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zer" initials="u" lastIdx="1" clrIdx="0">
    <p:extLst>
      <p:ext uri="{19B8F6BF-5375-455C-9EA6-DF929625EA0E}">
        <p15:presenceInfo xmlns:p15="http://schemas.microsoft.com/office/powerpoint/2012/main" userId="uz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346" y="6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4-05T00:28:02.376" idx="1">
    <p:pos x="10" y="10"/>
    <p:text/>
    <p:extLst>
      <p:ext uri="{C676402C-5697-4E1C-873F-D02D1690AC5C}">
        <p15:threadingInfo xmlns:p15="http://schemas.microsoft.com/office/powerpoint/2012/main" timeZoneBias="-6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4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9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3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8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10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9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30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8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79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2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9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82794-98D9-4A69-9FCF-D9E1EEA2E1D3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4550-800C-4701-BE57-EE9B41F36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3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/>
              <a:t>Дарвинизм 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21416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схема дарвиновской теории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Раутиану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60" y="1825624"/>
            <a:ext cx="11384280" cy="50323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каждого вида живых организмов существует индивидуальная наследственная изменчивость признаков. 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живые организмы размножаются в геометрической прогрессии.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среды разнообразны и изменчивы.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Жизненные ресурсы ограничены, и поэтому должна возникать борьба за существование. 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борьбы за существование выживают и дают потомство наиболее приспособленные особи, имеющие те признаки, которые случайно оказались адаптивными к данным условиям среды. 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признаки возникают не направленно — в ответ на действие среды, а случайно. Немногие из них оказываются полезными в конкретных условиях.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Потомки выжившей особи, которые наследуют полезные признаки, оказываются более приспособленными к данной среде, чем другие представители популяции.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878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классического дарвинизма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928360"/>
            <a:ext cx="11049000" cy="502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Томас Генри </a:t>
            </a:r>
            <a:r>
              <a:rPr lang="ru-RU" b="1" dirty="0" smtClean="0"/>
              <a:t>Гексли       </a:t>
            </a:r>
            <a:r>
              <a:rPr lang="ru-RU" b="1" dirty="0"/>
              <a:t>Фердинанд </a:t>
            </a:r>
            <a:r>
              <a:rPr lang="ru-RU" b="1" dirty="0" smtClean="0"/>
              <a:t>Мюллер       </a:t>
            </a:r>
            <a:r>
              <a:rPr lang="ru-RU" b="1" dirty="0"/>
              <a:t>Илья Ильич Мечников</a:t>
            </a:r>
            <a:endParaRPr lang="ru-RU" dirty="0"/>
          </a:p>
        </p:txBody>
      </p:sp>
      <p:pic>
        <p:nvPicPr>
          <p:cNvPr id="6146" name="Picture 2" descr="Thomas Henry Huxley - Project Gutenberg eText 169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5" y="1705928"/>
            <a:ext cx="2900860" cy="388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Фердинанд Мюлле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635" y="1798320"/>
            <a:ext cx="26003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Илья Ильич Мечников (1845-19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081" y="1705928"/>
            <a:ext cx="3145719" cy="390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88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27115"/>
          </a:xfrm>
        </p:spPr>
        <p:txBody>
          <a:bodyPr>
            <a:normAutofit/>
          </a:bodyPr>
          <a:lstStyle/>
          <a:p>
            <a:r>
              <a:rPr lang="ru-RU" u="sng" dirty="0"/>
              <a:t>Широкое </a:t>
            </a:r>
            <a:r>
              <a:rPr lang="ru-RU" u="sng" dirty="0" smtClean="0"/>
              <a:t>распространение эволюционных </a:t>
            </a:r>
            <a:r>
              <a:rPr lang="ru-RU" u="sng" dirty="0"/>
              <a:t>идей в биологии вызвало появление новых направлений и дисциплин</a:t>
            </a:r>
            <a:r>
              <a:rPr lang="ru-RU" u="sng" dirty="0" smtClean="0"/>
              <a:t>:</a:t>
            </a:r>
            <a:br>
              <a:rPr lang="ru-RU" u="sng" dirty="0" smtClean="0"/>
            </a:br>
            <a:r>
              <a:rPr lang="ru-RU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эволюционной </a:t>
            </a:r>
            <a:r>
              <a:rPr lang="ru-RU" dirty="0"/>
              <a:t>палеонтологии,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эволюционной </a:t>
            </a:r>
            <a:r>
              <a:rPr lang="ru-RU" dirty="0"/>
              <a:t>эмбриологии,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исторической </a:t>
            </a:r>
            <a:r>
              <a:rPr lang="ru-RU" dirty="0"/>
              <a:t>биогеографии и </a:t>
            </a:r>
            <a:r>
              <a:rPr lang="ru-RU" dirty="0" smtClean="0"/>
              <a:t>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49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1825625"/>
            <a:ext cx="60198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«онтогенез»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греч.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ontos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сущее)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«филогенез»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греч.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phylon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род, племя)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542544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Эрнст Генрих Геккель</a:t>
            </a:r>
          </a:p>
        </p:txBody>
      </p:sp>
      <p:pic>
        <p:nvPicPr>
          <p:cNvPr id="7172" name="Picture 4" descr="Геккель, Эрнст Генрих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444" y="0"/>
            <a:ext cx="5202795" cy="685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58826"/>
            <a:ext cx="11673840" cy="1066799"/>
          </a:xfrm>
        </p:spPr>
        <p:txBody>
          <a:bodyPr>
            <a:normAutofit/>
          </a:bodyPr>
          <a:lstStyle/>
          <a:p>
            <a:pPr marL="0" indent="0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«тройного параллелизма»,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позволяющий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путём сопоставления данных трёх наук – морфологии, эмбриологии и палеонтологии – восстановить ход исторического развития изучаемой систематической группы.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12476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основные черты эволюции групп (макроэволюции):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36320" y="1950720"/>
            <a:ext cx="10515600" cy="3886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принцип </a:t>
            </a:r>
            <a:r>
              <a:rPr lang="ru-RU" sz="3600" dirty="0" err="1" smtClean="0"/>
              <a:t>аллогенеза</a:t>
            </a:r>
            <a:r>
              <a:rPr lang="ru-RU" sz="3600" dirty="0" smtClean="0"/>
              <a:t> и арогенеза, </a:t>
            </a:r>
          </a:p>
          <a:p>
            <a:r>
              <a:rPr lang="ru-RU" sz="3600" dirty="0" smtClean="0"/>
              <a:t>биогенетический закон, </a:t>
            </a:r>
          </a:p>
          <a:p>
            <a:r>
              <a:rPr lang="ru-RU" sz="3600" dirty="0" smtClean="0"/>
              <a:t>происхождение от неспециализированных предков и прогрессивной специализации,</a:t>
            </a:r>
          </a:p>
          <a:p>
            <a:r>
              <a:rPr lang="ru-RU" sz="3600" dirty="0" smtClean="0"/>
              <a:t>необратимость эволюции, </a:t>
            </a:r>
          </a:p>
          <a:p>
            <a:r>
              <a:rPr lang="ru-RU" sz="3600" dirty="0" smtClean="0"/>
              <a:t>принцип </a:t>
            </a:r>
            <a:r>
              <a:rPr lang="ru-RU" sz="3600" dirty="0" err="1" smtClean="0"/>
              <a:t>мультифункциональности</a:t>
            </a:r>
            <a:r>
              <a:rPr lang="ru-RU" sz="3600" dirty="0" smtClean="0"/>
              <a:t> органов и эволюции органов путем смены функции и др.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81942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классического дарвинизма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/>
              <a:t>Критика дарвинизма особенно усилилась в период возникновения генетики. Этот период условно можно назвать периодом отрицания дарвинизма. В это время (конец XIX— начало XX в.) не только в биологии, но и в других областях естествознания нападки на материалистические взгляды усилились.</a:t>
            </a:r>
          </a:p>
        </p:txBody>
      </p:sp>
    </p:spTree>
    <p:extLst>
      <p:ext uri="{BB962C8B-B14F-4D97-AF65-F5344CB8AC3E}">
        <p14:creationId xmlns:p14="http://schemas.microsoft.com/office/powerpoint/2010/main" val="350933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09591" cy="1325563"/>
          </a:xfrm>
        </p:spPr>
        <p:txBody>
          <a:bodyPr/>
          <a:lstStyle/>
          <a:p>
            <a:pPr algn="ctr"/>
            <a:r>
              <a:rPr lang="ru-RU" b="1" dirty="0"/>
              <a:t>Кто ввел термин дарвинизм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1296" y="2670589"/>
            <a:ext cx="4565374" cy="21399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Термин «дарвинизм» ввёл </a:t>
            </a:r>
            <a:r>
              <a:rPr lang="ru-RU" sz="3600" b="1" dirty="0"/>
              <a:t>Томас Генри Гексли</a:t>
            </a:r>
            <a:r>
              <a:rPr lang="ru-RU" sz="3600" dirty="0"/>
              <a:t> </a:t>
            </a:r>
          </a:p>
        </p:txBody>
      </p:sp>
      <p:pic>
        <p:nvPicPr>
          <p:cNvPr id="4" name="Рисунок 3" descr="Картинки по запросу кто ввел понятие дарвиниз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688" y="520976"/>
            <a:ext cx="4745216" cy="5798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35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443330" cy="1325563"/>
          </a:xfrm>
        </p:spPr>
        <p:txBody>
          <a:bodyPr/>
          <a:lstStyle/>
          <a:p>
            <a:pPr algn="ctr"/>
            <a:r>
              <a:rPr lang="ru-RU" b="1" dirty="0"/>
              <a:t>Чарлз Роберт Дарвин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5628861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1809- 1882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- английский</a:t>
            </a:r>
            <a:r>
              <a:rPr lang="ru-RU" dirty="0"/>
              <a:t> натуралист и путешественник, одним из первых пришедший к выводу и обосновавший идею о том, что все виды живых организмов эволюционируют со временем и происходят от общих предков. </a:t>
            </a:r>
          </a:p>
        </p:txBody>
      </p:sp>
      <p:pic>
        <p:nvPicPr>
          <p:cNvPr id="1026" name="Picture 2" descr="Фотография 1879 г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834" y="226978"/>
            <a:ext cx="4704522" cy="636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13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7635" y="497646"/>
            <a:ext cx="5072270" cy="1325563"/>
          </a:xfrm>
        </p:spPr>
        <p:txBody>
          <a:bodyPr/>
          <a:lstStyle/>
          <a:p>
            <a:pPr algn="ctr"/>
            <a:r>
              <a:rPr lang="ru-RU" b="1" dirty="0" smtClean="0"/>
              <a:t>Судно «</a:t>
            </a:r>
            <a:r>
              <a:rPr lang="ru-RU" b="1" dirty="0" err="1" smtClean="0"/>
              <a:t>Бигль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349" y="4483633"/>
            <a:ext cx="6510269" cy="2156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1 - </a:t>
            </a:r>
            <a:r>
              <a:rPr lang="ru-RU" sz="2000" dirty="0" err="1"/>
              <a:t>Девонпорт</a:t>
            </a:r>
            <a:r>
              <a:rPr lang="ru-RU" sz="2000" dirty="0"/>
              <a:t>, 2 - Тенерифе, 3 - острова Зеленого Мыса, 4 - </a:t>
            </a:r>
            <a:r>
              <a:rPr lang="ru-RU" sz="2000" dirty="0" err="1"/>
              <a:t>Баия</a:t>
            </a:r>
            <a:r>
              <a:rPr lang="ru-RU" sz="2000" dirty="0"/>
              <a:t>, 5 - Рио-де-Жанейро, 6 - Монтевидео, 7 - Фолклендские острова, 8 - Вальпараисо, 9 - Лима, 10 - </a:t>
            </a:r>
            <a:r>
              <a:rPr lang="ru-RU" sz="2000" dirty="0" err="1"/>
              <a:t>Галапагосские</a:t>
            </a:r>
            <a:r>
              <a:rPr lang="ru-RU" sz="2000" dirty="0"/>
              <a:t> острова, 11 - Таити, 12 - Новая Зеландия, 13 - Сидней, 14 - </a:t>
            </a:r>
            <a:r>
              <a:rPr lang="ru-RU" sz="2000" dirty="0" err="1"/>
              <a:t>Хобарт</a:t>
            </a:r>
            <a:r>
              <a:rPr lang="ru-RU" sz="2000" dirty="0"/>
              <a:t>, 15 - залив Короля Георга, 16 - Кокосовые острова, 17 - Маврикий, 18 - Кейптаун, 19 - </a:t>
            </a:r>
            <a:r>
              <a:rPr lang="ru-RU" sz="2000" dirty="0" err="1"/>
              <a:t>Баия</a:t>
            </a:r>
            <a:r>
              <a:rPr lang="ru-RU" sz="2000" dirty="0"/>
              <a:t>, 20 - Азорские острова.</a:t>
            </a:r>
          </a:p>
        </p:txBody>
      </p:sp>
      <p:pic>
        <p:nvPicPr>
          <p:cNvPr id="2050" name="Picture 2" descr="Корабль «Бигль», на котором Дарвин совершил кругосветное путешествие [7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618" y="1997040"/>
            <a:ext cx="5284304" cy="396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аршрут плавания корабля «Бигль» [3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9" y="140458"/>
            <a:ext cx="6594833" cy="407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1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243" y="897972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«</a:t>
            </a:r>
            <a:r>
              <a:rPr lang="ru-RU" sz="3200" i="1" dirty="0" smtClean="0"/>
              <a:t>Путешествуя на корабле ее величества «</a:t>
            </a:r>
            <a:r>
              <a:rPr lang="ru-RU" sz="3200" i="1" dirty="0" err="1" smtClean="0"/>
              <a:t>Бигль</a:t>
            </a:r>
            <a:r>
              <a:rPr lang="ru-RU" sz="3200" i="1" dirty="0" smtClean="0"/>
              <a:t>» в качестве натуралиста, я был поражен некоторыми фактами, касавшимися распределения органических существ в Южной Америке, и геологическими отношениями между прежними и современными обитателями этого континента. Факты эти, как будет видно из последних глав этой книги, кажется, освещают до некоторой степени происхождение видов — эту тайну из тайн». Так начинается «Введение» в «Происхождение видов...»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7751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1800" y="1521590"/>
            <a:ext cx="58674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/>
              <a:t>Путешествуя по Южной Америке, Ч. Дарвин замечает, что многообразие животного мира логичнее объяснить медленно текущими процессами изменения форм, чем отдельными актами творения.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833" t="23086" r="53333" b="34198"/>
          <a:stretch/>
        </p:blipFill>
        <p:spPr>
          <a:xfrm>
            <a:off x="660400" y="536519"/>
            <a:ext cx="4165600" cy="632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1600" cy="5985669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1839 г. выходит первая принесшая ему широкую известность в научных кругах книга «Путешествие натуралиста вокруг света на корабле «</a:t>
            </a:r>
            <a:r>
              <a:rPr lang="ru-RU" dirty="0" err="1"/>
              <a:t>Бигль</a:t>
            </a:r>
            <a:r>
              <a:rPr lang="ru-RU" dirty="0"/>
              <a:t>».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705013"/>
            <a:ext cx="4084637" cy="5645781"/>
          </a:xfrm>
        </p:spPr>
      </p:pic>
    </p:spTree>
    <p:extLst>
      <p:ext uri="{BB962C8B-B14F-4D97-AF65-F5344CB8AC3E}">
        <p14:creationId xmlns:p14="http://schemas.microsoft.com/office/powerpoint/2010/main" val="3569806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088" y="319405"/>
            <a:ext cx="5897880" cy="1325563"/>
          </a:xfrm>
        </p:spPr>
        <p:txBody>
          <a:bodyPr/>
          <a:lstStyle/>
          <a:p>
            <a:r>
              <a:rPr lang="ru-RU" b="1" dirty="0"/>
              <a:t>Альфред Рассел Уоллес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088" y="1825625"/>
            <a:ext cx="6010592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1823 – 1913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Статья </a:t>
            </a:r>
            <a:r>
              <a:rPr lang="ru-RU" dirty="0"/>
              <a:t>«О стремлении разновидностей к неограниченному отклонению от первоначального типа». </a:t>
            </a:r>
          </a:p>
        </p:txBody>
      </p:sp>
      <p:pic>
        <p:nvPicPr>
          <p:cNvPr id="4098" name="Picture 2" descr="Alfred-Russel-Wallace-c1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840" y="19927"/>
            <a:ext cx="4678681" cy="683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90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365125"/>
            <a:ext cx="6324600" cy="5669915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«Происхождение видов путем естественного отбора, или Сохранение благоприятствуемых пород в борьбе за жизнь». </a:t>
            </a:r>
          </a:p>
        </p:txBody>
      </p:sp>
      <p:pic>
        <p:nvPicPr>
          <p:cNvPr id="5122" name="Picture 2" descr="Титульная страница издания 1859 года On the Origin of Species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4" y="182880"/>
            <a:ext cx="4035425" cy="647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967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436</Words>
  <Application>Microsoft Office PowerPoint</Application>
  <PresentationFormat>Широкоэкранный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Дарвинизм </vt:lpstr>
      <vt:lpstr>Кто ввел термин дарвинизм?</vt:lpstr>
      <vt:lpstr>Чарлз Роберт Дарвин</vt:lpstr>
      <vt:lpstr>Судно «Бигль»</vt:lpstr>
      <vt:lpstr>Презентация PowerPoint</vt:lpstr>
      <vt:lpstr>Презентация PowerPoint</vt:lpstr>
      <vt:lpstr>В 1839 г. выходит первая принесшая ему широкую известность в научных кругах книга «Путешествие натуралиста вокруг света на корабле «Бигль».</vt:lpstr>
      <vt:lpstr>Альфред Рассел Уоллес</vt:lpstr>
      <vt:lpstr>«Происхождение видов путем естественного отбора, или Сохранение благоприятствуемых пород в борьбе за жизнь». </vt:lpstr>
      <vt:lpstr>Логическая схема дарвиновской теории  (по Раутиану)</vt:lpstr>
      <vt:lpstr>Формирование классического дарвинизма</vt:lpstr>
      <vt:lpstr>Широкое распространение эволюционных идей в биологии вызвало появление новых направлений и дисциплин:    - эволюционной палеонтологии,    - эволюционной эмбриологии,    - исторической биогеографии и др.</vt:lpstr>
      <vt:lpstr>Эрнст Генрих Геккель</vt:lpstr>
      <vt:lpstr>Метод «тройного параллелизма», </vt:lpstr>
      <vt:lpstr>Формируются основные черты эволюции групп (макроэволюции):</vt:lpstr>
      <vt:lpstr>Кризис классического дарвинизма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Дарвинизм </dc:title>
  <dc:creator>uzer</dc:creator>
  <cp:lastModifiedBy>uzer</cp:lastModifiedBy>
  <cp:revision>10</cp:revision>
  <dcterms:created xsi:type="dcterms:W3CDTF">2023-04-04T14:15:51Z</dcterms:created>
  <dcterms:modified xsi:type="dcterms:W3CDTF">2023-04-04T16:03:01Z</dcterms:modified>
</cp:coreProperties>
</file>