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2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8" r:id="rId9"/>
    <p:sldId id="281" r:id="rId10"/>
    <p:sldId id="269" r:id="rId11"/>
    <p:sldId id="270" r:id="rId12"/>
    <p:sldId id="271" r:id="rId13"/>
    <p:sldId id="282" r:id="rId14"/>
    <p:sldId id="283" r:id="rId15"/>
    <p:sldId id="284" r:id="rId16"/>
    <p:sldId id="272" r:id="rId17"/>
    <p:sldId id="273" r:id="rId18"/>
    <p:sldId id="276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82" y="5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008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1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401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998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47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012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360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598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868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098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991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4A55040-51A4-4401-A51F-040C7D9BE17A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214AF61-72A5-4E49-A99D-7F6B4ADA8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741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2.m4a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1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Средства обучения </a:t>
            </a:r>
            <a:br>
              <a:rPr lang="ru-RU" dirty="0"/>
            </a:br>
            <a:r>
              <a:rPr lang="ru-RU" dirty="0"/>
              <a:t>биологии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09080" y="4467510"/>
            <a:ext cx="8767860" cy="1388165"/>
          </a:xfrm>
        </p:spPr>
        <p:txBody>
          <a:bodyPr>
            <a:normAutofit/>
          </a:bodyPr>
          <a:lstStyle/>
          <a:p>
            <a:pPr algn="r"/>
            <a:r>
              <a:rPr lang="ru-RU" sz="2800" dirty="0" smtClean="0"/>
              <a:t>Выполнила: Аникина В. студентка </a:t>
            </a:r>
          </a:p>
          <a:p>
            <a:pPr algn="r"/>
            <a:r>
              <a:rPr lang="ru-RU" sz="2800" dirty="0" smtClean="0"/>
              <a:t>ЕГФ </a:t>
            </a:r>
            <a:r>
              <a:rPr lang="ru-RU" sz="2800" dirty="0" smtClean="0"/>
              <a:t>ПОгб-41 </a:t>
            </a:r>
            <a:endParaRPr lang="ru-RU" sz="2800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2617" y="63869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7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000"/>
    </mc:Choice>
    <mc:Fallback>
      <p:transition spd="slow" advTm="16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1740" y="3202940"/>
            <a:ext cx="9875520" cy="13563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/>
              <a:t>Методическое пособие </a:t>
            </a:r>
            <a:r>
              <a:rPr lang="ru-RU" sz="3600" dirty="0"/>
              <a:t>– это учебно-методическое издание, в котором собран и структурирован материал, описывающий задачи и методику обучения, и содержание курса, предмета, раздела, или же посвященный учебно-воспитательной работе. Часто авторы таких научных изданий включают в содержание дополнительные материалы в виде планов, конспектов, разнообразного дидактического материала.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4377" y="49357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307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00"/>
    </mc:Choice>
    <mc:Fallback>
      <p:transition spd="slow" advTm="33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2040" y="2788920"/>
            <a:ext cx="9875520" cy="1356360"/>
          </a:xfrm>
        </p:spPr>
        <p:txBody>
          <a:bodyPr/>
          <a:lstStyle/>
          <a:p>
            <a:pPr algn="ctr"/>
            <a:r>
              <a:rPr lang="ru-RU" b="1" dirty="0"/>
              <a:t>Наглядные средства обучения </a:t>
            </a:r>
            <a:br>
              <a:rPr lang="ru-RU" b="1" dirty="0"/>
            </a:br>
            <a:endParaRPr lang="ru-RU" b="1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8634" y="51970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8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6331530"/>
              </p:ext>
            </p:extLst>
          </p:nvPr>
        </p:nvGraphicFramePr>
        <p:xfrm>
          <a:off x="655315" y="670559"/>
          <a:ext cx="10957565" cy="53404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8609">
                  <a:extLst>
                    <a:ext uri="{9D8B030D-6E8A-4147-A177-3AD203B41FA5}">
                      <a16:colId xmlns:a16="http://schemas.microsoft.com/office/drawing/2014/main" val="3121424413"/>
                    </a:ext>
                  </a:extLst>
                </a:gridCol>
                <a:gridCol w="7608956">
                  <a:extLst>
                    <a:ext uri="{9D8B030D-6E8A-4147-A177-3AD203B41FA5}">
                      <a16:colId xmlns:a16="http://schemas.microsoft.com/office/drawing/2014/main" val="2417666946"/>
                    </a:ext>
                  </a:extLst>
                </a:gridCol>
              </a:tblGrid>
              <a:tr h="5746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</a:rPr>
                        <a:t>Группы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</a:rPr>
                        <a:t>Примеры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6788108"/>
                  </a:ext>
                </a:extLst>
              </a:tr>
              <a:tr h="128432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Натуральные объекты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u="sng" dirty="0">
                          <a:effectLst/>
                        </a:rPr>
                        <a:t>Живые организмы </a:t>
                      </a:r>
                      <a:r>
                        <a:rPr lang="ru-RU" sz="2000" dirty="0">
                          <a:effectLst/>
                        </a:rPr>
                        <a:t>(комнатные растения, животные из живого уголка)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u="sng" dirty="0">
                          <a:effectLst/>
                        </a:rPr>
                        <a:t>Фиксированные объекты </a:t>
                      </a:r>
                      <a:r>
                        <a:rPr lang="ru-RU" sz="2000" dirty="0">
                          <a:effectLst/>
                        </a:rPr>
                        <a:t>(гербарии, влажные препараты, микропрепараты, остеологические препараты, </a:t>
                      </a:r>
                      <a:r>
                        <a:rPr lang="ru-RU" sz="2000" dirty="0" err="1">
                          <a:effectLst/>
                        </a:rPr>
                        <a:t>таксидермический</a:t>
                      </a:r>
                      <a:r>
                        <a:rPr lang="ru-RU" sz="2000" dirty="0">
                          <a:effectLst/>
                        </a:rPr>
                        <a:t> материал)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1793468"/>
                  </a:ext>
                </a:extLst>
              </a:tr>
              <a:tr h="436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Коллекции минеральных удобрений , горных пород и минералов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522383"/>
                  </a:ext>
                </a:extLst>
              </a:tr>
              <a:tr h="572896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Изображения и отображения предметов и явлений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Модели, муляжи, рельефные таблицы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1629470"/>
                  </a:ext>
                </a:extLst>
              </a:tr>
              <a:tr h="527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Модели-аппликации, таблицы, географические карты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320190"/>
                  </a:ext>
                </a:extLst>
              </a:tr>
              <a:tr h="504148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Аудиовизуальные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Диапозитивы, диафильмы, эпиобъекты, транспаранты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055927"/>
                  </a:ext>
                </a:extLst>
              </a:tr>
              <a:tr h="4812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effectLst/>
                        </a:rPr>
                        <a:t>Кинофильмы, видеофильмы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371057"/>
                  </a:ext>
                </a:extLst>
              </a:tr>
              <a:tr h="4205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effectLst/>
                        </a:rPr>
                        <a:t>Аудиозаписи голосов птиц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367148"/>
                  </a:ext>
                </a:extLst>
              </a:tr>
            </a:tbl>
          </a:graphicData>
        </a:graphic>
      </p:graphicFrame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292.011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1633" y="31069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05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омнатные растения в горшке, изолированные на белом фоне. | Премиум Фото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0" b="4245"/>
          <a:stretch/>
        </p:blipFill>
        <p:spPr bwMode="auto">
          <a:xfrm>
            <a:off x="6807030" y="3414666"/>
            <a:ext cx="2625725" cy="295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Комнатные растения не требующие много света — Все цветы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4" r="49961" b="9788"/>
          <a:stretch/>
        </p:blipFill>
        <p:spPr bwMode="auto">
          <a:xfrm>
            <a:off x="9118197" y="383721"/>
            <a:ext cx="2816225" cy="360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Живые </a:t>
            </a:r>
            <a:r>
              <a:rPr lang="ru-RU" b="1" dirty="0" smtClean="0"/>
              <a:t>организмы</a:t>
            </a:r>
            <a:endParaRPr lang="ru-RU" b="1" dirty="0"/>
          </a:p>
        </p:txBody>
      </p:sp>
      <p:pic>
        <p:nvPicPr>
          <p:cNvPr id="11270" name="Picture 6" descr="Животные на белом фоне | Премиум Фото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2504757"/>
            <a:ext cx="59626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Пауки На Белом Фоне 7 Стоковые Фотографии | FreeImages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9" t="25404" r="20202" b="14162"/>
          <a:stretch/>
        </p:blipFill>
        <p:spPr bwMode="auto">
          <a:xfrm>
            <a:off x="751681" y="1287780"/>
            <a:ext cx="2955925" cy="185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Садовая улитка на белом фоне | Премиум Фото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" t="7773" r="9565"/>
          <a:stretch/>
        </p:blipFill>
        <p:spPr bwMode="auto">
          <a:xfrm>
            <a:off x="4422322" y="1905725"/>
            <a:ext cx="3178628" cy="208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цветок герберы на белом фоне | Stock image | Colourbox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6913" y="3929062"/>
            <a:ext cx="2116117" cy="254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07999" y="4356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41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000"/>
    </mc:Choice>
    <mc:Fallback>
      <p:transition spd="slow" advTm="17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Фон человечки - 34 фот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304958"/>
            <a:ext cx="453004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2200" y="4866482"/>
            <a:ext cx="10541000" cy="13563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Микропрепарат</a:t>
            </a:r>
            <a:r>
              <a:rPr lang="ru-RU" sz="4000" dirty="0"/>
              <a:t> - предметное стекло с расположенным на нем объектом, подготовленным для исследования под микроскопом.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8" name="Picture 8" descr="Микропрепараты набор микропрепаратов микропрепараты по патологической  анатомии микропрепараты по биологии микропрепараты купить набор готовых  микропрепаратов набор микропрепаратов для микроскопа. в Киеве  (Микропрепараты) - Дидактика, ЧП на Bizorg.su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23873"/>
            <a:ext cx="5003800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4837" y="52387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64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1000" y="1511300"/>
            <a:ext cx="5341620" cy="4114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Гербарий</a:t>
            </a:r>
            <a:r>
              <a:rPr lang="ru-RU" dirty="0"/>
              <a:t> </a:t>
            </a:r>
            <a:r>
              <a:rPr lang="ru-RU" dirty="0" smtClean="0"/>
              <a:t>— </a:t>
            </a:r>
            <a:r>
              <a:rPr lang="ru-RU" dirty="0"/>
              <a:t>коллекция засушенных растений, препарированных в согласии с определёнными правилами</a:t>
            </a:r>
            <a:br>
              <a:rPr lang="ru-RU" dirty="0"/>
            </a:br>
            <a:endParaRPr lang="ru-RU" dirty="0"/>
          </a:p>
        </p:txBody>
      </p:sp>
      <p:pic>
        <p:nvPicPr>
          <p:cNvPr id="13314" name="Picture 2" descr="⬇ Скачать картинки Гербарий, стоковые фото Гербарий в хорошем качестве |  Depositphot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6" y="330200"/>
            <a:ext cx="4505324" cy="6153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0919" y="3302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62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для презы - 79 фото - картинки и рисунки: скачать бесплатн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16" y="548640"/>
            <a:ext cx="4065270" cy="591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0886" y="1468120"/>
            <a:ext cx="7270114" cy="1356360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Модель</a:t>
            </a:r>
            <a:r>
              <a:rPr lang="ru-RU" sz="3100" dirty="0"/>
              <a:t>- </a:t>
            </a:r>
            <a:r>
              <a:rPr lang="ru-RU" sz="3100" dirty="0" smtClean="0"/>
              <a:t>мысленно </a:t>
            </a:r>
            <a:r>
              <a:rPr lang="ru-RU" sz="3100" dirty="0"/>
              <a:t>представляемая или материально реализуемая система, которая, отображая или воспроизводя объект исследования, способна замещать его так, что ее изучение дает нам новую информацию об этом объекте.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10" descr="мод апплик размн папорот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886" y="3333468"/>
            <a:ext cx="3597275" cy="3128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Барельефные модели по биологии - купить в Екатеринбурге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5" t="10666" r="10743" b="8000"/>
          <a:stretch/>
        </p:blipFill>
        <p:spPr bwMode="auto">
          <a:xfrm>
            <a:off x="8309211" y="2824480"/>
            <a:ext cx="2661683" cy="363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4131" y="54864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16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0"/>
    </mc:Choice>
    <mc:Fallback>
      <p:transition spd="slow" advTm="30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720" y="731520"/>
            <a:ext cx="7741920" cy="5013960"/>
          </a:xfrm>
        </p:spPr>
        <p:txBody>
          <a:bodyPr>
            <a:normAutofit/>
          </a:bodyPr>
          <a:lstStyle/>
          <a:p>
            <a:r>
              <a:rPr lang="ru-RU" b="1" dirty="0"/>
              <a:t>Муляж </a:t>
            </a:r>
            <a:r>
              <a:rPr lang="ru-RU" dirty="0"/>
              <a:t>- точная копия натурального объекта, в которой отображены не только главные, но и второстепенные, незначительные его признаки.</a:t>
            </a:r>
            <a:br>
              <a:rPr lang="ru-RU" dirty="0"/>
            </a:br>
            <a:endParaRPr lang="ru-RU" dirty="0"/>
          </a:p>
        </p:txBody>
      </p:sp>
      <p:pic>
        <p:nvPicPr>
          <p:cNvPr id="8196" name="Picture 4" descr="Картинки для презентации человечки без фона - 83 фото - картинки и рисунки:  скачать бесплатн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015" y="731520"/>
            <a:ext cx="6126480" cy="612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4066" y="48783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925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/>
    </mc:Choice>
    <mc:Fallback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974446"/>
            <a:ext cx="5760720" cy="56455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7759" y="2552700"/>
            <a:ext cx="6775579" cy="13563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Учебные видеофильмы </a:t>
            </a:r>
            <a:r>
              <a:rPr lang="ru-RU" dirty="0"/>
              <a:t>– это фильмы, созданные в качестве средств обучения, к ним можно отнести также научно-популярные, документальные фильмы, используемые в образовательном процессе.</a:t>
            </a:r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4066" y="48708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997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30500"/>
            <a:ext cx="9875520" cy="1356360"/>
          </a:xfrm>
        </p:spPr>
        <p:txBody>
          <a:bodyPr/>
          <a:lstStyle/>
          <a:p>
            <a:pPr algn="ctr"/>
            <a:r>
              <a:rPr lang="ru-RU" b="1" dirty="0"/>
              <a:t>Вспомогательные средства </a:t>
            </a:r>
            <a:r>
              <a:rPr lang="ru-RU" b="1" dirty="0" smtClean="0"/>
              <a:t>обучения</a:t>
            </a:r>
            <a:endParaRPr lang="ru-RU" b="1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437" y="4848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14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9846" y="762000"/>
            <a:ext cx="6107723" cy="53340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3600" b="1" dirty="0">
                <a:solidFill>
                  <a:srgbClr val="C00000"/>
                </a:solidFill>
                <a:cs typeface="Times New Roman" pitchFamily="18" charset="0"/>
              </a:rPr>
              <a:t>Средства обучения </a:t>
            </a:r>
            <a:endParaRPr lang="ru-RU" sz="3600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3600" dirty="0" smtClean="0">
                <a:cs typeface="Times New Roman" pitchFamily="18" charset="0"/>
              </a:rPr>
              <a:t>– </a:t>
            </a:r>
            <a:r>
              <a:rPr lang="ru-RU" sz="3600" dirty="0">
                <a:cs typeface="Times New Roman" pitchFamily="18" charset="0"/>
              </a:rPr>
              <a:t>совокупность материальных учебно-методических объектов, которые используются для передачи и овладения знаниями, умениями и навыками и общего развития личности учащихся (Григорьева Е.В.).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1028" name="Picture 4" descr="Человечек с указко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31"/>
            <a:ext cx="762000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1825" y="51831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38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219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Вспомогательные средства обучения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216650" y="1811020"/>
            <a:ext cx="12700" cy="82423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8026400" y="1842770"/>
            <a:ext cx="1422400" cy="64770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048000" y="1831340"/>
            <a:ext cx="1422400" cy="67056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76300" y="2846477"/>
            <a:ext cx="35941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Технические средства обучения 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4565650" y="3123475"/>
            <a:ext cx="332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Лабораторное оборудование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8178800" y="3123475"/>
            <a:ext cx="345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Экскурсионное оборудование</a:t>
            </a:r>
            <a:endParaRPr lang="ru-RU" sz="3600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6300" y="6096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0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60000"/>
    </mc:Choice>
    <mc:Fallback>
      <p:transition spd="slow" advTm="2160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75870" y="292100"/>
            <a:ext cx="8440259" cy="603249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Pour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</a:rPr>
              <a:t>Спасибо за внимание</a:t>
            </a:r>
            <a:endParaRPr lang="ru-RU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603" y="2887005"/>
            <a:ext cx="3437594" cy="3437594"/>
          </a:xfrm>
          <a:prstGeom prst="rect">
            <a:avLst/>
          </a:prstGeom>
        </p:spPr>
      </p:pic>
      <p:pic>
        <p:nvPicPr>
          <p:cNvPr id="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3328" y="55405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19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д человечки для презентации картинки и фо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415" y="2845803"/>
            <a:ext cx="5295413" cy="3523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60277" y="961293"/>
            <a:ext cx="3188677" cy="902677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Средства обучения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6492" y="2850174"/>
            <a:ext cx="3188677" cy="902677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Вспомогательные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2850175"/>
            <a:ext cx="3188677" cy="902677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Основные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0116" y="4700955"/>
            <a:ext cx="1863970" cy="527538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Вербальные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704493" y="4700955"/>
            <a:ext cx="1863970" cy="527538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Наглядные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4010757" y="1996587"/>
            <a:ext cx="1099039" cy="600809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052397" y="3855428"/>
            <a:ext cx="710711" cy="693127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746738" y="3815863"/>
            <a:ext cx="747348" cy="697523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215555" y="1928448"/>
            <a:ext cx="1060937" cy="539260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3118" y="4739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59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00"/>
    </mc:Choice>
    <mc:Fallback>
      <p:transition spd="slow" advTm="14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6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2439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061" y="2684585"/>
            <a:ext cx="9875520" cy="1356360"/>
          </a:xfrm>
        </p:spPr>
        <p:txBody>
          <a:bodyPr/>
          <a:lstStyle/>
          <a:p>
            <a:pPr algn="ctr"/>
            <a:r>
              <a:rPr lang="ru-RU" b="1" dirty="0"/>
              <a:t>Вербальные средства </a:t>
            </a:r>
            <a:r>
              <a:rPr lang="ru-RU" b="1" dirty="0" smtClean="0"/>
              <a:t>обучения</a:t>
            </a:r>
            <a:endParaRPr lang="ru-RU" b="1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7698" y="5302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0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2682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исунок человечка для презентации - фото и картинки abrakadabra.fu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554" y="2431944"/>
            <a:ext cx="4990514" cy="414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4754" y="703384"/>
            <a:ext cx="9875520" cy="366932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Учебник</a:t>
            </a:r>
            <a:r>
              <a:rPr lang="ru-RU" dirty="0"/>
              <a:t> — книга, содержащая систематическое изложение знаний и используемая как в системе образования, на различных её уровнях, так и для самостоятельного обучения.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9425" y="4597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55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2317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Приемы работы с </a:t>
            </a:r>
            <a:r>
              <a:rPr lang="ru-RU" dirty="0" smtClean="0"/>
              <a:t>учебником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121768" y="1682555"/>
            <a:ext cx="1588478" cy="79716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668173" y="1682555"/>
            <a:ext cx="1576753" cy="79716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5896708" y="1682555"/>
            <a:ext cx="8205" cy="96861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74543" y="2651173"/>
            <a:ext cx="30597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Приемы ориентирования в учебнике</a:t>
            </a:r>
            <a:endParaRPr lang="ru-RU" dirty="0"/>
          </a:p>
          <a:p>
            <a:pPr lvl="0" algn="ctr"/>
            <a:r>
              <a:rPr lang="ru-RU" dirty="0"/>
              <a:t>Пользование оглавлением.</a:t>
            </a:r>
          </a:p>
          <a:p>
            <a:pPr lvl="0" algn="ctr"/>
            <a:r>
              <a:rPr lang="ru-RU" dirty="0"/>
              <a:t>Пользование указателями.</a:t>
            </a:r>
          </a:p>
          <a:p>
            <a:pPr lvl="0" algn="ctr"/>
            <a:r>
              <a:rPr lang="ru-RU" dirty="0"/>
              <a:t>Нахождение иллюстративного материала, вопросов и заданий, таблиц и схем и т.д.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962401" y="2883877"/>
            <a:ext cx="40561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Приемы работы с текстом учебника</a:t>
            </a:r>
            <a:endParaRPr lang="ru-RU" dirty="0"/>
          </a:p>
          <a:p>
            <a:pPr lvl="0" algn="ctr"/>
            <a:r>
              <a:rPr lang="ru-RU" dirty="0"/>
              <a:t>Чтение.</a:t>
            </a:r>
          </a:p>
          <a:p>
            <a:pPr lvl="0" algn="ctr"/>
            <a:r>
              <a:rPr lang="ru-RU" dirty="0"/>
              <a:t>Пересказ.</a:t>
            </a:r>
          </a:p>
          <a:p>
            <a:pPr lvl="0" algn="ctr"/>
            <a:r>
              <a:rPr lang="ru-RU" dirty="0"/>
              <a:t>Составление плана и т.д.</a:t>
            </a:r>
          </a:p>
          <a:p>
            <a:pPr lvl="0" algn="ctr"/>
            <a:r>
              <a:rPr lang="ru-RU" dirty="0"/>
              <a:t>Нахождение ответа на вопросы учебника.</a:t>
            </a:r>
          </a:p>
          <a:p>
            <a:pPr lvl="0" algn="ctr"/>
            <a:r>
              <a:rPr lang="ru-RU" dirty="0"/>
              <a:t>Формулирование выводов.</a:t>
            </a:r>
          </a:p>
          <a:p>
            <a:pPr lvl="0" algn="ctr"/>
            <a:r>
              <a:rPr lang="ru-RU" dirty="0"/>
              <a:t>Формулирование собственных вопросов к параграфу.</a:t>
            </a:r>
          </a:p>
          <a:p>
            <a:pPr lvl="0" algn="ctr"/>
            <a:r>
              <a:rPr lang="ru-RU" dirty="0"/>
              <a:t>Преобразование текста в схему, таблицу и т.д.</a:t>
            </a: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298764" y="2479724"/>
            <a:ext cx="33645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Приемы работы с иллюстративным материалом</a:t>
            </a:r>
            <a:endParaRPr lang="ru-RU" dirty="0"/>
          </a:p>
          <a:p>
            <a:pPr lvl="0" algn="ctr"/>
            <a:r>
              <a:rPr lang="ru-RU" dirty="0"/>
              <a:t>Описание объектов, процессов, явлений.</a:t>
            </a:r>
          </a:p>
          <a:p>
            <a:pPr lvl="0" algn="ctr"/>
            <a:r>
              <a:rPr lang="ru-RU" dirty="0"/>
              <a:t>Сравнение объектов, процессов, явлений.</a:t>
            </a:r>
          </a:p>
          <a:p>
            <a:pPr lvl="0" algn="ctr"/>
            <a:r>
              <a:rPr lang="ru-RU" dirty="0"/>
              <a:t>Объяснение процессов и явлений и опытов, их демонстрирующих.</a:t>
            </a:r>
          </a:p>
          <a:p>
            <a:pPr lvl="0" algn="ctr"/>
            <a:r>
              <a:rPr lang="ru-RU" dirty="0"/>
              <a:t>Систематизация объектов, процессов, явлений и т.д.</a:t>
            </a:r>
          </a:p>
          <a:p>
            <a:endParaRPr lang="ru-RU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7851" y="5302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632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00"/>
    </mc:Choice>
    <mc:Fallback>
      <p:transition spd="slow" advTm="42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3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человечки для презентации - Создать мем - Meme-arsenal.co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2" t="25210" r="-2089" b="13904"/>
          <a:stretch/>
        </p:blipFill>
        <p:spPr bwMode="auto">
          <a:xfrm>
            <a:off x="926123" y="313564"/>
            <a:ext cx="10058400" cy="6244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3768" y="2977661"/>
            <a:ext cx="5890846" cy="135636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Рабочая тетрадь</a:t>
            </a:r>
            <a:r>
              <a:rPr lang="ru-RU" sz="3600" dirty="0"/>
              <a:t> — разновидность учебного пособия с заданиями для самостоятельной работы в ней учащегося, помогающей ему усваивать учебный предмет.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2441" y="45003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0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000"/>
    </mc:Choice>
    <mc:Fallback>
      <p:transition spd="slow" advTm="1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Фон для презентации с человечками - 71 фо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95" y="1135380"/>
            <a:ext cx="877824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440" y="2651760"/>
            <a:ext cx="8199120" cy="135636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Учебное пособие</a:t>
            </a:r>
            <a:r>
              <a:rPr lang="ru-RU" dirty="0"/>
              <a:t> – это вид учебной книги, решающий отдельные задачи, важные для развития самостоятельности учащихся и их духовных сил. К учебным пособиям относятся справочники, библиографии, повторительные книги</a:t>
            </a:r>
            <a:br>
              <a:rPr lang="ru-RU" dirty="0"/>
            </a:br>
            <a:endParaRPr lang="ru-RU" dirty="0"/>
          </a:p>
        </p:txBody>
      </p:sp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758" y="39778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3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000"/>
    </mc:Choice>
    <mc:Fallback>
      <p:transition spd="slow" advTm="22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862" y="741850"/>
            <a:ext cx="6920318" cy="5514571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Учебная программа</a:t>
            </a:r>
            <a:r>
              <a:rPr lang="ru-RU" sz="3600" dirty="0"/>
              <a:t> — созданный в рамках системы обучения документ, определяющий содержание и количество знаний, умений и навыков, предназначенных к обязательному усвоению по той или иной учебной дисциплине, распределение их по темам, разделам и периодам обучения.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 descr="200 белых человечков для презентации без фо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927" y="578654"/>
            <a:ext cx="569595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7343" y="4981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5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000"/>
    </mc:Choice>
    <mc:Fallback>
      <p:transition spd="slow" advTm="24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574</TotalTime>
  <Words>389</Words>
  <Application>Microsoft Office PowerPoint</Application>
  <PresentationFormat>Широкоэкранный</PresentationFormat>
  <Paragraphs>60</Paragraphs>
  <Slides>21</Slides>
  <Notes>0</Notes>
  <HiddenSlides>0</HiddenSlides>
  <MMClips>21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Calibri</vt:lpstr>
      <vt:lpstr>Corbel</vt:lpstr>
      <vt:lpstr>Times New Roman</vt:lpstr>
      <vt:lpstr>Базис</vt:lpstr>
      <vt:lpstr>Средства обучения  биологии</vt:lpstr>
      <vt:lpstr>Презентация PowerPoint</vt:lpstr>
      <vt:lpstr>Презентация PowerPoint</vt:lpstr>
      <vt:lpstr>Вербальные средства обучения</vt:lpstr>
      <vt:lpstr>Учебник — книга, содержащая систематическое изложение знаний и используемая как в системе образования, на различных её уровнях, так и для самостоятельного обучения. </vt:lpstr>
      <vt:lpstr>Приемы работы с учебником</vt:lpstr>
      <vt:lpstr>Рабочая тетрадь — разновидность учебного пособия с заданиями для самостоятельной работы в ней учащегося, помогающей ему усваивать учебный предмет. </vt:lpstr>
      <vt:lpstr>Учебное пособие – это вид учебной книги, решающий отдельные задачи, важные для развития самостоятельности учащихся и их духовных сил. К учебным пособиям относятся справочники, библиографии, повторительные книги </vt:lpstr>
      <vt:lpstr>Учебная программа — созданный в рамках системы обучения документ, определяющий содержание и количество знаний, умений и навыков, предназначенных к обязательному усвоению по той или иной учебной дисциплине, распределение их по темам, разделам и периодам обучения. </vt:lpstr>
      <vt:lpstr>Методическое пособие – это учебно-методическое издание, в котором собран и структурирован материал, описывающий задачи и методику обучения, и содержание курса, предмета, раздела, или же посвященный учебно-воспитательной работе. Часто авторы таких научных изданий включают в содержание дополнительные материалы в виде планов, конспектов, разнообразного дидактического материала.   </vt:lpstr>
      <vt:lpstr>Наглядные средства обучения  </vt:lpstr>
      <vt:lpstr>Презентация PowerPoint</vt:lpstr>
      <vt:lpstr>Живые организмы</vt:lpstr>
      <vt:lpstr>Микропрепарат - предметное стекло с расположенным на нем объектом, подготовленным для исследования под микроскопом.  </vt:lpstr>
      <vt:lpstr>Гербарий — коллекция засушенных растений, препарированных в согласии с определёнными правилами </vt:lpstr>
      <vt:lpstr>Модель- мысленно представляемая или материально реализуемая система, которая, отображая или воспроизводя объект исследования, способна замещать его так, что ее изучение дает нам новую информацию об этом объекте. </vt:lpstr>
      <vt:lpstr>Муляж - точная копия натурального объекта, в которой отображены не только главные, но и второстепенные, незначительные его признаки. </vt:lpstr>
      <vt:lpstr>Учебные видеофильмы – это фильмы, созданные в качестве средств обучения, к ним можно отнести также научно-популярные, документальные фильмы, используемые в образовательном процессе.</vt:lpstr>
      <vt:lpstr>Вспомогательные средства обучения</vt:lpstr>
      <vt:lpstr>Вспомогательные средства обучения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Средства обучения  биологии</dc:title>
  <dc:creator>uzer</dc:creator>
  <cp:lastModifiedBy>uzer</cp:lastModifiedBy>
  <cp:revision>22</cp:revision>
  <dcterms:created xsi:type="dcterms:W3CDTF">2022-12-19T11:01:54Z</dcterms:created>
  <dcterms:modified xsi:type="dcterms:W3CDTF">2022-12-22T17:40:39Z</dcterms:modified>
</cp:coreProperties>
</file>