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94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172C4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172C4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172C4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F8F3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88389" y="309753"/>
            <a:ext cx="9015221" cy="299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172C4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6939" y="1224534"/>
            <a:ext cx="10358120" cy="40265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364723" y="0"/>
            <a:ext cx="1760220" cy="685799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705356" cy="685799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792604" y="2522041"/>
            <a:ext cx="8370570" cy="3028393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3575050" marR="1283335" indent="-1143635">
              <a:lnSpc>
                <a:spcPct val="100000"/>
              </a:lnSpc>
              <a:spcBef>
                <a:spcPts val="1814"/>
              </a:spcBef>
            </a:pPr>
            <a:r>
              <a:rPr sz="2800" b="1" spc="-20" dirty="0">
                <a:solidFill>
                  <a:srgbClr val="172C44"/>
                </a:solidFill>
                <a:latin typeface="Arial"/>
                <a:cs typeface="Arial"/>
              </a:rPr>
              <a:t>«Русский</a:t>
            </a:r>
            <a:r>
              <a:rPr sz="2800" b="1" spc="40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172C44"/>
                </a:solidFill>
                <a:latin typeface="Arial"/>
                <a:cs typeface="Arial"/>
              </a:rPr>
              <a:t>самородок</a:t>
            </a:r>
            <a:r>
              <a:rPr sz="2800" b="1" spc="30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2800" b="1" spc="-20" dirty="0">
                <a:solidFill>
                  <a:srgbClr val="172C44"/>
                </a:solidFill>
                <a:latin typeface="Arial"/>
                <a:cs typeface="Arial"/>
              </a:rPr>
              <a:t>Иван </a:t>
            </a:r>
            <a:r>
              <a:rPr sz="2800" b="1" spc="-765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2800" b="1" spc="-15" dirty="0">
                <a:solidFill>
                  <a:srgbClr val="172C44"/>
                </a:solidFill>
                <a:latin typeface="Arial"/>
                <a:cs typeface="Arial"/>
              </a:rPr>
              <a:t>Петрович</a:t>
            </a:r>
            <a:r>
              <a:rPr sz="2800" b="1" spc="15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2800" b="1" spc="-20" dirty="0">
                <a:solidFill>
                  <a:srgbClr val="172C44"/>
                </a:solidFill>
                <a:latin typeface="Arial"/>
                <a:cs typeface="Arial"/>
              </a:rPr>
              <a:t>Кулибин»</a:t>
            </a:r>
            <a:endParaRPr sz="2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4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sz="2000" spc="-30" dirty="0" err="1">
                <a:solidFill>
                  <a:srgbClr val="172C44"/>
                </a:solidFill>
                <a:latin typeface="Microsoft Sans Serif"/>
                <a:cs typeface="Microsoft Sans Serif"/>
              </a:rPr>
              <a:t>Рыженко</a:t>
            </a:r>
            <a:r>
              <a:rPr sz="20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Наталья</a:t>
            </a:r>
            <a:r>
              <a:rPr sz="20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Александровна,</a:t>
            </a:r>
            <a:r>
              <a:rPr sz="20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endParaRPr lang="ru-RU" sz="2000" spc="-35" dirty="0">
              <a:solidFill>
                <a:srgbClr val="172C44"/>
              </a:solidFill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sz="2000" spc="-20" dirty="0" err="1">
                <a:solidFill>
                  <a:srgbClr val="172C44"/>
                </a:solidFill>
                <a:latin typeface="Microsoft Sans Serif"/>
                <a:cs typeface="Microsoft Sans Serif"/>
              </a:rPr>
              <a:t>учитель</a:t>
            </a:r>
            <a:r>
              <a:rPr sz="20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истории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20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15" dirty="0" err="1">
                <a:solidFill>
                  <a:srgbClr val="172C44"/>
                </a:solidFill>
                <a:latin typeface="Microsoft Sans Serif"/>
                <a:cs typeface="Microsoft Sans Serif"/>
              </a:rPr>
              <a:t>обществознания</a:t>
            </a:r>
            <a:endParaRPr lang="ru-RU" sz="2000" spc="-15" dirty="0">
              <a:solidFill>
                <a:srgbClr val="172C44"/>
              </a:solidFill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lang="ru-RU" sz="20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МБОУ СОШ №1 с углубленным изучением отдельных предметов</a:t>
            </a: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lang="ru-RU" sz="2000" spc="-15" dirty="0" err="1">
                <a:solidFill>
                  <a:srgbClr val="172C44"/>
                </a:solidFill>
                <a:latin typeface="Microsoft Sans Serif"/>
                <a:cs typeface="Microsoft Sans Serif"/>
              </a:rPr>
              <a:t>Г.Пыть</a:t>
            </a:r>
            <a:r>
              <a:rPr lang="ru-RU" sz="20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-Ях, ХМАО-Югра</a:t>
            </a:r>
            <a:endParaRPr sz="2000" dirty="0">
              <a:latin typeface="Microsoft Sans Serif"/>
              <a:cs typeface="Microsoft Sans Serif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497568" y="2695955"/>
            <a:ext cx="2537460" cy="271576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39" y="852296"/>
            <a:ext cx="7842884" cy="43427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26665">
              <a:lnSpc>
                <a:spcPct val="100000"/>
              </a:lnSpc>
              <a:spcBef>
                <a:spcPts val="100"/>
              </a:spcBef>
            </a:pPr>
            <a:r>
              <a:rPr sz="1800" b="1" spc="-15" dirty="0">
                <a:solidFill>
                  <a:srgbClr val="172C44"/>
                </a:solidFill>
                <a:latin typeface="Arial"/>
                <a:cs typeface="Arial"/>
              </a:rPr>
              <a:t>«Русский</a:t>
            </a:r>
            <a:r>
              <a:rPr sz="1800" b="1" spc="30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172C44"/>
                </a:solidFill>
                <a:latin typeface="Arial"/>
                <a:cs typeface="Arial"/>
              </a:rPr>
              <a:t>самородок</a:t>
            </a:r>
            <a:r>
              <a:rPr sz="1800" b="1" spc="-20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Иван</a:t>
            </a:r>
            <a:r>
              <a:rPr sz="1800" b="1" spc="5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Петрович</a:t>
            </a:r>
            <a:r>
              <a:rPr sz="1800" b="1" spc="40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Кулибин»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100">
              <a:latin typeface="Arial"/>
              <a:cs typeface="Arial"/>
            </a:endParaRPr>
          </a:p>
          <a:p>
            <a:pPr marR="2195830" algn="r">
              <a:lnSpc>
                <a:spcPts val="1835"/>
              </a:lnSpc>
              <a:tabLst>
                <a:tab pos="1005205" algn="l"/>
                <a:tab pos="1473835" algn="l"/>
                <a:tab pos="2348230" algn="l"/>
                <a:tab pos="3698875" algn="l"/>
              </a:tabLst>
            </a:pP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Память	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об	Иване	Петровиче	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Кулибине</a:t>
            </a:r>
            <a:endParaRPr sz="1800">
              <a:latin typeface="Microsoft Sans Serif"/>
              <a:cs typeface="Microsoft Sans Serif"/>
            </a:endParaRPr>
          </a:p>
          <a:p>
            <a:pPr marR="2194560" algn="r">
              <a:lnSpc>
                <a:spcPts val="1515"/>
              </a:lnSpc>
            </a:pP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жива</a:t>
            </a:r>
            <a:r>
              <a:rPr sz="1800" spc="43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spc="4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800" spc="4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наши</a:t>
            </a:r>
            <a:r>
              <a:rPr sz="1800" spc="4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дни.</a:t>
            </a:r>
            <a:r>
              <a:rPr sz="1800" spc="4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</a:t>
            </a:r>
            <a:r>
              <a:rPr sz="1800" spc="4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один  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</a:t>
            </a:r>
            <a:r>
              <a:rPr sz="1800" spc="4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крупнейших</a:t>
            </a:r>
            <a:endParaRPr sz="1800">
              <a:latin typeface="Microsoft Sans Serif"/>
              <a:cs typeface="Microsoft Sans Serif"/>
            </a:endParaRPr>
          </a:p>
          <a:p>
            <a:pPr marR="2194560" algn="r">
              <a:lnSpc>
                <a:spcPts val="1515"/>
              </a:lnSpc>
            </a:pP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представителей</a:t>
            </a:r>
            <a:r>
              <a:rPr sz="1800" spc="4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технической</a:t>
            </a:r>
            <a:r>
              <a:rPr sz="1800" spc="5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мысли</a:t>
            </a:r>
            <a:r>
              <a:rPr sz="1800" spc="4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Calibri"/>
                <a:cs typeface="Calibri"/>
              </a:rPr>
              <a:t>XIX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-начала</a:t>
            </a:r>
            <a:r>
              <a:rPr sz="1800" spc="4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Calibri"/>
                <a:cs typeface="Calibri"/>
              </a:rPr>
              <a:t>XIX</a:t>
            </a:r>
            <a:endParaRPr sz="1800">
              <a:latin typeface="Calibri"/>
              <a:cs typeface="Calibri"/>
            </a:endParaRPr>
          </a:p>
          <a:p>
            <a:pPr marR="2195830" algn="r">
              <a:lnSpc>
                <a:spcPts val="1510"/>
              </a:lnSpc>
              <a:tabLst>
                <a:tab pos="671830" algn="l"/>
                <a:tab pos="955675" algn="l"/>
                <a:tab pos="1418590" algn="l"/>
                <a:tab pos="2131695" algn="l"/>
                <a:tab pos="3119755" algn="l"/>
                <a:tab pos="4880610" algn="l"/>
              </a:tabLst>
            </a:pP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800" spc="-6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а.	В	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-55" dirty="0">
                <a:solidFill>
                  <a:srgbClr val="172C44"/>
                </a:solidFill>
                <a:latin typeface="Microsoft Sans Serif"/>
                <a:cs typeface="Microsoft Sans Serif"/>
              </a:rPr>
              <a:t>г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о	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ч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ест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ь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з</a:t>
            </a:r>
            <a:r>
              <a:rPr sz="1800" spc="-6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но	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Ни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ж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-55" dirty="0">
                <a:solidFill>
                  <a:srgbClr val="172C44"/>
                </a:solidFill>
                <a:latin typeface="Microsoft Sans Serif"/>
                <a:cs typeface="Microsoft Sans Serif"/>
              </a:rPr>
              <a:t>г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1800" spc="-60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18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е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800" spc="-7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чн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endParaRPr sz="1800">
              <a:latin typeface="Microsoft Sans Serif"/>
              <a:cs typeface="Microsoft Sans Serif"/>
            </a:endParaRPr>
          </a:p>
          <a:p>
            <a:pPr marR="2195830" algn="r">
              <a:lnSpc>
                <a:spcPts val="1510"/>
              </a:lnSpc>
              <a:tabLst>
                <a:tab pos="1298575" algn="l"/>
                <a:tab pos="1932305" algn="l"/>
                <a:tab pos="3013075" algn="l"/>
                <a:tab pos="4790440" algn="l"/>
              </a:tabLst>
            </a:pP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училище,	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где	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готовят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специалистов	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водного</a:t>
            </a:r>
            <a:endParaRPr sz="1800">
              <a:latin typeface="Microsoft Sans Serif"/>
              <a:cs typeface="Microsoft Sans Serif"/>
            </a:endParaRPr>
          </a:p>
          <a:p>
            <a:pPr marR="2193290" algn="r">
              <a:lnSpc>
                <a:spcPts val="1510"/>
              </a:lnSpc>
            </a:pP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транспорта.</a:t>
            </a:r>
            <a:r>
              <a:rPr sz="1800" spc="2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Именем</a:t>
            </a:r>
            <a:r>
              <a:rPr sz="1800" spc="22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Кулибина</a:t>
            </a:r>
            <a:r>
              <a:rPr sz="1800" spc="2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называли</a:t>
            </a:r>
            <a:r>
              <a:rPr sz="1800" spc="22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морские</a:t>
            </a:r>
            <a:r>
              <a:rPr sz="1800" spc="2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endParaRPr sz="1800">
              <a:latin typeface="Microsoft Sans Serif"/>
              <a:cs typeface="Microsoft Sans Serif"/>
            </a:endParaRPr>
          </a:p>
          <a:p>
            <a:pPr marR="2195195" algn="r">
              <a:lnSpc>
                <a:spcPts val="1510"/>
              </a:lnSpc>
            </a:pP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речные</a:t>
            </a:r>
            <a:r>
              <a:rPr sz="1800" spc="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суда,</a:t>
            </a:r>
            <a:r>
              <a:rPr sz="1800" spc="1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парки</a:t>
            </a:r>
            <a:r>
              <a:rPr sz="1800" spc="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культуры.</a:t>
            </a:r>
            <a:r>
              <a:rPr sz="18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Технические</a:t>
            </a:r>
            <a:r>
              <a:rPr sz="1800" spc="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творения</a:t>
            </a:r>
            <a:endParaRPr sz="1800">
              <a:latin typeface="Microsoft Sans Serif"/>
              <a:cs typeface="Microsoft Sans Serif"/>
            </a:endParaRPr>
          </a:p>
          <a:p>
            <a:pPr marR="2193925" algn="r">
              <a:lnSpc>
                <a:spcPts val="1510"/>
              </a:lnSpc>
            </a:pP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И.П.Кулибина</a:t>
            </a:r>
            <a:r>
              <a:rPr sz="1800" spc="1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хранятся</a:t>
            </a:r>
            <a:r>
              <a:rPr sz="1800" spc="1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800" spc="1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Санкт-Петербурге,</a:t>
            </a:r>
            <a:r>
              <a:rPr sz="1800" spc="1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Москве</a:t>
            </a:r>
            <a:endParaRPr sz="1800">
              <a:latin typeface="Microsoft Sans Serif"/>
              <a:cs typeface="Microsoft Sans Serif"/>
            </a:endParaRPr>
          </a:p>
          <a:p>
            <a:pPr marR="2194560" algn="r">
              <a:lnSpc>
                <a:spcPts val="1515"/>
              </a:lnSpc>
            </a:pP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spc="4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других</a:t>
            </a:r>
            <a:r>
              <a:rPr sz="1800" spc="4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городах</a:t>
            </a:r>
            <a:r>
              <a:rPr sz="1800" spc="4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России.</a:t>
            </a:r>
            <a:r>
              <a:rPr sz="1800" spc="4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Его</a:t>
            </a:r>
            <a:r>
              <a:rPr sz="1800" spc="45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рукописи</a:t>
            </a:r>
            <a:r>
              <a:rPr sz="1800" spc="4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spc="4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чертежи</a:t>
            </a:r>
            <a:endParaRPr sz="1800">
              <a:latin typeface="Microsoft Sans Serif"/>
              <a:cs typeface="Microsoft Sans Serif"/>
            </a:endParaRPr>
          </a:p>
          <a:p>
            <a:pPr marR="2196465" algn="r">
              <a:lnSpc>
                <a:spcPts val="1515"/>
              </a:lnSpc>
              <a:tabLst>
                <a:tab pos="1191895" algn="l"/>
                <a:tab pos="2979420" algn="l"/>
                <a:tab pos="4330065" algn="l"/>
                <a:tab pos="5497830" algn="l"/>
              </a:tabLst>
            </a:pP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об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аны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,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оп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1800" spc="-90" dirty="0">
                <a:solidFill>
                  <a:srgbClr val="172C44"/>
                </a:solidFill>
                <a:latin typeface="Microsoft Sans Serif"/>
                <a:cs typeface="Microsoft Sans Serif"/>
              </a:rPr>
              <a:t>б</a:t>
            </a:r>
            <a:r>
              <a:rPr sz="18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800" spc="-6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аны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,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тщ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800" spc="-7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ьно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х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ан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я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ся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endParaRPr sz="1800">
              <a:latin typeface="Microsoft Sans Serif"/>
              <a:cs typeface="Microsoft Sans Serif"/>
            </a:endParaRPr>
          </a:p>
          <a:p>
            <a:pPr marR="2197100" algn="r">
              <a:lnSpc>
                <a:spcPts val="1510"/>
              </a:lnSpc>
            </a:pP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изучаются.</a:t>
            </a:r>
            <a:r>
              <a:rPr sz="1800" spc="43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4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Кулибине</a:t>
            </a:r>
            <a:r>
              <a:rPr sz="1800" spc="43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написаны</a:t>
            </a:r>
            <a:r>
              <a:rPr sz="1800" spc="43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художественные</a:t>
            </a:r>
            <a:endParaRPr sz="1800">
              <a:latin typeface="Microsoft Sans Serif"/>
              <a:cs typeface="Microsoft Sans Serif"/>
            </a:endParaRPr>
          </a:p>
          <a:p>
            <a:pPr marR="2193290" algn="r">
              <a:lnSpc>
                <a:spcPts val="1510"/>
              </a:lnSpc>
            </a:pP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произведения,</a:t>
            </a:r>
            <a:r>
              <a:rPr sz="1800" spc="1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научные,</a:t>
            </a:r>
            <a:r>
              <a:rPr sz="1800" spc="1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научно-популярные</a:t>
            </a:r>
            <a:r>
              <a:rPr sz="1800" spc="1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книги</a:t>
            </a:r>
            <a:r>
              <a:rPr sz="1800" spc="1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endParaRPr sz="1800">
              <a:latin typeface="Microsoft Sans Serif"/>
              <a:cs typeface="Microsoft Sans Serif"/>
            </a:endParaRPr>
          </a:p>
          <a:p>
            <a:pPr marR="2196465" algn="r">
              <a:lnSpc>
                <a:spcPts val="1510"/>
              </a:lnSpc>
            </a:pP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фильмы.</a:t>
            </a:r>
            <a:r>
              <a:rPr sz="1800" spc="3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Но</a:t>
            </a:r>
            <a:r>
              <a:rPr sz="1800" spc="3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ценнее</a:t>
            </a:r>
            <a:r>
              <a:rPr sz="1800" spc="3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всего,</a:t>
            </a:r>
            <a:r>
              <a:rPr sz="1800" spc="3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конечно,</a:t>
            </a:r>
            <a:r>
              <a:rPr sz="1800" spc="3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это</a:t>
            </a:r>
            <a:r>
              <a:rPr sz="1800" spc="3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память</a:t>
            </a:r>
            <a:r>
              <a:rPr sz="1800" spc="3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об</a:t>
            </a:r>
            <a:endParaRPr sz="1800">
              <a:latin typeface="Microsoft Sans Serif"/>
              <a:cs typeface="Microsoft Sans Serif"/>
            </a:endParaRPr>
          </a:p>
          <a:p>
            <a:pPr marR="2197100" algn="r">
              <a:lnSpc>
                <a:spcPts val="1510"/>
              </a:lnSpc>
            </a:pP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этом</a:t>
            </a:r>
            <a:r>
              <a:rPr sz="1800" spc="11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выдающемся</a:t>
            </a:r>
            <a:r>
              <a:rPr sz="1800" spc="1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самоучке</a:t>
            </a:r>
            <a:r>
              <a:rPr sz="1800" spc="1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</a:t>
            </a:r>
            <a:r>
              <a:rPr sz="1800" spc="1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Нижнего</a:t>
            </a:r>
            <a:r>
              <a:rPr sz="1800" spc="1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Новгорода,</a:t>
            </a:r>
            <a:endParaRPr sz="1800">
              <a:latin typeface="Microsoft Sans Serif"/>
              <a:cs typeface="Microsoft Sans Serif"/>
            </a:endParaRPr>
          </a:p>
          <a:p>
            <a:pPr marR="2193290" algn="r">
              <a:lnSpc>
                <a:spcPts val="1515"/>
              </a:lnSpc>
            </a:pP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посвятившем</a:t>
            </a:r>
            <a:r>
              <a:rPr sz="1800" spc="1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всю</a:t>
            </a:r>
            <a:r>
              <a:rPr sz="1800" spc="1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свою</a:t>
            </a:r>
            <a:r>
              <a:rPr sz="1800" spc="1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жизнь</a:t>
            </a:r>
            <a:r>
              <a:rPr sz="1800" spc="1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науке,</a:t>
            </a:r>
            <a:r>
              <a:rPr sz="1800" spc="1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spc="1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несмотря</a:t>
            </a:r>
            <a:r>
              <a:rPr sz="1800" spc="1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</a:t>
            </a:r>
            <a:endParaRPr sz="1800">
              <a:latin typeface="Microsoft Sans Serif"/>
              <a:cs typeface="Microsoft Sans Serif"/>
            </a:endParaRPr>
          </a:p>
          <a:p>
            <a:pPr marR="2195830" algn="r">
              <a:lnSpc>
                <a:spcPts val="1515"/>
              </a:lnSpc>
            </a:pP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все</a:t>
            </a:r>
            <a:r>
              <a:rPr sz="1800" spc="1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трудности</a:t>
            </a:r>
            <a:r>
              <a:rPr sz="1800" spc="1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</a:t>
            </a:r>
            <a:r>
              <a:rPr sz="1800" spc="1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предавшим</a:t>
            </a:r>
            <a:r>
              <a:rPr sz="1800" spc="1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свои</a:t>
            </a:r>
            <a:r>
              <a:rPr sz="1800" spc="1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идеи</a:t>
            </a:r>
            <a:r>
              <a:rPr sz="1800" spc="1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spc="1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замыслы.</a:t>
            </a:r>
            <a:endParaRPr sz="1800">
              <a:latin typeface="Microsoft Sans Serif"/>
              <a:cs typeface="Microsoft Sans Serif"/>
            </a:endParaRPr>
          </a:p>
          <a:p>
            <a:pPr marR="2194560" algn="r">
              <a:lnSpc>
                <a:spcPts val="1510"/>
              </a:lnSpc>
            </a:pP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Память</a:t>
            </a:r>
            <a:r>
              <a:rPr sz="1800" spc="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его</a:t>
            </a:r>
            <a:r>
              <a:rPr sz="1800" spc="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делах,</a:t>
            </a:r>
            <a:r>
              <a:rPr sz="18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живет</a:t>
            </a:r>
            <a:r>
              <a:rPr sz="18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8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памяти</a:t>
            </a:r>
            <a:r>
              <a:rPr sz="18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народной.</a:t>
            </a:r>
            <a:r>
              <a:rPr sz="18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Ведь</a:t>
            </a:r>
            <a:endParaRPr sz="1800">
              <a:latin typeface="Microsoft Sans Serif"/>
              <a:cs typeface="Microsoft Sans Serif"/>
            </a:endParaRPr>
          </a:p>
          <a:p>
            <a:pPr marL="12700" marR="2195195">
              <a:lnSpc>
                <a:spcPct val="70000"/>
              </a:lnSpc>
              <a:spcBef>
                <a:spcPts val="325"/>
              </a:spcBef>
              <a:tabLst>
                <a:tab pos="1172210" algn="l"/>
                <a:tab pos="2428240" algn="l"/>
                <a:tab pos="3764915" algn="l"/>
                <a:tab pos="4944745" algn="l"/>
              </a:tabLst>
            </a:pP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ом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,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м</a:t>
            </a:r>
            <a:r>
              <a:rPr sz="1800" spc="-8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ь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ц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ев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,	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но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ов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,	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м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ер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в	с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-60" dirty="0">
                <a:solidFill>
                  <a:srgbClr val="172C44"/>
                </a:solidFill>
                <a:latin typeface="Microsoft Sans Serif"/>
                <a:cs typeface="Microsoft Sans Serif"/>
              </a:rPr>
              <a:t>г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о 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дела</a:t>
            </a:r>
            <a:r>
              <a:rPr sz="18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сейчас</a:t>
            </a:r>
            <a:r>
              <a:rPr sz="18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называют</a:t>
            </a:r>
            <a:r>
              <a:rPr sz="18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«Кулибиными».</a:t>
            </a:r>
            <a:endParaRPr sz="1800">
              <a:latin typeface="Microsoft Sans Serif"/>
              <a:cs typeface="Microsoft Sans Serif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6647688" y="1170432"/>
            <a:ext cx="5477510" cy="5600700"/>
            <a:chOff x="6647688" y="1170432"/>
            <a:chExt cx="5477510" cy="56007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647688" y="1170432"/>
              <a:ext cx="2965704" cy="392125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390888" y="3147058"/>
              <a:ext cx="2734055" cy="362407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39" y="399433"/>
            <a:ext cx="10360660" cy="5418455"/>
          </a:xfrm>
          <a:prstGeom prst="rect">
            <a:avLst/>
          </a:prstGeom>
        </p:spPr>
        <p:txBody>
          <a:bodyPr vert="horz" wrap="square" lIns="0" tIns="1638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90"/>
              </a:spcBef>
            </a:pPr>
            <a:r>
              <a:rPr sz="1800" b="1" spc="-5" dirty="0">
                <a:solidFill>
                  <a:srgbClr val="172C44"/>
                </a:solidFill>
                <a:latin typeface="Arial"/>
                <a:cs typeface="Arial"/>
              </a:rPr>
              <a:t>Список</a:t>
            </a:r>
            <a:r>
              <a:rPr sz="1800" b="1" spc="-15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литературы: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600">
              <a:latin typeface="Arial"/>
              <a:cs typeface="Arial"/>
            </a:endParaRPr>
          </a:p>
          <a:p>
            <a:pPr marL="241300" marR="5080" indent="-229235" algn="just">
              <a:lnSpc>
                <a:spcPts val="2480"/>
              </a:lnSpc>
              <a:buChar char="•"/>
              <a:tabLst>
                <a:tab pos="241935" algn="l"/>
              </a:tabLst>
            </a:pP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Авенариус 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В. 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П. Первый </a:t>
            </a:r>
            <a:r>
              <a:rPr sz="2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русский </a:t>
            </a:r>
            <a:r>
              <a:rPr sz="2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изобретатель </a:t>
            </a:r>
            <a:r>
              <a:rPr sz="2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Иван </a:t>
            </a:r>
            <a:r>
              <a:rPr sz="2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Петрович </a:t>
            </a:r>
            <a:r>
              <a:rPr sz="2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Кулибин: </a:t>
            </a:r>
            <a:r>
              <a:rPr sz="2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биогр. </a:t>
            </a:r>
            <a:r>
              <a:rPr sz="2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рассказ </a:t>
            </a:r>
            <a:r>
              <a:rPr sz="23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для 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юношества: 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с 8 </a:t>
            </a:r>
            <a:r>
              <a:rPr sz="2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портр. 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и 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рис. 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/ 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В. П. 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Авенариус. </a:t>
            </a:r>
            <a:r>
              <a:rPr sz="2300" spc="955" dirty="0">
                <a:solidFill>
                  <a:srgbClr val="172C44"/>
                </a:solidFill>
                <a:latin typeface="Microsoft Sans Serif"/>
                <a:cs typeface="Microsoft Sans Serif"/>
              </a:rPr>
              <a:t>— </a:t>
            </a:r>
            <a:r>
              <a:rPr sz="2300" spc="9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Санкт-Петербург:</a:t>
            </a:r>
            <a:r>
              <a:rPr sz="2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55" dirty="0">
                <a:solidFill>
                  <a:srgbClr val="172C44"/>
                </a:solidFill>
                <a:latin typeface="Microsoft Sans Serif"/>
                <a:cs typeface="Microsoft Sans Serif"/>
              </a:rPr>
              <a:t>кн.</a:t>
            </a:r>
            <a:r>
              <a:rPr sz="23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95" dirty="0">
                <a:solidFill>
                  <a:srgbClr val="172C44"/>
                </a:solidFill>
                <a:latin typeface="Microsoft Sans Serif"/>
                <a:cs typeface="Microsoft Sans Serif"/>
              </a:rPr>
              <a:t>маг.</a:t>
            </a:r>
            <a:r>
              <a:rPr sz="23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П.</a:t>
            </a:r>
            <a:r>
              <a:rPr sz="23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В.</a:t>
            </a:r>
            <a:r>
              <a:rPr sz="23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Луковникова,</a:t>
            </a:r>
            <a:r>
              <a:rPr sz="23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[1909].</a:t>
            </a:r>
            <a:r>
              <a:rPr sz="2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240" dirty="0">
                <a:solidFill>
                  <a:srgbClr val="172C44"/>
                </a:solidFill>
                <a:latin typeface="Microsoft Sans Serif"/>
                <a:cs typeface="Microsoft Sans Serif"/>
              </a:rPr>
              <a:t>—VI,</a:t>
            </a:r>
            <a:r>
              <a:rPr sz="23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85" dirty="0">
                <a:solidFill>
                  <a:srgbClr val="172C44"/>
                </a:solidFill>
                <a:latin typeface="Microsoft Sans Serif"/>
                <a:cs typeface="Microsoft Sans Serif"/>
              </a:rPr>
              <a:t>7–116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с.</a:t>
            </a:r>
            <a:endParaRPr sz="2300">
              <a:latin typeface="Microsoft Sans Serif"/>
              <a:cs typeface="Microsoft Sans Serif"/>
            </a:endParaRPr>
          </a:p>
          <a:p>
            <a:pPr marL="241300" indent="-229235" algn="just">
              <a:lnSpc>
                <a:spcPts val="2625"/>
              </a:lnSpc>
              <a:spcBef>
                <a:spcPts val="705"/>
              </a:spcBef>
              <a:buChar char="•"/>
              <a:tabLst>
                <a:tab pos="241935" algn="l"/>
              </a:tabLst>
            </a:pPr>
            <a:r>
              <a:rPr sz="2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Артоболевский</a:t>
            </a:r>
            <a:r>
              <a:rPr sz="2300" spc="13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И.И.</a:t>
            </a:r>
            <a:r>
              <a:rPr sz="2300" spc="13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Русский</a:t>
            </a:r>
            <a:r>
              <a:rPr sz="2300" spc="13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изобретатель</a:t>
            </a:r>
            <a:r>
              <a:rPr sz="2300" spc="13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и  </a:t>
            </a:r>
            <a:r>
              <a:rPr sz="2300" spc="1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конструктор</a:t>
            </a:r>
            <a:r>
              <a:rPr sz="2300" spc="13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Кулибин.,</a:t>
            </a:r>
            <a:endParaRPr sz="2300">
              <a:latin typeface="Microsoft Sans Serif"/>
              <a:cs typeface="Microsoft Sans Serif"/>
            </a:endParaRPr>
          </a:p>
          <a:p>
            <a:pPr marL="241300" algn="just">
              <a:lnSpc>
                <a:spcPts val="2625"/>
              </a:lnSpc>
            </a:pP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военное</a:t>
            </a:r>
            <a:r>
              <a:rPr sz="23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изд-во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Министерства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вооруженных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сил</a:t>
            </a:r>
            <a:r>
              <a:rPr sz="23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союза</a:t>
            </a:r>
            <a:r>
              <a:rPr sz="23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90" dirty="0">
                <a:solidFill>
                  <a:srgbClr val="172C44"/>
                </a:solidFill>
                <a:latin typeface="Microsoft Sans Serif"/>
                <a:cs typeface="Microsoft Sans Serif"/>
              </a:rPr>
              <a:t>ССР.,</a:t>
            </a:r>
            <a:r>
              <a:rPr sz="23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Москва,1948</a:t>
            </a:r>
            <a:endParaRPr sz="2300">
              <a:latin typeface="Microsoft Sans Serif"/>
              <a:cs typeface="Microsoft Sans Serif"/>
            </a:endParaRPr>
          </a:p>
          <a:p>
            <a:pPr marL="241300" marR="5080" indent="-229235">
              <a:lnSpc>
                <a:spcPts val="2480"/>
              </a:lnSpc>
              <a:spcBef>
                <a:spcPts val="1040"/>
              </a:spcBef>
              <a:buChar char="•"/>
              <a:tabLst>
                <a:tab pos="241935" algn="l"/>
                <a:tab pos="1693545" algn="l"/>
                <a:tab pos="2152015" algn="l"/>
                <a:tab pos="3656965" algn="l"/>
                <a:tab pos="5527040" algn="l"/>
                <a:tab pos="7069455" algn="l"/>
                <a:tab pos="9549765" algn="l"/>
              </a:tabLst>
            </a:pPr>
            <a:r>
              <a:rPr sz="2300" spc="-105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2300" spc="-10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2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2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п</a:t>
            </a:r>
            <a:r>
              <a:rPr sz="2300" spc="-60" dirty="0">
                <a:solidFill>
                  <a:srgbClr val="172C44"/>
                </a:solidFill>
                <a:latin typeface="Microsoft Sans Serif"/>
                <a:cs typeface="Microsoft Sans Serif"/>
              </a:rPr>
              <a:t>ен</a:t>
            </a:r>
            <a:r>
              <a:rPr sz="2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о	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.	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«</a:t>
            </a:r>
            <a:r>
              <a:rPr sz="23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М</a:t>
            </a:r>
            <a:r>
              <a:rPr sz="23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23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х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2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2300" spc="-75" dirty="0">
                <a:solidFill>
                  <a:srgbClr val="172C44"/>
                </a:solidFill>
                <a:latin typeface="Microsoft Sans Serif"/>
                <a:cs typeface="Microsoft Sans Serif"/>
              </a:rPr>
              <a:t>ик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2300" spc="-110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2300" spc="-130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либ</a:t>
            </a:r>
            <a:r>
              <a:rPr sz="2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»-Н.	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2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ов</a:t>
            </a:r>
            <a:r>
              <a:rPr sz="2300" spc="-70" dirty="0">
                <a:solidFill>
                  <a:srgbClr val="172C44"/>
                </a:solidFill>
                <a:latin typeface="Microsoft Sans Serif"/>
                <a:cs typeface="Microsoft Sans Serif"/>
              </a:rPr>
              <a:t>г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2300" spc="-5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:	</a:t>
            </a:r>
            <a:r>
              <a:rPr sz="2300" spc="-120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ни</a:t>
            </a:r>
            <a:r>
              <a:rPr sz="2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рси</a:t>
            </a:r>
            <a:r>
              <a:rPr sz="23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2300" spc="-8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2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2300" spc="-70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23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я	</a:t>
            </a:r>
            <a:r>
              <a:rPr sz="2300" spc="-55" dirty="0">
                <a:solidFill>
                  <a:srgbClr val="172C44"/>
                </a:solidFill>
                <a:latin typeface="Microsoft Sans Serif"/>
                <a:cs typeface="Microsoft Sans Serif"/>
              </a:rPr>
              <a:t>кни</a:t>
            </a:r>
            <a:r>
              <a:rPr sz="2300" spc="-95" dirty="0">
                <a:solidFill>
                  <a:srgbClr val="172C44"/>
                </a:solidFill>
                <a:latin typeface="Microsoft Sans Serif"/>
                <a:cs typeface="Microsoft Sans Serif"/>
              </a:rPr>
              <a:t>г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а,  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2004.,</a:t>
            </a:r>
            <a:endParaRPr sz="2300">
              <a:latin typeface="Microsoft Sans Serif"/>
              <a:cs typeface="Microsoft Sans Serif"/>
            </a:endParaRPr>
          </a:p>
          <a:p>
            <a:pPr marL="241300" marR="8890" indent="-229235">
              <a:lnSpc>
                <a:spcPts val="2480"/>
              </a:lnSpc>
              <a:spcBef>
                <a:spcPts val="1005"/>
              </a:spcBef>
              <a:buChar char="•"/>
              <a:tabLst>
                <a:tab pos="241935" algn="l"/>
                <a:tab pos="1280795" algn="l"/>
                <a:tab pos="1890395" algn="l"/>
                <a:tab pos="3342640" algn="l"/>
                <a:tab pos="3984625" algn="l"/>
                <a:tab pos="5093970" algn="l"/>
                <a:tab pos="6714490" algn="l"/>
                <a:tab pos="8180705" algn="l"/>
                <a:tab pos="9064625" algn="l"/>
                <a:tab pos="9453245" algn="l"/>
              </a:tabLst>
            </a:pPr>
            <a:r>
              <a:rPr sz="2300" spc="-210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23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2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чин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	Н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.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,	</a:t>
            </a:r>
            <a:r>
              <a:rPr sz="2300" spc="-110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2300" spc="-130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либ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ин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.	М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.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,	</a:t>
            </a:r>
            <a:r>
              <a:rPr sz="23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2300" spc="-95" dirty="0">
                <a:solidFill>
                  <a:srgbClr val="172C44"/>
                </a:solidFill>
                <a:latin typeface="Microsoft Sans Serif"/>
                <a:cs typeface="Microsoft Sans Serif"/>
              </a:rPr>
              <a:t>з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2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-</a:t>
            </a:r>
            <a:r>
              <a:rPr sz="2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о	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«</a:t>
            </a:r>
            <a:r>
              <a:rPr sz="23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М</a:t>
            </a:r>
            <a:r>
              <a:rPr sz="2300" spc="-6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23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2300" spc="-6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да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я	</a:t>
            </a:r>
            <a:r>
              <a:rPr sz="2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г</a:t>
            </a:r>
            <a:r>
              <a:rPr sz="2300" spc="-6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23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2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ия»	19</a:t>
            </a:r>
            <a:r>
              <a:rPr sz="2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4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0	</a:t>
            </a:r>
            <a:r>
              <a:rPr sz="2300" spc="-325" dirty="0">
                <a:solidFill>
                  <a:srgbClr val="172C44"/>
                </a:solidFill>
                <a:latin typeface="Microsoft Sans Serif"/>
                <a:cs typeface="Microsoft Sans Serif"/>
              </a:rPr>
              <a:t>г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.	(с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рия  биографий</a:t>
            </a:r>
            <a:r>
              <a:rPr sz="2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«Жизнь</a:t>
            </a:r>
            <a:r>
              <a:rPr sz="23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замечательных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людей»)</a:t>
            </a:r>
            <a:endParaRPr sz="2300">
              <a:latin typeface="Microsoft Sans Serif"/>
              <a:cs typeface="Microsoft Sans Serif"/>
            </a:endParaRPr>
          </a:p>
          <a:p>
            <a:pPr marL="241300" indent="-229235">
              <a:lnSpc>
                <a:spcPts val="2620"/>
              </a:lnSpc>
              <a:spcBef>
                <a:spcPts val="700"/>
              </a:spcBef>
              <a:buChar char="•"/>
              <a:tabLst>
                <a:tab pos="241935" algn="l"/>
              </a:tabLst>
            </a:pPr>
            <a:r>
              <a:rPr sz="23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Раскин</a:t>
            </a:r>
            <a:r>
              <a:rPr sz="2300" spc="3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Н.М.</a:t>
            </a:r>
            <a:r>
              <a:rPr sz="2300" spc="3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Иван</a:t>
            </a:r>
            <a:r>
              <a:rPr sz="2300" spc="3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Петрович</a:t>
            </a:r>
            <a:r>
              <a:rPr sz="2300" spc="3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Кулибин.</a:t>
            </a:r>
            <a:r>
              <a:rPr sz="2300" spc="3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1735-1818.,</a:t>
            </a:r>
            <a:r>
              <a:rPr sz="2300" spc="3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Изд-во</a:t>
            </a:r>
            <a:r>
              <a:rPr sz="2300" spc="3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Академии</a:t>
            </a:r>
            <a:r>
              <a:rPr sz="2300" spc="3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</a:t>
            </a:r>
            <a:endParaRPr sz="2300">
              <a:latin typeface="Microsoft Sans Serif"/>
              <a:cs typeface="Microsoft Sans Serif"/>
            </a:endParaRPr>
          </a:p>
          <a:p>
            <a:pPr marL="241300">
              <a:lnSpc>
                <a:spcPts val="2620"/>
              </a:lnSpc>
            </a:pPr>
            <a:r>
              <a:rPr sz="2300" spc="-75" dirty="0">
                <a:solidFill>
                  <a:srgbClr val="172C44"/>
                </a:solidFill>
                <a:latin typeface="Microsoft Sans Serif"/>
                <a:cs typeface="Microsoft Sans Serif"/>
              </a:rPr>
              <a:t>СССР.,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Москва-Ленинград,</a:t>
            </a:r>
            <a:r>
              <a:rPr sz="2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1962</a:t>
            </a:r>
            <a:r>
              <a:rPr sz="2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160" dirty="0">
                <a:solidFill>
                  <a:srgbClr val="172C44"/>
                </a:solidFill>
                <a:latin typeface="Microsoft Sans Serif"/>
                <a:cs typeface="Microsoft Sans Serif"/>
              </a:rPr>
              <a:t>г.</a:t>
            </a:r>
            <a:endParaRPr sz="2300">
              <a:latin typeface="Microsoft Sans Serif"/>
              <a:cs typeface="Microsoft Sans Serif"/>
            </a:endParaRPr>
          </a:p>
          <a:p>
            <a:pPr marL="241300" marR="5080" indent="-229235">
              <a:lnSpc>
                <a:spcPts val="2480"/>
              </a:lnSpc>
              <a:spcBef>
                <a:spcPts val="1040"/>
              </a:spcBef>
              <a:buChar char="•"/>
              <a:tabLst>
                <a:tab pos="241935" algn="l"/>
                <a:tab pos="2106295" algn="l"/>
                <a:tab pos="3848735" algn="l"/>
                <a:tab pos="6034405" algn="l"/>
                <a:tab pos="8122920" algn="l"/>
                <a:tab pos="9700260" algn="l"/>
              </a:tabLst>
            </a:pPr>
            <a:r>
              <a:rPr sz="23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Ру</a:t>
            </a:r>
            <a:r>
              <a:rPr sz="2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описны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2300" spc="-75" dirty="0">
                <a:solidFill>
                  <a:srgbClr val="172C44"/>
                </a:solidFill>
                <a:latin typeface="Microsoft Sans Serif"/>
                <a:cs typeface="Microsoft Sans Serif"/>
              </a:rPr>
              <a:t>м</a:t>
            </a:r>
            <a:r>
              <a:rPr sz="23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2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ри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23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23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ы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И.П.</a:t>
            </a:r>
            <a:r>
              <a:rPr sz="2300" spc="-210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2300" spc="-60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либ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,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2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2300" spc="-145" dirty="0">
                <a:solidFill>
                  <a:srgbClr val="172C44"/>
                </a:solidFill>
                <a:latin typeface="Microsoft Sans Serif"/>
                <a:cs typeface="Microsoft Sans Serif"/>
              </a:rPr>
              <a:t>з</a:t>
            </a:r>
            <a:r>
              <a:rPr sz="2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2300" spc="-6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2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2300" spc="-8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льст</a:t>
            </a:r>
            <a:r>
              <a:rPr sz="2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о	</a:t>
            </a:r>
            <a:r>
              <a:rPr sz="2300" spc="-8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2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2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де</a:t>
            </a:r>
            <a:r>
              <a:rPr sz="23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м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ии	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2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2300" spc="-55" dirty="0">
                <a:solidFill>
                  <a:srgbClr val="172C44"/>
                </a:solidFill>
                <a:latin typeface="Microsoft Sans Serif"/>
                <a:cs typeface="Microsoft Sans Serif"/>
              </a:rPr>
              <a:t>ук  </a:t>
            </a:r>
            <a:r>
              <a:rPr sz="2300" spc="-85" dirty="0">
                <a:solidFill>
                  <a:srgbClr val="172C44"/>
                </a:solidFill>
                <a:latin typeface="Microsoft Sans Serif"/>
                <a:cs typeface="Microsoft Sans Serif"/>
              </a:rPr>
              <a:t>СССР,</a:t>
            </a:r>
            <a:r>
              <a:rPr sz="2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Москва.,</a:t>
            </a:r>
            <a:r>
              <a:rPr sz="2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dirty="0">
                <a:solidFill>
                  <a:srgbClr val="172C44"/>
                </a:solidFill>
                <a:latin typeface="Microsoft Sans Serif"/>
                <a:cs typeface="Microsoft Sans Serif"/>
              </a:rPr>
              <a:t>1953</a:t>
            </a:r>
            <a:r>
              <a:rPr sz="2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3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г</a:t>
            </a:r>
            <a:endParaRPr sz="23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1715">
              <a:lnSpc>
                <a:spcPct val="100000"/>
              </a:lnSpc>
              <a:spcBef>
                <a:spcPts val="100"/>
              </a:spcBef>
              <a:tabLst>
                <a:tab pos="4553585" algn="l"/>
                <a:tab pos="4817110" algn="l"/>
                <a:tab pos="5861050" algn="l"/>
                <a:tab pos="6635750" algn="l"/>
                <a:tab pos="7218045" algn="l"/>
                <a:tab pos="7938770" algn="l"/>
                <a:tab pos="8202295" algn="l"/>
              </a:tabLst>
            </a:pPr>
            <a:r>
              <a:rPr spc="10" dirty="0">
                <a:latin typeface="Courier New"/>
                <a:cs typeface="Courier New"/>
              </a:rPr>
              <a:t>«</a:t>
            </a:r>
            <a:r>
              <a:rPr dirty="0"/>
              <a:t>Бы</a:t>
            </a:r>
            <a:r>
              <a:rPr spc="-5" dirty="0"/>
              <a:t>в</a:t>
            </a:r>
            <a:r>
              <a:rPr dirty="0"/>
              <a:t>ает	и	</a:t>
            </a:r>
            <a:r>
              <a:rPr spc="-5" dirty="0"/>
              <a:t>т</a:t>
            </a:r>
            <a:r>
              <a:rPr dirty="0"/>
              <a:t>а</a:t>
            </a:r>
            <a:r>
              <a:rPr spc="-5" dirty="0"/>
              <a:t>к</a:t>
            </a:r>
            <a:r>
              <a:rPr dirty="0">
                <a:latin typeface="Courier New"/>
                <a:cs typeface="Courier New"/>
              </a:rPr>
              <a:t>,</a:t>
            </a:r>
            <a:r>
              <a:rPr spc="-15" dirty="0">
                <a:latin typeface="Courier New"/>
                <a:cs typeface="Courier New"/>
              </a:rPr>
              <a:t> </a:t>
            </a:r>
            <a:r>
              <a:rPr spc="-5" dirty="0"/>
              <a:t>ч</a:t>
            </a:r>
            <a:r>
              <a:rPr spc="-25" dirty="0"/>
              <a:t>т</a:t>
            </a:r>
            <a:r>
              <a:rPr dirty="0"/>
              <a:t>о	</a:t>
            </a:r>
            <a:r>
              <a:rPr spc="-5" dirty="0"/>
              <a:t>н</a:t>
            </a:r>
            <a:r>
              <a:rPr dirty="0"/>
              <a:t>овые	</a:t>
            </a:r>
            <a:r>
              <a:rPr spc="-5" dirty="0"/>
              <a:t>пу</a:t>
            </a:r>
            <a:r>
              <a:rPr spc="-10" dirty="0"/>
              <a:t>т</a:t>
            </a:r>
            <a:r>
              <a:rPr dirty="0"/>
              <a:t>и	</a:t>
            </a:r>
            <a:r>
              <a:rPr spc="-5" dirty="0"/>
              <a:t>н</a:t>
            </a:r>
            <a:r>
              <a:rPr spc="-25" dirty="0"/>
              <a:t>а</a:t>
            </a:r>
            <a:r>
              <a:rPr dirty="0"/>
              <a:t>уки	и	</a:t>
            </a:r>
            <a:r>
              <a:rPr spc="-20" dirty="0"/>
              <a:t>т</a:t>
            </a:r>
            <a:r>
              <a:rPr spc="-10" dirty="0"/>
              <a:t>е</a:t>
            </a:r>
            <a:r>
              <a:rPr spc="-5" dirty="0"/>
              <a:t>хн</a:t>
            </a:r>
            <a:r>
              <a:rPr spc="5" dirty="0"/>
              <a:t>и</a:t>
            </a:r>
            <a:r>
              <a:rPr dirty="0"/>
              <a:t>ки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392295" y="628269"/>
            <a:ext cx="6211570" cy="1040765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495425" marR="5080" indent="-1483360" algn="just">
              <a:lnSpc>
                <a:spcPct val="90100"/>
              </a:lnSpc>
              <a:spcBef>
                <a:spcPts val="310"/>
              </a:spcBef>
            </a:pPr>
            <a:r>
              <a:rPr sz="1800" b="1" spc="-5" dirty="0">
                <a:solidFill>
                  <a:srgbClr val="172C44"/>
                </a:solidFill>
                <a:latin typeface="Calibri"/>
                <a:cs typeface="Calibri"/>
              </a:rPr>
              <a:t>прокладывают</a:t>
            </a:r>
            <a:r>
              <a:rPr sz="1800" b="1" spc="260" dirty="0">
                <a:solidFill>
                  <a:srgbClr val="172C44"/>
                </a:solidFill>
                <a:latin typeface="Calibri"/>
                <a:cs typeface="Calibri"/>
              </a:rPr>
              <a:t> </a:t>
            </a:r>
            <a:r>
              <a:rPr sz="1800" b="1" spc="-20" dirty="0">
                <a:solidFill>
                  <a:srgbClr val="172C44"/>
                </a:solidFill>
                <a:latin typeface="Calibri"/>
                <a:cs typeface="Calibri"/>
              </a:rPr>
              <a:t>иногда</a:t>
            </a:r>
            <a:r>
              <a:rPr sz="1800" b="1" spc="655" dirty="0">
                <a:solidFill>
                  <a:srgbClr val="172C44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72C44"/>
                </a:solidFill>
                <a:latin typeface="Calibri"/>
                <a:cs typeface="Calibri"/>
              </a:rPr>
              <a:t>не</a:t>
            </a:r>
            <a:r>
              <a:rPr sz="1800" b="1" spc="660" dirty="0">
                <a:solidFill>
                  <a:srgbClr val="172C44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172C44"/>
                </a:solidFill>
                <a:latin typeface="Calibri"/>
                <a:cs typeface="Calibri"/>
              </a:rPr>
              <a:t>общеизвестные</a:t>
            </a:r>
            <a:r>
              <a:rPr sz="1800" b="1" spc="635" dirty="0">
                <a:solidFill>
                  <a:srgbClr val="172C44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72C44"/>
                </a:solidFill>
                <a:latin typeface="Calibri"/>
                <a:cs typeface="Calibri"/>
              </a:rPr>
              <a:t>в</a:t>
            </a:r>
            <a:r>
              <a:rPr sz="1800" b="1" spc="665" dirty="0">
                <a:solidFill>
                  <a:srgbClr val="172C44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172C44"/>
                </a:solidFill>
                <a:latin typeface="Calibri"/>
                <a:cs typeface="Calibri"/>
              </a:rPr>
              <a:t>науке</a:t>
            </a:r>
            <a:r>
              <a:rPr sz="1800" b="1" spc="660" dirty="0">
                <a:solidFill>
                  <a:srgbClr val="172C44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Calibri"/>
                <a:cs typeface="Calibri"/>
              </a:rPr>
              <a:t>люди</a:t>
            </a:r>
            <a:r>
              <a:rPr sz="1800" b="1" spc="-10" dirty="0">
                <a:solidFill>
                  <a:srgbClr val="172C44"/>
                </a:solidFill>
                <a:latin typeface="Courier New"/>
                <a:cs typeface="Courier New"/>
              </a:rPr>
              <a:t>, </a:t>
            </a:r>
            <a:r>
              <a:rPr sz="1800" b="1" spc="-1070" dirty="0">
                <a:solidFill>
                  <a:srgbClr val="172C44"/>
                </a:solidFill>
                <a:latin typeface="Courier New"/>
                <a:cs typeface="Courier New"/>
              </a:rPr>
              <a:t> </a:t>
            </a:r>
            <a:r>
              <a:rPr sz="1800" b="1" dirty="0">
                <a:solidFill>
                  <a:srgbClr val="172C44"/>
                </a:solidFill>
                <a:latin typeface="Calibri"/>
                <a:cs typeface="Calibri"/>
              </a:rPr>
              <a:t>а</a:t>
            </a:r>
            <a:r>
              <a:rPr sz="1800" b="1" spc="5" dirty="0">
                <a:solidFill>
                  <a:srgbClr val="172C44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172C44"/>
                </a:solidFill>
                <a:latin typeface="Calibri"/>
                <a:cs typeface="Calibri"/>
              </a:rPr>
              <a:t>совершенно</a:t>
            </a:r>
            <a:r>
              <a:rPr sz="1800" b="1" dirty="0">
                <a:solidFill>
                  <a:srgbClr val="172C44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172C44"/>
                </a:solidFill>
                <a:latin typeface="Calibri"/>
                <a:cs typeface="Calibri"/>
              </a:rPr>
              <a:t>неизвестные</a:t>
            </a:r>
            <a:r>
              <a:rPr sz="1800" b="1" dirty="0">
                <a:solidFill>
                  <a:srgbClr val="172C44"/>
                </a:solidFill>
                <a:latin typeface="Calibri"/>
                <a:cs typeface="Calibri"/>
              </a:rPr>
              <a:t> в</a:t>
            </a:r>
            <a:r>
              <a:rPr sz="1800" b="1" spc="5" dirty="0">
                <a:solidFill>
                  <a:srgbClr val="172C44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172C44"/>
                </a:solidFill>
                <a:latin typeface="Calibri"/>
                <a:cs typeface="Calibri"/>
              </a:rPr>
              <a:t>науке</a:t>
            </a:r>
            <a:r>
              <a:rPr sz="1800" b="1" spc="-10" dirty="0">
                <a:solidFill>
                  <a:srgbClr val="172C44"/>
                </a:solidFill>
                <a:latin typeface="Calibri"/>
                <a:cs typeface="Calibri"/>
              </a:rPr>
              <a:t> люди</a:t>
            </a:r>
            <a:r>
              <a:rPr sz="1800" b="1" spc="-10" dirty="0">
                <a:solidFill>
                  <a:srgbClr val="172C44"/>
                </a:solidFill>
                <a:latin typeface="Courier New"/>
                <a:cs typeface="Courier New"/>
              </a:rPr>
              <a:t>, </a:t>
            </a:r>
            <a:r>
              <a:rPr sz="1800" b="1" spc="-5" dirty="0">
                <a:solidFill>
                  <a:srgbClr val="172C44"/>
                </a:solidFill>
                <a:latin typeface="Courier New"/>
                <a:cs typeface="Courier New"/>
              </a:rPr>
              <a:t> </a:t>
            </a:r>
            <a:r>
              <a:rPr sz="1800" b="1" spc="-5" dirty="0">
                <a:solidFill>
                  <a:srgbClr val="172C44"/>
                </a:solidFill>
                <a:latin typeface="Calibri"/>
                <a:cs typeface="Calibri"/>
              </a:rPr>
              <a:t>простые</a:t>
            </a:r>
            <a:r>
              <a:rPr sz="1800" b="1" spc="645" dirty="0">
                <a:solidFill>
                  <a:srgbClr val="172C44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172C44"/>
                </a:solidFill>
                <a:latin typeface="Calibri"/>
                <a:cs typeface="Calibri"/>
              </a:rPr>
              <a:t>люди</a:t>
            </a:r>
            <a:r>
              <a:rPr sz="1800" b="1" spc="-15" dirty="0">
                <a:solidFill>
                  <a:srgbClr val="172C44"/>
                </a:solidFill>
                <a:latin typeface="Courier New"/>
                <a:cs typeface="Courier New"/>
              </a:rPr>
              <a:t>,</a:t>
            </a:r>
            <a:r>
              <a:rPr sz="1800" b="1" spc="-20" dirty="0">
                <a:solidFill>
                  <a:srgbClr val="172C44"/>
                </a:solidFill>
                <a:latin typeface="Courier New"/>
                <a:cs typeface="Courier New"/>
              </a:rPr>
              <a:t> </a:t>
            </a:r>
            <a:r>
              <a:rPr sz="1800" b="1" spc="-5" dirty="0">
                <a:solidFill>
                  <a:srgbClr val="172C44"/>
                </a:solidFill>
                <a:latin typeface="Calibri"/>
                <a:cs typeface="Calibri"/>
              </a:rPr>
              <a:t>практики</a:t>
            </a:r>
            <a:r>
              <a:rPr sz="1800" b="1" spc="-5" dirty="0">
                <a:solidFill>
                  <a:srgbClr val="172C44"/>
                </a:solidFill>
                <a:latin typeface="Courier New"/>
                <a:cs typeface="Courier New"/>
              </a:rPr>
              <a:t>,</a:t>
            </a:r>
            <a:r>
              <a:rPr sz="1800" b="1" spc="-30" dirty="0">
                <a:solidFill>
                  <a:srgbClr val="172C44"/>
                </a:solidFill>
                <a:latin typeface="Courier New"/>
                <a:cs typeface="Courier New"/>
              </a:rPr>
              <a:t> </a:t>
            </a:r>
            <a:r>
              <a:rPr sz="1800" b="1" spc="-5" dirty="0">
                <a:solidFill>
                  <a:srgbClr val="172C44"/>
                </a:solidFill>
                <a:latin typeface="Calibri"/>
                <a:cs typeface="Calibri"/>
              </a:rPr>
              <a:t>новаторы</a:t>
            </a:r>
            <a:r>
              <a:rPr sz="1800" b="1" spc="635" dirty="0">
                <a:solidFill>
                  <a:srgbClr val="172C44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Calibri"/>
                <a:cs typeface="Calibri"/>
              </a:rPr>
              <a:t>дела</a:t>
            </a:r>
            <a:r>
              <a:rPr sz="1800" b="1" spc="-10" dirty="0">
                <a:solidFill>
                  <a:srgbClr val="172C44"/>
                </a:solidFill>
                <a:latin typeface="Courier New"/>
                <a:cs typeface="Courier New"/>
              </a:rPr>
              <a:t>»</a:t>
            </a:r>
            <a:endParaRPr sz="1800">
              <a:latin typeface="Courier New"/>
              <a:cs typeface="Courier New"/>
            </a:endParaRPr>
          </a:p>
          <a:p>
            <a:pPr marR="5080" algn="r">
              <a:lnSpc>
                <a:spcPts val="1945"/>
              </a:lnSpc>
            </a:pPr>
            <a:r>
              <a:rPr sz="1800" b="1" spc="-5" dirty="0">
                <a:solidFill>
                  <a:srgbClr val="172C44"/>
                </a:solidFill>
                <a:latin typeface="Calibri"/>
                <a:cs typeface="Calibri"/>
              </a:rPr>
              <a:t>И</a:t>
            </a:r>
            <a:r>
              <a:rPr sz="1800" b="1" spc="-5" dirty="0">
                <a:solidFill>
                  <a:srgbClr val="172C44"/>
                </a:solidFill>
                <a:latin typeface="Courier New"/>
                <a:cs typeface="Courier New"/>
              </a:rPr>
              <a:t>.</a:t>
            </a:r>
            <a:r>
              <a:rPr sz="1800" b="1" spc="-5" dirty="0">
                <a:solidFill>
                  <a:srgbClr val="172C44"/>
                </a:solidFill>
                <a:latin typeface="Calibri"/>
                <a:cs typeface="Calibri"/>
              </a:rPr>
              <a:t>В</a:t>
            </a:r>
            <a:r>
              <a:rPr sz="1800" b="1" spc="-5" dirty="0">
                <a:solidFill>
                  <a:srgbClr val="172C44"/>
                </a:solidFill>
                <a:latin typeface="Courier New"/>
                <a:cs typeface="Courier New"/>
              </a:rPr>
              <a:t>.</a:t>
            </a:r>
            <a:r>
              <a:rPr sz="1800" b="1" spc="-5" dirty="0">
                <a:solidFill>
                  <a:srgbClr val="172C44"/>
                </a:solidFill>
                <a:latin typeface="Calibri"/>
                <a:cs typeface="Calibri"/>
              </a:rPr>
              <a:t>Сталин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33304" y="0"/>
            <a:ext cx="1758695" cy="685799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034592" y="2215641"/>
            <a:ext cx="9697720" cy="32983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665" indent="-228600">
              <a:lnSpc>
                <a:spcPts val="1530"/>
              </a:lnSpc>
              <a:spcBef>
                <a:spcPts val="100"/>
              </a:spcBef>
              <a:buChar char="•"/>
              <a:tabLst>
                <a:tab pos="240665" algn="l"/>
                <a:tab pos="241300" algn="l"/>
              </a:tabLst>
            </a:pP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8</a:t>
            </a:r>
            <a:r>
              <a:rPr sz="1500" spc="20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февраля</a:t>
            </a:r>
            <a:r>
              <a:rPr sz="1500" spc="19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отмечается</a:t>
            </a:r>
            <a:r>
              <a:rPr sz="1500" spc="1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День</a:t>
            </a:r>
            <a:r>
              <a:rPr sz="1500" spc="19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российской</a:t>
            </a:r>
            <a:r>
              <a:rPr sz="1500" spc="19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науки.</a:t>
            </a:r>
            <a:r>
              <a:rPr sz="1500" spc="2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Выдающуюся</a:t>
            </a:r>
            <a:r>
              <a:rPr sz="1500" spc="20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роль</a:t>
            </a:r>
            <a:r>
              <a:rPr sz="1500" spc="19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российской</a:t>
            </a:r>
            <a:r>
              <a:rPr sz="1500" spc="2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науки</a:t>
            </a:r>
            <a:r>
              <a:rPr sz="1500" spc="2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500" spc="1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жизни</a:t>
            </a:r>
            <a:r>
              <a:rPr sz="1500" spc="1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не</a:t>
            </a:r>
            <a:r>
              <a:rPr sz="1500" spc="1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только</a:t>
            </a:r>
            <a:endParaRPr sz="1500" dirty="0">
              <a:latin typeface="Microsoft Sans Serif"/>
              <a:cs typeface="Microsoft Sans Serif"/>
            </a:endParaRPr>
          </a:p>
          <a:p>
            <a:pPr marL="240665">
              <a:lnSpc>
                <a:spcPts val="1260"/>
              </a:lnSpc>
            </a:pP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самой</a:t>
            </a:r>
            <a:r>
              <a:rPr sz="1500" spc="4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России,</a:t>
            </a:r>
            <a:r>
              <a:rPr sz="1500" spc="4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но</a:t>
            </a:r>
            <a:r>
              <a:rPr sz="1500" spc="4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500" spc="4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мира</a:t>
            </a:r>
            <a:r>
              <a:rPr sz="1500" spc="4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трудно</a:t>
            </a:r>
            <a:r>
              <a:rPr sz="1500" spc="4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переоценить:</a:t>
            </a:r>
            <a:r>
              <a:rPr sz="1500" spc="4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множество</a:t>
            </a:r>
            <a:r>
              <a:rPr sz="1500" spc="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открытий</a:t>
            </a:r>
            <a:r>
              <a:rPr sz="1500" spc="4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500" spc="4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мировой</a:t>
            </a:r>
            <a:r>
              <a:rPr sz="1500" spc="4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науке</a:t>
            </a:r>
            <a:r>
              <a:rPr sz="1500" spc="4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было </a:t>
            </a:r>
            <a:r>
              <a:rPr sz="15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сделано</a:t>
            </a:r>
            <a:endParaRPr sz="1500" dirty="0">
              <a:latin typeface="Microsoft Sans Serif"/>
              <a:cs typeface="Microsoft Sans Serif"/>
            </a:endParaRPr>
          </a:p>
          <a:p>
            <a:pPr marL="240665">
              <a:lnSpc>
                <a:spcPts val="1260"/>
              </a:lnSpc>
            </a:pP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именно</a:t>
            </a:r>
            <a:r>
              <a:rPr sz="1500" spc="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российскими</a:t>
            </a:r>
            <a:r>
              <a:rPr sz="1500" spc="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учеными.</a:t>
            </a:r>
            <a:r>
              <a:rPr sz="1500" spc="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8</a:t>
            </a:r>
            <a:r>
              <a:rPr sz="1500" spc="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февраля</a:t>
            </a:r>
            <a:r>
              <a:rPr sz="15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2024</a:t>
            </a:r>
            <a:r>
              <a:rPr sz="15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года</a:t>
            </a:r>
            <a:r>
              <a:rPr sz="1500" spc="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500" spc="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День</a:t>
            </a:r>
            <a:r>
              <a:rPr sz="15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российской</a:t>
            </a:r>
            <a:r>
              <a:rPr sz="15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науки</a:t>
            </a:r>
            <a:r>
              <a:rPr sz="1500" spc="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отмечалось</a:t>
            </a:r>
            <a:r>
              <a:rPr sz="1500" spc="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300</a:t>
            </a:r>
            <a:r>
              <a:rPr sz="1500" spc="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лет</a:t>
            </a:r>
            <a:r>
              <a:rPr sz="1500" spc="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со</a:t>
            </a:r>
            <a:r>
              <a:rPr sz="1500" spc="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дня</a:t>
            </a:r>
            <a:endParaRPr sz="1500" dirty="0">
              <a:latin typeface="Microsoft Sans Serif"/>
              <a:cs typeface="Microsoft Sans Serif"/>
            </a:endParaRPr>
          </a:p>
          <a:p>
            <a:pPr marL="240665">
              <a:lnSpc>
                <a:spcPts val="1530"/>
              </a:lnSpc>
            </a:pP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основания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Российской</a:t>
            </a:r>
            <a:r>
              <a:rPr sz="15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академии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наук.</a:t>
            </a:r>
            <a:endParaRPr sz="1500" dirty="0">
              <a:latin typeface="Microsoft Sans Serif"/>
              <a:cs typeface="Microsoft Sans Serif"/>
            </a:endParaRPr>
          </a:p>
          <a:p>
            <a:pPr marL="240665" indent="-228600">
              <a:lnSpc>
                <a:spcPts val="1530"/>
              </a:lnSpc>
              <a:spcBef>
                <a:spcPts val="465"/>
              </a:spcBef>
              <a:buChar char="•"/>
              <a:tabLst>
                <a:tab pos="240665" algn="l"/>
                <a:tab pos="241300" algn="l"/>
              </a:tabLst>
            </a:pP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500" spc="3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XVIII</a:t>
            </a:r>
            <a:r>
              <a:rPr sz="1500" spc="3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веке</a:t>
            </a:r>
            <a:r>
              <a:rPr sz="1500" spc="3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Академия</a:t>
            </a:r>
            <a:r>
              <a:rPr sz="1500" spc="3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</a:t>
            </a:r>
            <a:r>
              <a:rPr sz="1500" spc="3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стала</a:t>
            </a:r>
            <a:r>
              <a:rPr sz="1500" spc="3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крупнейшим</a:t>
            </a:r>
            <a:r>
              <a:rPr sz="1500" spc="3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научным</a:t>
            </a:r>
            <a:r>
              <a:rPr sz="1500" spc="3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учреждением</a:t>
            </a:r>
            <a:r>
              <a:rPr sz="1500" spc="3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Европы.</a:t>
            </a:r>
            <a:r>
              <a:rPr sz="1500" spc="3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Большую</a:t>
            </a:r>
            <a:r>
              <a:rPr sz="1500" spc="3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роль</a:t>
            </a:r>
            <a:r>
              <a:rPr sz="1500" spc="3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500" spc="3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этом</a:t>
            </a:r>
            <a:endParaRPr sz="1500" dirty="0">
              <a:latin typeface="Microsoft Sans Serif"/>
              <a:cs typeface="Microsoft Sans Serif"/>
            </a:endParaRPr>
          </a:p>
          <a:p>
            <a:pPr marL="240665">
              <a:lnSpc>
                <a:spcPts val="1260"/>
              </a:lnSpc>
            </a:pP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сыграла</a:t>
            </a:r>
            <a:r>
              <a:rPr sz="1500" spc="3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императрица</a:t>
            </a:r>
            <a:r>
              <a:rPr sz="1500" spc="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Екатерина</a:t>
            </a:r>
            <a:r>
              <a:rPr sz="1500" spc="3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II.  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Были</a:t>
            </a:r>
            <a:r>
              <a:rPr sz="1500" spc="3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сделаны</a:t>
            </a:r>
            <a:r>
              <a:rPr sz="1500" spc="4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важные</a:t>
            </a:r>
            <a:r>
              <a:rPr sz="1500" spc="4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открытия</a:t>
            </a:r>
            <a:r>
              <a:rPr sz="1500" spc="4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500" spc="3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области</a:t>
            </a:r>
            <a:r>
              <a:rPr sz="1500" spc="3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математики,</a:t>
            </a:r>
            <a:r>
              <a:rPr sz="1500" spc="4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физики,</a:t>
            </a:r>
            <a:endParaRPr sz="1500" dirty="0">
              <a:latin typeface="Microsoft Sans Serif"/>
              <a:cs typeface="Microsoft Sans Serif"/>
            </a:endParaRPr>
          </a:p>
          <a:p>
            <a:pPr marL="240665">
              <a:lnSpc>
                <a:spcPts val="1260"/>
              </a:lnSpc>
            </a:pP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химии</a:t>
            </a:r>
            <a:r>
              <a:rPr sz="1500" spc="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500" spc="4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других</a:t>
            </a:r>
            <a:r>
              <a:rPr sz="1500" spc="3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наук.</a:t>
            </a:r>
            <a:r>
              <a:rPr sz="1500" spc="4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История</a:t>
            </a:r>
            <a:r>
              <a:rPr sz="1500" spc="4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Академии</a:t>
            </a:r>
            <a:r>
              <a:rPr sz="1500" spc="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</a:t>
            </a:r>
            <a:r>
              <a:rPr sz="1500" spc="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связана</a:t>
            </a:r>
            <a:r>
              <a:rPr sz="1500" spc="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с 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деятельностью</a:t>
            </a:r>
            <a:r>
              <a:rPr sz="1500" spc="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выдающихся</a:t>
            </a:r>
            <a:r>
              <a:rPr sz="1500" spc="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ученых,</a:t>
            </a:r>
            <a:r>
              <a:rPr sz="1500" spc="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имена</a:t>
            </a:r>
            <a:endParaRPr sz="1500" dirty="0">
              <a:latin typeface="Microsoft Sans Serif"/>
              <a:cs typeface="Microsoft Sans Serif"/>
            </a:endParaRPr>
          </a:p>
          <a:p>
            <a:pPr marL="240665">
              <a:lnSpc>
                <a:spcPts val="1260"/>
              </a:lnSpc>
              <a:tabLst>
                <a:tab pos="1134110" algn="l"/>
                <a:tab pos="1579245" algn="l"/>
                <a:tab pos="2058035" algn="l"/>
                <a:tab pos="2823210" algn="l"/>
                <a:tab pos="4429760" algn="l"/>
                <a:tab pos="5657850" algn="l"/>
                <a:tab pos="6802755" algn="l"/>
                <a:tab pos="8253730" algn="l"/>
              </a:tabLst>
            </a:pP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которых	мы	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все	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знаем:	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М.В.Ломоносов,	В.Я.Струве,	Б.С.Якоби,	А.М.Бутлеров,	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Д.И.Менделеев,</a:t>
            </a:r>
            <a:endParaRPr sz="1500" dirty="0">
              <a:latin typeface="Microsoft Sans Serif"/>
              <a:cs typeface="Microsoft Sans Serif"/>
            </a:endParaRPr>
          </a:p>
          <a:p>
            <a:pPr marL="240665">
              <a:lnSpc>
                <a:spcPts val="1260"/>
              </a:lnSpc>
            </a:pP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И.П.Павлов</a:t>
            </a:r>
            <a:r>
              <a:rPr sz="1500" spc="29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500" spc="3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др.</a:t>
            </a:r>
            <a:r>
              <a:rPr sz="1500" spc="29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Но</a:t>
            </a:r>
            <a:r>
              <a:rPr sz="1500" spc="3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деятельность</a:t>
            </a:r>
            <a:r>
              <a:rPr sz="1500" spc="29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некоторых</a:t>
            </a:r>
            <a:r>
              <a:rPr sz="1500" spc="29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выдающихся</a:t>
            </a:r>
            <a:r>
              <a:rPr sz="1500" spc="3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людей</a:t>
            </a:r>
            <a:r>
              <a:rPr sz="1500" spc="29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эпохи</a:t>
            </a:r>
            <a:r>
              <a:rPr sz="1500" spc="3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Екатерины</a:t>
            </a:r>
            <a:r>
              <a:rPr sz="1500" spc="2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II,</a:t>
            </a:r>
            <a:r>
              <a:rPr sz="1500" spc="2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жизнь</a:t>
            </a:r>
            <a:r>
              <a:rPr sz="1500" spc="3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которых</a:t>
            </a:r>
            <a:endParaRPr sz="1500" dirty="0">
              <a:latin typeface="Microsoft Sans Serif"/>
              <a:cs typeface="Microsoft Sans Serif"/>
            </a:endParaRPr>
          </a:p>
          <a:p>
            <a:pPr marL="240665">
              <a:lnSpc>
                <a:spcPts val="1260"/>
              </a:lnSpc>
              <a:tabLst>
                <a:tab pos="833755" algn="l"/>
                <a:tab pos="1665605" algn="l"/>
                <a:tab pos="1889760" algn="l"/>
                <a:tab pos="2621915" algn="l"/>
                <a:tab pos="2858135" algn="l"/>
                <a:tab pos="4107815" algn="l"/>
                <a:tab pos="4953635" algn="l"/>
                <a:tab pos="6043295" algn="l"/>
                <a:tab pos="6773545" algn="l"/>
                <a:tab pos="7680325" algn="l"/>
                <a:tab pos="7908925" algn="l"/>
                <a:tab pos="8494395" algn="l"/>
                <a:tab pos="9041765" algn="l"/>
                <a:tab pos="9575165" algn="l"/>
              </a:tabLst>
            </a:pPr>
            <a:r>
              <a:rPr sz="15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была	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язана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с	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1500" spc="-85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ой	и	</a:t>
            </a:r>
            <a:r>
              <a:rPr sz="15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5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з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б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5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я	</a:t>
            </a:r>
            <a:r>
              <a:rPr sz="1500" spc="-85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5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орых	о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5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5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5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мя,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о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5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5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ся	в	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.	</a:t>
            </a:r>
            <a:r>
              <a:rPr sz="1500" spc="-7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5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чь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ид</a:t>
            </a:r>
            <a:r>
              <a:rPr sz="15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т	о</a:t>
            </a:r>
            <a:endParaRPr sz="1500" dirty="0">
              <a:latin typeface="Microsoft Sans Serif"/>
              <a:cs typeface="Microsoft Sans Serif"/>
            </a:endParaRPr>
          </a:p>
          <a:p>
            <a:pPr marL="240665">
              <a:lnSpc>
                <a:spcPts val="1260"/>
              </a:lnSpc>
            </a:pP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гениальном</a:t>
            </a:r>
            <a:r>
              <a:rPr sz="1500" spc="4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русском</a:t>
            </a:r>
            <a:r>
              <a:rPr sz="1500" spc="4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изобретателе</a:t>
            </a:r>
            <a:r>
              <a:rPr sz="1500" spc="4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500" spc="4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конструкторе</a:t>
            </a:r>
            <a:r>
              <a:rPr sz="1500" spc="4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эпохи</a:t>
            </a:r>
            <a:r>
              <a:rPr sz="1500" spc="4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Екатерины</a:t>
            </a:r>
            <a:r>
              <a:rPr sz="1500" spc="4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II</a:t>
            </a:r>
            <a:r>
              <a:rPr sz="1500" spc="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390" dirty="0">
                <a:solidFill>
                  <a:srgbClr val="172C44"/>
                </a:solidFill>
                <a:latin typeface="Microsoft Sans Serif"/>
                <a:cs typeface="Microsoft Sans Serif"/>
              </a:rPr>
              <a:t>–</a:t>
            </a:r>
            <a:r>
              <a:rPr sz="1500" spc="4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Иване</a:t>
            </a:r>
            <a:r>
              <a:rPr sz="1500" spc="4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Петровиче</a:t>
            </a:r>
            <a:r>
              <a:rPr sz="1500" spc="4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Кулибине.</a:t>
            </a:r>
            <a:endParaRPr sz="1500" dirty="0">
              <a:latin typeface="Microsoft Sans Serif"/>
              <a:cs typeface="Microsoft Sans Serif"/>
            </a:endParaRPr>
          </a:p>
          <a:p>
            <a:pPr marL="240665" marR="8890">
              <a:lnSpc>
                <a:spcPct val="70000"/>
              </a:lnSpc>
              <a:spcBef>
                <a:spcPts val="270"/>
              </a:spcBef>
              <a:tabLst>
                <a:tab pos="1129665" algn="l"/>
                <a:tab pos="1945005" algn="l"/>
                <a:tab pos="2200910" algn="l"/>
                <a:tab pos="3676650" algn="l"/>
                <a:tab pos="4864100" algn="l"/>
                <a:tab pos="5775325" algn="l"/>
                <a:tab pos="6121400" algn="l"/>
                <a:tab pos="6961505" algn="l"/>
                <a:tab pos="7374255" algn="l"/>
                <a:tab pos="8360409" algn="l"/>
                <a:tab pos="8722995" algn="l"/>
              </a:tabLst>
            </a:pPr>
            <a:r>
              <a:rPr sz="15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Ч</a:t>
            </a:r>
            <a:r>
              <a:rPr sz="15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5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500" spc="-95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ши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ро</a:t>
            </a:r>
            <a:r>
              <a:rPr sz="1500" spc="-85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о	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р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5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зн</a:t>
            </a:r>
            <a:r>
              <a:rPr sz="15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5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5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15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ре</a:t>
            </a:r>
            <a:r>
              <a:rPr sz="15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ны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й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,	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ы</a:t>
            </a:r>
            <a:r>
              <a:rPr sz="15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х</a:t>
            </a:r>
            <a:r>
              <a:rPr sz="15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15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ц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5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5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5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15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,	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он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,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1500" spc="-55" dirty="0">
                <a:solidFill>
                  <a:srgbClr val="172C44"/>
                </a:solidFill>
                <a:latin typeface="Microsoft Sans Serif"/>
                <a:cs typeface="Microsoft Sans Serif"/>
              </a:rPr>
              <a:t>м</a:t>
            </a:r>
            <a:r>
              <a:rPr sz="15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я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5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5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ст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5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е 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систематического</a:t>
            </a:r>
            <a:r>
              <a:rPr sz="15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образования,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5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течение</a:t>
            </a:r>
            <a:r>
              <a:rPr sz="15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всей</a:t>
            </a:r>
            <a:r>
              <a:rPr sz="15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своей</a:t>
            </a:r>
            <a:r>
              <a:rPr sz="15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жизни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шел</a:t>
            </a:r>
            <a:r>
              <a:rPr sz="15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</a:t>
            </a:r>
            <a:r>
              <a:rPr sz="15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трудному</a:t>
            </a:r>
            <a:r>
              <a:rPr sz="15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пути</a:t>
            </a:r>
            <a:r>
              <a:rPr sz="15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изобретателя.</a:t>
            </a:r>
            <a:endParaRPr sz="1500" dirty="0">
              <a:latin typeface="Microsoft Sans Serif"/>
              <a:cs typeface="Microsoft Sans Serif"/>
            </a:endParaRPr>
          </a:p>
          <a:p>
            <a:pPr marL="240665" indent="-228600">
              <a:lnSpc>
                <a:spcPts val="1530"/>
              </a:lnSpc>
              <a:spcBef>
                <a:spcPts val="459"/>
              </a:spcBef>
              <a:buChar char="•"/>
              <a:tabLst>
                <a:tab pos="240665" algn="l"/>
                <a:tab pos="241300" algn="l"/>
                <a:tab pos="1184275" algn="l"/>
                <a:tab pos="1815464" algn="l"/>
                <a:tab pos="2443480" algn="l"/>
                <a:tab pos="3723640" algn="l"/>
                <a:tab pos="4580255" algn="l"/>
                <a:tab pos="6007100" algn="l"/>
                <a:tab pos="6971665" algn="l"/>
                <a:tab pos="7677784" algn="l"/>
                <a:tab pos="8571865" algn="l"/>
                <a:tab pos="8837295" algn="l"/>
                <a:tab pos="9383395" algn="l"/>
              </a:tabLst>
            </a:pP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Се</a:t>
            </a:r>
            <a:r>
              <a:rPr sz="15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г</a:t>
            </a:r>
            <a:r>
              <a:rPr sz="15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дня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,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500" spc="-85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500" spc="-100" dirty="0">
                <a:solidFill>
                  <a:srgbClr val="172C44"/>
                </a:solidFill>
                <a:latin typeface="Microsoft Sans Serif"/>
                <a:cs typeface="Microsoft Sans Serif"/>
              </a:rPr>
              <a:t>г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а	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ш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е	</a:t>
            </a:r>
            <a:r>
              <a:rPr sz="1500" spc="-65" dirty="0">
                <a:solidFill>
                  <a:srgbClr val="172C44"/>
                </a:solidFill>
                <a:latin typeface="Microsoft Sans Serif"/>
                <a:cs typeface="Microsoft Sans Serif"/>
              </a:rPr>
              <a:t>г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ос</a:t>
            </a:r>
            <a:r>
              <a:rPr sz="1500" spc="-70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15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рст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о,	а</a:t>
            </a:r>
            <a:r>
              <a:rPr sz="1500" spc="-85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ти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вн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</a:t>
            </a:r>
            <a:r>
              <a:rPr sz="15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дд</a:t>
            </a:r>
            <a:r>
              <a:rPr sz="15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5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жи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5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т	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ра</a:t>
            </a:r>
            <a:r>
              <a:rPr sz="15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з</a:t>
            </a:r>
            <a:r>
              <a:rPr sz="15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итие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5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15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ки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,	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5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х</a:t>
            </a:r>
            <a:r>
              <a:rPr sz="15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ни</a:t>
            </a:r>
            <a:r>
              <a:rPr sz="15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и,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ес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ть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се</a:t>
            </a:r>
            <a:endParaRPr sz="1500" dirty="0">
              <a:latin typeface="Microsoft Sans Serif"/>
              <a:cs typeface="Microsoft Sans Serif"/>
            </a:endParaRPr>
          </a:p>
          <a:p>
            <a:pPr marL="240665">
              <a:lnSpc>
                <a:spcPts val="1260"/>
              </a:lnSpc>
            </a:pPr>
            <a:r>
              <a:rPr sz="15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возможности</a:t>
            </a:r>
            <a:r>
              <a:rPr sz="1500" spc="1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для</a:t>
            </a:r>
            <a:r>
              <a:rPr sz="1500" spc="1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выражения</a:t>
            </a:r>
            <a:r>
              <a:rPr sz="1500" spc="1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своих</a:t>
            </a:r>
            <a:r>
              <a:rPr sz="1500" spc="1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способностей,</a:t>
            </a:r>
            <a:r>
              <a:rPr sz="1500" spc="1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необходимо</a:t>
            </a:r>
            <a:r>
              <a:rPr sz="1500" spc="1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помнить</a:t>
            </a:r>
            <a:r>
              <a:rPr sz="1500" spc="1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500" spc="1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таких</a:t>
            </a:r>
            <a:r>
              <a:rPr sz="1500" spc="1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людях,</a:t>
            </a:r>
            <a:r>
              <a:rPr sz="1500" spc="1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5" dirty="0">
                <a:solidFill>
                  <a:srgbClr val="172C44"/>
                </a:solidFill>
                <a:latin typeface="Microsoft Sans Serif"/>
                <a:cs typeface="Microsoft Sans Serif"/>
              </a:rPr>
              <a:t>как</a:t>
            </a:r>
            <a:r>
              <a:rPr sz="1500" spc="1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И.П.Кулибин.</a:t>
            </a:r>
            <a:endParaRPr sz="1500" dirty="0">
              <a:latin typeface="Microsoft Sans Serif"/>
              <a:cs typeface="Microsoft Sans Serif"/>
            </a:endParaRPr>
          </a:p>
          <a:p>
            <a:pPr marL="240665">
              <a:lnSpc>
                <a:spcPts val="1260"/>
              </a:lnSpc>
            </a:pP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Этот</a:t>
            </a:r>
            <a:r>
              <a:rPr sz="1500" spc="5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выдающийся</a:t>
            </a:r>
            <a:r>
              <a:rPr sz="1500" spc="5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гений,</a:t>
            </a:r>
            <a:r>
              <a:rPr sz="1500" spc="5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несмотря</a:t>
            </a:r>
            <a:r>
              <a:rPr sz="1500" spc="5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</a:t>
            </a:r>
            <a:r>
              <a:rPr sz="1500" spc="5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все</a:t>
            </a:r>
            <a:r>
              <a:rPr sz="1500" spc="5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трудности,</a:t>
            </a:r>
            <a:r>
              <a:rPr sz="1500" spc="5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отсутствие</a:t>
            </a:r>
            <a:r>
              <a:rPr sz="1500" spc="5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поддержки,</a:t>
            </a:r>
            <a:r>
              <a:rPr sz="1500" spc="5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посвятил</a:t>
            </a:r>
            <a:r>
              <a:rPr sz="1500" spc="5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свою</a:t>
            </a:r>
            <a:r>
              <a:rPr sz="1500" spc="5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жизнь</a:t>
            </a:r>
            <a:endParaRPr sz="1500" dirty="0">
              <a:latin typeface="Microsoft Sans Serif"/>
              <a:cs typeface="Microsoft Sans Serif"/>
            </a:endParaRPr>
          </a:p>
          <a:p>
            <a:pPr marL="240665">
              <a:lnSpc>
                <a:spcPts val="1260"/>
              </a:lnSpc>
            </a:pP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научным</a:t>
            </a:r>
            <a:r>
              <a:rPr sz="15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изысканиям</a:t>
            </a:r>
            <a:r>
              <a:rPr sz="15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во</a:t>
            </a:r>
            <a:r>
              <a:rPr sz="15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благо</a:t>
            </a:r>
            <a:r>
              <a:rPr sz="15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государства</a:t>
            </a:r>
            <a:r>
              <a:rPr sz="15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Российского.</a:t>
            </a:r>
            <a:r>
              <a:rPr sz="1500" spc="4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Жизнь</a:t>
            </a:r>
            <a:r>
              <a:rPr sz="15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5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служение</a:t>
            </a:r>
            <a:r>
              <a:rPr sz="1500" spc="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науке</a:t>
            </a:r>
            <a:r>
              <a:rPr sz="1500" spc="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И.П.Кулибина</a:t>
            </a:r>
            <a:r>
              <a:rPr sz="15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dirty="0">
                <a:solidFill>
                  <a:srgbClr val="172C44"/>
                </a:solidFill>
                <a:latin typeface="Microsoft Sans Serif"/>
                <a:cs typeface="Microsoft Sans Serif"/>
              </a:rPr>
              <a:t>-</a:t>
            </a:r>
            <a:r>
              <a:rPr sz="15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пример</a:t>
            </a:r>
            <a:endParaRPr sz="1500" dirty="0">
              <a:latin typeface="Microsoft Sans Serif"/>
              <a:cs typeface="Microsoft Sans Serif"/>
            </a:endParaRPr>
          </a:p>
          <a:p>
            <a:pPr marL="240665">
              <a:lnSpc>
                <a:spcPts val="1530"/>
              </a:lnSpc>
            </a:pPr>
            <a:r>
              <a:rPr sz="1500" spc="5" dirty="0" err="1">
                <a:solidFill>
                  <a:srgbClr val="172C44"/>
                </a:solidFill>
                <a:latin typeface="Microsoft Sans Serif"/>
                <a:cs typeface="Microsoft Sans Serif"/>
              </a:rPr>
              <a:t>для</a:t>
            </a:r>
            <a:r>
              <a:rPr sz="15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0" dirty="0" err="1">
                <a:solidFill>
                  <a:srgbClr val="172C44"/>
                </a:solidFill>
                <a:latin typeface="Microsoft Sans Serif"/>
                <a:cs typeface="Microsoft Sans Serif"/>
              </a:rPr>
              <a:t>подрастающего</a:t>
            </a:r>
            <a:r>
              <a:rPr sz="15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5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поколения.</a:t>
            </a:r>
            <a:endParaRPr sz="1500" dirty="0">
              <a:latin typeface="Microsoft Sans Serif"/>
              <a:cs typeface="Microsoft Sans Serif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1063" y="128015"/>
            <a:ext cx="3901440" cy="148437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39" y="731887"/>
            <a:ext cx="8166734" cy="4962525"/>
          </a:xfrm>
          <a:prstGeom prst="rect">
            <a:avLst/>
          </a:prstGeom>
        </p:spPr>
        <p:txBody>
          <a:bodyPr vert="horz" wrap="square" lIns="0" tIns="139065" rIns="0" bIns="0" rtlCol="0">
            <a:spAutoFit/>
          </a:bodyPr>
          <a:lstStyle/>
          <a:p>
            <a:pPr marL="2526665">
              <a:lnSpc>
                <a:spcPct val="100000"/>
              </a:lnSpc>
              <a:spcBef>
                <a:spcPts val="1095"/>
              </a:spcBef>
            </a:pPr>
            <a:r>
              <a:rPr sz="1800" b="1" spc="-15" dirty="0">
                <a:solidFill>
                  <a:srgbClr val="172C44"/>
                </a:solidFill>
                <a:latin typeface="Arial"/>
                <a:cs typeface="Arial"/>
              </a:rPr>
              <a:t>«Русский</a:t>
            </a:r>
            <a:r>
              <a:rPr sz="1800" b="1" spc="30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172C44"/>
                </a:solidFill>
                <a:latin typeface="Arial"/>
                <a:cs typeface="Arial"/>
              </a:rPr>
              <a:t>самородок</a:t>
            </a:r>
            <a:r>
              <a:rPr sz="1800" b="1" spc="-15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Иван</a:t>
            </a:r>
            <a:r>
              <a:rPr sz="1800" b="1" spc="5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Петрович</a:t>
            </a:r>
            <a:r>
              <a:rPr sz="1800" b="1" spc="40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Кулибин»</a:t>
            </a:r>
            <a:endParaRPr sz="1800">
              <a:latin typeface="Arial"/>
              <a:cs typeface="Arial"/>
            </a:endParaRPr>
          </a:p>
          <a:p>
            <a:pPr marL="241300" indent="-229235">
              <a:lnSpc>
                <a:spcPts val="2039"/>
              </a:lnSpc>
              <a:spcBef>
                <a:spcPts val="1115"/>
              </a:spcBef>
              <a:buChar char="•"/>
              <a:tabLst>
                <a:tab pos="241300" algn="l"/>
                <a:tab pos="241935" algn="l"/>
              </a:tabLst>
            </a:pP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Изучение</a:t>
            </a:r>
            <a:r>
              <a:rPr sz="20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жизни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172C44"/>
                </a:solidFill>
                <a:latin typeface="Microsoft Sans Serif"/>
                <a:cs typeface="Microsoft Sans Serif"/>
              </a:rPr>
              <a:t>и 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деятельности </a:t>
            </a: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И.П.Кулибина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является</a:t>
            </a:r>
            <a:endParaRPr sz="2000">
              <a:latin typeface="Microsoft Sans Serif"/>
              <a:cs typeface="Microsoft Sans Serif"/>
            </a:endParaRPr>
          </a:p>
          <a:p>
            <a:pPr marL="241300">
              <a:lnSpc>
                <a:spcPts val="1680"/>
              </a:lnSpc>
            </a:pP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актуальным,</a:t>
            </a:r>
            <a:r>
              <a:rPr sz="20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55" dirty="0">
                <a:solidFill>
                  <a:srgbClr val="172C44"/>
                </a:solidFill>
                <a:latin typeface="Microsoft Sans Serif"/>
                <a:cs typeface="Microsoft Sans Serif"/>
              </a:rPr>
              <a:t>так</a:t>
            </a:r>
            <a:r>
              <a:rPr sz="20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70" dirty="0">
                <a:solidFill>
                  <a:srgbClr val="172C44"/>
                </a:solidFill>
                <a:latin typeface="Microsoft Sans Serif"/>
                <a:cs typeface="Microsoft Sans Serif"/>
              </a:rPr>
              <a:t>как</a:t>
            </a:r>
            <a:r>
              <a:rPr sz="20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сведений</a:t>
            </a:r>
            <a:r>
              <a:rPr sz="20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об</a:t>
            </a:r>
            <a:r>
              <a:rPr sz="20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этом</a:t>
            </a:r>
            <a:r>
              <a:rPr sz="20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выдающемся</a:t>
            </a:r>
            <a:r>
              <a:rPr sz="20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человеке</a:t>
            </a:r>
            <a:r>
              <a:rPr sz="20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endParaRPr sz="2000">
              <a:latin typeface="Microsoft Sans Serif"/>
              <a:cs typeface="Microsoft Sans Serif"/>
            </a:endParaRPr>
          </a:p>
          <a:p>
            <a:pPr marL="241300" marR="245745">
              <a:lnSpc>
                <a:spcPct val="70000"/>
              </a:lnSpc>
              <a:spcBef>
                <a:spcPts val="359"/>
              </a:spcBef>
            </a:pPr>
            <a:r>
              <a:rPr sz="20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курсе</a:t>
            </a:r>
            <a:r>
              <a:rPr sz="20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истории</a:t>
            </a:r>
            <a:r>
              <a:rPr sz="20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крайне</a:t>
            </a:r>
            <a:r>
              <a:rPr sz="20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недостаточно,</a:t>
            </a:r>
            <a:r>
              <a:rPr sz="20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чтобы</a:t>
            </a:r>
            <a:r>
              <a:rPr sz="20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понять</a:t>
            </a:r>
            <a:r>
              <a:rPr sz="20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весь </a:t>
            </a:r>
            <a:r>
              <a:rPr sz="20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масштаб </a:t>
            </a:r>
            <a:r>
              <a:rPr sz="2000" spc="-5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изобретений 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выдающегося</a:t>
            </a:r>
            <a:r>
              <a:rPr sz="20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самородка</a:t>
            </a:r>
            <a:r>
              <a:rPr sz="20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XVIII</a:t>
            </a:r>
            <a:r>
              <a:rPr sz="20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века.</a:t>
            </a:r>
            <a:endParaRPr sz="2000">
              <a:latin typeface="Microsoft Sans Serif"/>
              <a:cs typeface="Microsoft Sans Serif"/>
            </a:endParaRPr>
          </a:p>
          <a:p>
            <a:pPr marL="241300" indent="-229235">
              <a:lnSpc>
                <a:spcPts val="2039"/>
              </a:lnSpc>
              <a:spcBef>
                <a:spcPts val="275"/>
              </a:spcBef>
              <a:buChar char="•"/>
              <a:tabLst>
                <a:tab pos="241300" algn="l"/>
                <a:tab pos="241935" algn="l"/>
              </a:tabLst>
            </a:pPr>
            <a:r>
              <a:rPr sz="20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Цель 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работы-</a:t>
            </a:r>
            <a:r>
              <a:rPr sz="20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показать</a:t>
            </a:r>
            <a:r>
              <a:rPr sz="20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значимость</a:t>
            </a:r>
            <a:r>
              <a:rPr sz="20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изобретений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И.П.Кулибина</a:t>
            </a:r>
            <a:r>
              <a:rPr sz="20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для</a:t>
            </a:r>
            <a:endParaRPr sz="2000">
              <a:latin typeface="Microsoft Sans Serif"/>
              <a:cs typeface="Microsoft Sans Serif"/>
            </a:endParaRPr>
          </a:p>
          <a:p>
            <a:pPr marL="241300">
              <a:lnSpc>
                <a:spcPts val="2039"/>
              </a:lnSpc>
            </a:pPr>
            <a:r>
              <a:rPr sz="20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развития</a:t>
            </a:r>
            <a:r>
              <a:rPr sz="20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российской</a:t>
            </a:r>
            <a:r>
              <a:rPr sz="20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 науки</a:t>
            </a:r>
            <a:endParaRPr sz="2000">
              <a:latin typeface="Microsoft Sans Serif"/>
              <a:cs typeface="Microsoft Sans Serif"/>
            </a:endParaRPr>
          </a:p>
          <a:p>
            <a:pPr marL="241300" indent="-229235">
              <a:lnSpc>
                <a:spcPct val="100000"/>
              </a:lnSpc>
              <a:spcBef>
                <a:spcPts val="285"/>
              </a:spcBef>
              <a:buChar char="•"/>
              <a:tabLst>
                <a:tab pos="241300" algn="l"/>
                <a:tab pos="241935" algn="l"/>
              </a:tabLst>
            </a:pPr>
            <a:r>
              <a:rPr sz="20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Объект</a:t>
            </a:r>
            <a:r>
              <a:rPr sz="20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исследования </a:t>
            </a:r>
            <a:r>
              <a:rPr sz="2000" spc="525" dirty="0">
                <a:solidFill>
                  <a:srgbClr val="172C44"/>
                </a:solidFill>
                <a:latin typeface="Microsoft Sans Serif"/>
                <a:cs typeface="Microsoft Sans Serif"/>
              </a:rPr>
              <a:t>–</a:t>
            </a:r>
            <a:r>
              <a:rPr sz="20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изобретения</a:t>
            </a:r>
            <a:r>
              <a:rPr sz="20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И.П.Кулибина</a:t>
            </a:r>
            <a:endParaRPr sz="2000">
              <a:latin typeface="Microsoft Sans Serif"/>
              <a:cs typeface="Microsoft Sans Serif"/>
            </a:endParaRPr>
          </a:p>
          <a:p>
            <a:pPr marL="241300" indent="-229235">
              <a:lnSpc>
                <a:spcPct val="100000"/>
              </a:lnSpc>
              <a:spcBef>
                <a:spcPts val="280"/>
              </a:spcBef>
              <a:buChar char="•"/>
              <a:tabLst>
                <a:tab pos="241300" algn="l"/>
                <a:tab pos="241935" algn="l"/>
              </a:tabLst>
            </a:pP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Задачи:</a:t>
            </a:r>
            <a:endParaRPr sz="2000">
              <a:latin typeface="Microsoft Sans Serif"/>
              <a:cs typeface="Microsoft Sans Serif"/>
            </a:endParaRPr>
          </a:p>
          <a:p>
            <a:pPr marL="241300" indent="-229235">
              <a:lnSpc>
                <a:spcPct val="100000"/>
              </a:lnSpc>
              <a:spcBef>
                <a:spcPts val="275"/>
              </a:spcBef>
              <a:buChar char="•"/>
              <a:tabLst>
                <a:tab pos="241300" algn="l"/>
                <a:tab pos="241935" algn="l"/>
              </a:tabLst>
            </a:pPr>
            <a:r>
              <a:rPr sz="20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Познакомиться</a:t>
            </a:r>
            <a:r>
              <a:rPr sz="20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172C44"/>
                </a:solidFill>
                <a:latin typeface="Microsoft Sans Serif"/>
                <a:cs typeface="Microsoft Sans Serif"/>
              </a:rPr>
              <a:t>с </a:t>
            </a:r>
            <a:r>
              <a:rPr sz="20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биографией</a:t>
            </a:r>
            <a:r>
              <a:rPr sz="20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И.П.Кулибина</a:t>
            </a:r>
            <a:endParaRPr sz="2000">
              <a:latin typeface="Microsoft Sans Serif"/>
              <a:cs typeface="Microsoft Sans Serif"/>
            </a:endParaRPr>
          </a:p>
          <a:p>
            <a:pPr marL="241300" indent="-229235">
              <a:lnSpc>
                <a:spcPct val="100000"/>
              </a:lnSpc>
              <a:spcBef>
                <a:spcPts val="290"/>
              </a:spcBef>
              <a:buChar char="•"/>
              <a:tabLst>
                <a:tab pos="241300" algn="l"/>
                <a:tab pos="241935" algn="l"/>
              </a:tabLst>
            </a:pPr>
            <a:r>
              <a:rPr sz="20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Изучить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рукописные</a:t>
            </a:r>
            <a:r>
              <a:rPr sz="20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материалы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И.П.Кулибина</a:t>
            </a:r>
            <a:endParaRPr sz="2000">
              <a:latin typeface="Microsoft Sans Serif"/>
              <a:cs typeface="Microsoft Sans Serif"/>
            </a:endParaRPr>
          </a:p>
          <a:p>
            <a:pPr marL="241300" marR="1062990" indent="-229235">
              <a:lnSpc>
                <a:spcPct val="70000"/>
              </a:lnSpc>
              <a:spcBef>
                <a:spcPts val="994"/>
              </a:spcBef>
              <a:buChar char="•"/>
              <a:tabLst>
                <a:tab pos="241300" algn="l"/>
                <a:tab pos="241935" algn="l"/>
              </a:tabLst>
            </a:pP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Сделать</a:t>
            </a:r>
            <a:r>
              <a:rPr sz="20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выводы</a:t>
            </a:r>
            <a:r>
              <a:rPr sz="20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20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влиянии</a:t>
            </a:r>
            <a:r>
              <a:rPr sz="20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изобретений</a:t>
            </a: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И.П.Кулибина</a:t>
            </a:r>
            <a:r>
              <a:rPr sz="20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 </a:t>
            </a:r>
            <a:r>
              <a:rPr sz="2000" spc="-5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российскую</a:t>
            </a:r>
            <a:r>
              <a:rPr sz="20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 науку</a:t>
            </a:r>
            <a:endParaRPr sz="2000">
              <a:latin typeface="Microsoft Sans Serif"/>
              <a:cs typeface="Microsoft Sans Serif"/>
            </a:endParaRPr>
          </a:p>
          <a:p>
            <a:pPr marL="241300" indent="-229235">
              <a:lnSpc>
                <a:spcPts val="2039"/>
              </a:lnSpc>
              <a:spcBef>
                <a:spcPts val="275"/>
              </a:spcBef>
              <a:buChar char="•"/>
              <a:tabLst>
                <a:tab pos="241300" algn="l"/>
                <a:tab pos="241935" algn="l"/>
              </a:tabLst>
            </a:pP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Изученный </a:t>
            </a:r>
            <a:r>
              <a:rPr sz="20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материал</a:t>
            </a:r>
            <a:r>
              <a:rPr sz="20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</a:t>
            </a:r>
            <a:r>
              <a:rPr sz="20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использован</a:t>
            </a: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</a:t>
            </a:r>
            <a:r>
              <a:rPr sz="20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подготовке</a:t>
            </a:r>
            <a:endParaRPr sz="2000">
              <a:latin typeface="Microsoft Sans Serif"/>
              <a:cs typeface="Microsoft Sans Serif"/>
            </a:endParaRPr>
          </a:p>
          <a:p>
            <a:pPr marL="241300">
              <a:lnSpc>
                <a:spcPts val="1680"/>
              </a:lnSpc>
            </a:pPr>
            <a:r>
              <a:rPr sz="20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мероприятий,</a:t>
            </a:r>
            <a:r>
              <a:rPr sz="20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проводимых</a:t>
            </a:r>
            <a:r>
              <a:rPr sz="20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55" dirty="0">
                <a:solidFill>
                  <a:srgbClr val="172C44"/>
                </a:solidFill>
                <a:latin typeface="Microsoft Sans Serif"/>
                <a:cs typeface="Microsoft Sans Serif"/>
              </a:rPr>
              <a:t>ко</a:t>
            </a:r>
            <a:r>
              <a:rPr sz="20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70" dirty="0">
                <a:solidFill>
                  <a:srgbClr val="172C44"/>
                </a:solidFill>
                <a:latin typeface="Microsoft Sans Serif"/>
                <a:cs typeface="Microsoft Sans Serif"/>
              </a:rPr>
              <a:t>Дню</a:t>
            </a:r>
            <a:r>
              <a:rPr sz="20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науки</a:t>
            </a:r>
            <a:r>
              <a:rPr sz="20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20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нашей </a:t>
            </a:r>
            <a:r>
              <a:rPr sz="20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школе</a:t>
            </a:r>
            <a:r>
              <a:rPr sz="2000" dirty="0">
                <a:solidFill>
                  <a:srgbClr val="172C44"/>
                </a:solidFill>
                <a:latin typeface="Microsoft Sans Serif"/>
                <a:cs typeface="Microsoft Sans Serif"/>
              </a:rPr>
              <a:t> и</a:t>
            </a:r>
            <a:endParaRPr sz="2000">
              <a:latin typeface="Microsoft Sans Serif"/>
              <a:cs typeface="Microsoft Sans Serif"/>
            </a:endParaRPr>
          </a:p>
          <a:p>
            <a:pPr marL="241300" marR="814069">
              <a:lnSpc>
                <a:spcPct val="70000"/>
              </a:lnSpc>
              <a:spcBef>
                <a:spcPts val="360"/>
              </a:spcBef>
            </a:pPr>
            <a:r>
              <a:rPr sz="20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представлен </a:t>
            </a:r>
            <a:r>
              <a:rPr sz="20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 </a:t>
            </a:r>
            <a:r>
              <a:rPr sz="20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научно-практической </a:t>
            </a:r>
            <a:r>
              <a:rPr sz="20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конференции </a:t>
            </a:r>
            <a:r>
              <a:rPr sz="20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«Шаги </a:t>
            </a:r>
            <a:r>
              <a:rPr sz="2000" dirty="0">
                <a:solidFill>
                  <a:srgbClr val="172C44"/>
                </a:solidFill>
                <a:latin typeface="Microsoft Sans Serif"/>
                <a:cs typeface="Microsoft Sans Serif"/>
              </a:rPr>
              <a:t>в </a:t>
            </a:r>
            <a:r>
              <a:rPr sz="2000" spc="-5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20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науку»</a:t>
            </a:r>
            <a:endParaRPr sz="2000">
              <a:latin typeface="Microsoft Sans Serif"/>
              <a:cs typeface="Microsoft Sans Serif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9505188" y="0"/>
            <a:ext cx="2668524" cy="6857998"/>
            <a:chOff x="9505188" y="0"/>
            <a:chExt cx="2668524" cy="6857998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15016" y="0"/>
              <a:ext cx="1758696" cy="685799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505188" y="2177795"/>
              <a:ext cx="2537459" cy="271424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39" y="858392"/>
            <a:ext cx="10360025" cy="4598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5" dirty="0">
                <a:solidFill>
                  <a:srgbClr val="172C44"/>
                </a:solidFill>
                <a:latin typeface="Arial"/>
                <a:cs typeface="Arial"/>
              </a:rPr>
              <a:t>«Русский</a:t>
            </a:r>
            <a:r>
              <a:rPr sz="1800" b="1" spc="30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172C44"/>
                </a:solidFill>
                <a:latin typeface="Arial"/>
                <a:cs typeface="Arial"/>
              </a:rPr>
              <a:t>самородок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 Иван</a:t>
            </a:r>
            <a:r>
              <a:rPr sz="1800" b="1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Петрович</a:t>
            </a:r>
            <a:r>
              <a:rPr sz="1800" b="1" spc="45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Кулибин»</a:t>
            </a:r>
            <a:endParaRPr sz="1800">
              <a:latin typeface="Arial"/>
              <a:cs typeface="Arial"/>
            </a:endParaRPr>
          </a:p>
          <a:p>
            <a:pPr marL="241300" marR="5080" indent="-229235" algn="just">
              <a:lnSpc>
                <a:spcPct val="80000"/>
              </a:lnSpc>
              <a:spcBef>
                <a:spcPts val="1740"/>
              </a:spcBef>
              <a:buChar char="•"/>
              <a:tabLst>
                <a:tab pos="241935" algn="l"/>
              </a:tabLst>
            </a:pP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Иван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Петрович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родился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в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Нижнем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Новгороде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10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апреля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1735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года.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Нижний Новгород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</a:t>
            </a:r>
            <a:r>
              <a:rPr sz="18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одним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старейших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городов,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центром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Поволжья.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Семья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Кулибиных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была</a:t>
            </a:r>
            <a:r>
              <a:rPr sz="18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 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старообрядцев,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поэтому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давать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образование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своим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детям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отец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И.П.Кулибина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</a:t>
            </a:r>
            <a:r>
              <a:rPr sz="1800" spc="4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хотел.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Читать,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писать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умеют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достаточно </a:t>
            </a:r>
            <a:r>
              <a:rPr sz="1800" spc="470" dirty="0">
                <a:solidFill>
                  <a:srgbClr val="172C44"/>
                </a:solidFill>
                <a:latin typeface="Microsoft Sans Serif"/>
                <a:cs typeface="Microsoft Sans Serif"/>
              </a:rPr>
              <a:t>– 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так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рассуждал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отец.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С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самого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детства 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мальчик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что-то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мастерил,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наблюдал 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за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работой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кузнецов,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работой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водяного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насоса. Но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больше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всего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юный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любил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бывать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колокольне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Строгановской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церкви.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Больше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всего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интересовали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мальчика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куранты,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но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раскрыть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«секрет»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механизма 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мальчик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 </a:t>
            </a:r>
            <a:r>
              <a:rPr sz="1800" spc="-80" dirty="0">
                <a:solidFill>
                  <a:srgbClr val="172C44"/>
                </a:solidFill>
                <a:latin typeface="Microsoft Sans Serif"/>
                <a:cs typeface="Microsoft Sans Serif"/>
              </a:rPr>
              <a:t>мог.</a:t>
            </a:r>
            <a:r>
              <a:rPr sz="1800" spc="-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Юный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исследователь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нашел 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книгу Георгия 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Крафта «Краткое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руководство </a:t>
            </a:r>
            <a:r>
              <a:rPr sz="1800" spc="-114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800" spc="-1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познанию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простых и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сложных машин,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сочиненное </a:t>
            </a:r>
            <a:r>
              <a:rPr sz="18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для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употребления российского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юношества», но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перечитав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её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несколько раз, </a:t>
            </a:r>
            <a:r>
              <a:rPr sz="18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так 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ничего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понял.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Содержание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было</a:t>
            </a:r>
            <a:r>
              <a:rPr sz="18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предназначено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для</a:t>
            </a:r>
            <a:r>
              <a:rPr sz="18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специалистов-механиков.</a:t>
            </a:r>
            <a:r>
              <a:rPr sz="1800" spc="4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Но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понял,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что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путь </a:t>
            </a:r>
            <a:r>
              <a:rPr sz="1800" spc="-114" dirty="0">
                <a:solidFill>
                  <a:srgbClr val="172C44"/>
                </a:solidFill>
                <a:latin typeface="Microsoft Sans Serif"/>
                <a:cs typeface="Microsoft Sans Serif"/>
              </a:rPr>
              <a:t>к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науке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очень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непрост,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и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необходимо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знать 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математику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и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еще очень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много наук,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чтобы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строить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машины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изобретать.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Иван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стал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искать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читать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математические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книги,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читал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Ломоносова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о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Ломоносове,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постоянно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следил 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за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выпусками 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газеты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«Санкт-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Петербургские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ведомости»,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в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частности 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за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приложениями </a:t>
            </a:r>
            <a:r>
              <a:rPr sz="1800" spc="-114" dirty="0">
                <a:solidFill>
                  <a:srgbClr val="172C44"/>
                </a:solidFill>
                <a:latin typeface="Microsoft Sans Serif"/>
                <a:cs typeface="Microsoft Sans Serif"/>
              </a:rPr>
              <a:t>к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ним, 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где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помещались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известия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об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изобретениях</a:t>
            </a: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открытиях.</a:t>
            </a:r>
            <a:r>
              <a:rPr sz="18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Это</a:t>
            </a: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усиливало</a:t>
            </a:r>
            <a:r>
              <a:rPr sz="18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еще</a:t>
            </a: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больше</a:t>
            </a:r>
            <a:r>
              <a:rPr sz="18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жажду</a:t>
            </a:r>
            <a:r>
              <a:rPr sz="18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знаний</a:t>
            </a:r>
            <a:r>
              <a:rPr sz="18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юного</a:t>
            </a:r>
            <a:r>
              <a:rPr sz="18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Кулибина.</a:t>
            </a:r>
            <a:endParaRPr sz="1800">
              <a:latin typeface="Microsoft Sans Serif"/>
              <a:cs typeface="Microsoft Sans Serif"/>
            </a:endParaRPr>
          </a:p>
          <a:p>
            <a:pPr marL="241300" marR="5080" indent="-229235" algn="just">
              <a:lnSpc>
                <a:spcPct val="80000"/>
              </a:lnSpc>
              <a:spcBef>
                <a:spcPts val="994"/>
              </a:spcBef>
              <a:buChar char="•"/>
              <a:tabLst>
                <a:tab pos="241935" algn="l"/>
              </a:tabLst>
            </a:pP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Ивану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Кулибину </a:t>
            </a:r>
            <a:r>
              <a:rPr sz="18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было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восемнадцать </a:t>
            </a:r>
            <a:r>
              <a:rPr sz="1800" spc="-65" dirty="0">
                <a:solidFill>
                  <a:srgbClr val="172C44"/>
                </a:solidFill>
                <a:latin typeface="Microsoft Sans Serif"/>
                <a:cs typeface="Microsoft Sans Serif"/>
              </a:rPr>
              <a:t>лет, 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когда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он впервые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увидел домашние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стенные часы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с 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кукушкой.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Много времени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 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сил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понадобилось 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Ивану,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чтобы 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изготовить.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Часы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с 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кукушкой 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были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изготовлены,</a:t>
            </a:r>
            <a:r>
              <a:rPr sz="18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механизм</a:t>
            </a:r>
            <a:r>
              <a:rPr sz="18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заработал.</a:t>
            </a:r>
            <a:endParaRPr sz="18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39" y="780107"/>
            <a:ext cx="6929755" cy="2998470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65"/>
              </a:spcBef>
            </a:pPr>
            <a:r>
              <a:rPr sz="1800" b="1" spc="-15" dirty="0">
                <a:solidFill>
                  <a:srgbClr val="172C44"/>
                </a:solidFill>
                <a:latin typeface="Arial"/>
                <a:cs typeface="Arial"/>
              </a:rPr>
              <a:t>«Русский</a:t>
            </a:r>
            <a:r>
              <a:rPr sz="1800" b="1" spc="30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172C44"/>
                </a:solidFill>
                <a:latin typeface="Arial"/>
                <a:cs typeface="Arial"/>
              </a:rPr>
              <a:t>самородок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 Иван</a:t>
            </a:r>
            <a:r>
              <a:rPr sz="1800" b="1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Петрович</a:t>
            </a:r>
            <a:r>
              <a:rPr sz="1800" b="1" spc="45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Кулибин»</a:t>
            </a:r>
            <a:endParaRPr sz="1800">
              <a:latin typeface="Arial"/>
              <a:cs typeface="Arial"/>
            </a:endParaRPr>
          </a:p>
          <a:p>
            <a:pPr marL="241300" indent="-229235">
              <a:lnSpc>
                <a:spcPts val="2080"/>
              </a:lnSpc>
              <a:spcBef>
                <a:spcPts val="640"/>
              </a:spcBef>
              <a:buFont typeface="Microsoft Sans Serif"/>
              <a:buChar char="•"/>
              <a:tabLst>
                <a:tab pos="241300" algn="l"/>
                <a:tab pos="241935" algn="l"/>
              </a:tabLst>
            </a:pPr>
            <a:r>
              <a:rPr sz="2000" dirty="0">
                <a:solidFill>
                  <a:srgbClr val="172C44"/>
                </a:solidFill>
                <a:latin typeface="Calibri"/>
                <a:cs typeface="Calibri"/>
              </a:rPr>
              <a:t>.</a:t>
            </a:r>
            <a:r>
              <a:rPr sz="2000" spc="415" dirty="0">
                <a:solidFill>
                  <a:srgbClr val="172C44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800" spc="2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1784</a:t>
            </a:r>
            <a:r>
              <a:rPr sz="1800" spc="2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году</a:t>
            </a:r>
            <a:r>
              <a:rPr sz="1800" spc="2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стало</a:t>
            </a:r>
            <a:r>
              <a:rPr sz="1800" spc="2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известно,</a:t>
            </a:r>
            <a:r>
              <a:rPr sz="1800" spc="2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что</a:t>
            </a:r>
            <a:r>
              <a:rPr sz="1800" spc="2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императрица</a:t>
            </a:r>
            <a:r>
              <a:rPr sz="1800" spc="2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Екатерина</a:t>
            </a:r>
            <a:r>
              <a:rPr sz="1800" spc="2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II</a:t>
            </a:r>
            <a:endParaRPr sz="1800">
              <a:latin typeface="Microsoft Sans Serif"/>
              <a:cs typeface="Microsoft Sans Serif"/>
            </a:endParaRPr>
          </a:p>
          <a:p>
            <a:pPr marL="241300">
              <a:lnSpc>
                <a:spcPts val="1520"/>
              </a:lnSpc>
            </a:pP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собирается</a:t>
            </a:r>
            <a:r>
              <a:rPr sz="1800" spc="1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посетить</a:t>
            </a:r>
            <a:r>
              <a:rPr sz="1800" spc="1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волжские</a:t>
            </a:r>
            <a:r>
              <a:rPr sz="1800" spc="1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города.</a:t>
            </a:r>
            <a:r>
              <a:rPr sz="1800" spc="1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Именно</a:t>
            </a:r>
            <a:r>
              <a:rPr sz="1800" spc="1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14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800" spc="1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её</a:t>
            </a:r>
            <a:r>
              <a:rPr sz="1800" spc="1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приезду</a:t>
            </a:r>
            <a:r>
              <a:rPr sz="1800" spc="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endParaRPr sz="1800">
              <a:latin typeface="Microsoft Sans Serif"/>
              <a:cs typeface="Microsoft Sans Serif"/>
            </a:endParaRPr>
          </a:p>
          <a:p>
            <a:pPr marL="241300">
              <a:lnSpc>
                <a:spcPts val="1510"/>
              </a:lnSpc>
            </a:pP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решил</a:t>
            </a:r>
            <a:r>
              <a:rPr sz="18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изготовить</a:t>
            </a:r>
            <a:r>
              <a:rPr sz="18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часы</a:t>
            </a:r>
            <a:r>
              <a:rPr sz="18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И.П.Кулибин,</a:t>
            </a:r>
            <a:r>
              <a:rPr sz="18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которых</a:t>
            </a:r>
            <a:r>
              <a:rPr sz="18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мечтал</a:t>
            </a:r>
            <a:r>
              <a:rPr sz="18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470" dirty="0">
                <a:solidFill>
                  <a:srgbClr val="172C44"/>
                </a:solidFill>
                <a:latin typeface="Microsoft Sans Serif"/>
                <a:cs typeface="Microsoft Sans Serif"/>
              </a:rPr>
              <a:t>–</a:t>
            </a: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часы</a:t>
            </a:r>
            <a:endParaRPr sz="1800">
              <a:latin typeface="Microsoft Sans Serif"/>
              <a:cs typeface="Microsoft Sans Serif"/>
            </a:endParaRPr>
          </a:p>
          <a:p>
            <a:pPr marL="241300">
              <a:lnSpc>
                <a:spcPts val="1835"/>
              </a:lnSpc>
            </a:pP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«с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репутацией».</a:t>
            </a:r>
            <a:endParaRPr sz="1800">
              <a:latin typeface="Microsoft Sans Serif"/>
              <a:cs typeface="Microsoft Sans Serif"/>
            </a:endParaRPr>
          </a:p>
          <a:p>
            <a:pPr marL="241300" indent="-229235">
              <a:lnSpc>
                <a:spcPts val="1835"/>
              </a:lnSpc>
              <a:spcBef>
                <a:spcPts val="350"/>
              </a:spcBef>
              <a:buChar char="•"/>
              <a:tabLst>
                <a:tab pos="241300" algn="l"/>
                <a:tab pos="241935" algn="l"/>
              </a:tabLst>
            </a:pP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Часы</a:t>
            </a:r>
            <a:r>
              <a:rPr sz="1800" spc="1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были</a:t>
            </a:r>
            <a:r>
              <a:rPr sz="1800" spc="1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видом</a:t>
            </a:r>
            <a:r>
              <a:rPr sz="1800" spc="1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spc="1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величиной</a:t>
            </a:r>
            <a:r>
              <a:rPr sz="1800" spc="1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1800" spc="1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утиное</a:t>
            </a:r>
            <a:r>
              <a:rPr sz="1800" spc="1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яйцо,</a:t>
            </a:r>
            <a:r>
              <a:rPr sz="1800" spc="1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заключенных</a:t>
            </a:r>
            <a:r>
              <a:rPr sz="1800" spc="1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endParaRPr sz="1800">
              <a:latin typeface="Microsoft Sans Serif"/>
              <a:cs typeface="Microsoft Sans Serif"/>
            </a:endParaRPr>
          </a:p>
          <a:p>
            <a:pPr marL="241300">
              <a:lnSpc>
                <a:spcPts val="1510"/>
              </a:lnSpc>
              <a:tabLst>
                <a:tab pos="1271270" algn="l"/>
                <a:tab pos="2202815" algn="l"/>
                <a:tab pos="3378200" algn="l"/>
                <a:tab pos="3764915" algn="l"/>
                <a:tab pos="4300220" algn="l"/>
                <a:tab pos="5764530" algn="l"/>
                <a:tab pos="6788784" algn="l"/>
              </a:tabLst>
            </a:pPr>
            <a:r>
              <a:rPr sz="1800" spc="-100" dirty="0">
                <a:solidFill>
                  <a:srgbClr val="172C44"/>
                </a:solidFill>
                <a:latin typeface="Microsoft Sans Serif"/>
                <a:cs typeface="Microsoft Sans Serif"/>
              </a:rPr>
              <a:t>з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18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ю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п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ра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800" spc="-204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.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я</a:t>
            </a: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з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42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7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м</a:t>
            </a:r>
            <a:r>
              <a:rPr sz="1800" spc="-9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800" spc="-130" dirty="0">
                <a:solidFill>
                  <a:srgbClr val="172C44"/>
                </a:solidFill>
                <a:latin typeface="Microsoft Sans Serif"/>
                <a:cs typeface="Microsoft Sans Serif"/>
              </a:rPr>
              <a:t>ь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ч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йших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д</a:t>
            </a:r>
            <a:r>
              <a:rPr sz="1800" spc="-7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й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endParaRPr sz="1800">
              <a:latin typeface="Microsoft Sans Serif"/>
              <a:cs typeface="Microsoft Sans Serif"/>
            </a:endParaRPr>
          </a:p>
          <a:p>
            <a:pPr marL="241300">
              <a:lnSpc>
                <a:spcPts val="1515"/>
              </a:lnSpc>
            </a:pP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узлов.</a:t>
            </a:r>
            <a:r>
              <a:rPr sz="1800" spc="2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Они</a:t>
            </a:r>
            <a:r>
              <a:rPr sz="1800" spc="2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отбивали</a:t>
            </a:r>
            <a:r>
              <a:rPr sz="1800" spc="2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каждый</a:t>
            </a:r>
            <a:r>
              <a:rPr sz="1800" spc="2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час,</a:t>
            </a:r>
            <a:r>
              <a:rPr sz="1800" spc="2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половину</a:t>
            </a:r>
            <a:r>
              <a:rPr sz="1800" spc="2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spc="2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даже</a:t>
            </a:r>
            <a:r>
              <a:rPr sz="1800" spc="2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четверть</a:t>
            </a:r>
            <a:endParaRPr sz="1800">
              <a:latin typeface="Microsoft Sans Serif"/>
              <a:cs typeface="Microsoft Sans Serif"/>
            </a:endParaRPr>
          </a:p>
          <a:p>
            <a:pPr marL="241300">
              <a:lnSpc>
                <a:spcPts val="1515"/>
              </a:lnSpc>
              <a:tabLst>
                <a:tab pos="931544" algn="l"/>
                <a:tab pos="1362710" algn="l"/>
                <a:tab pos="2801620" algn="l"/>
                <a:tab pos="3428365" algn="l"/>
                <a:tab pos="3690620" algn="l"/>
                <a:tab pos="4336415" algn="l"/>
                <a:tab pos="5690235" algn="l"/>
              </a:tabLst>
            </a:pP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часа.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	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завершении	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часа	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в	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яйце	отворялись	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створчатые</a:t>
            </a:r>
            <a:endParaRPr sz="1800">
              <a:latin typeface="Microsoft Sans Serif"/>
              <a:cs typeface="Microsoft Sans Serif"/>
            </a:endParaRPr>
          </a:p>
          <a:p>
            <a:pPr marL="241300">
              <a:lnSpc>
                <a:spcPts val="1510"/>
              </a:lnSpc>
            </a:pP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дверцы,</a:t>
            </a:r>
            <a:r>
              <a:rPr sz="1800" spc="3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открывая</a:t>
            </a:r>
            <a:r>
              <a:rPr sz="1800" spc="3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золоченый</a:t>
            </a:r>
            <a:r>
              <a:rPr sz="1800" spc="3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5" dirty="0">
                <a:solidFill>
                  <a:srgbClr val="172C44"/>
                </a:solidFill>
                <a:latin typeface="Microsoft Sans Serif"/>
                <a:cs typeface="Microsoft Sans Serif"/>
              </a:rPr>
              <a:t>чертог.</a:t>
            </a:r>
            <a:r>
              <a:rPr sz="1800" spc="3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Против</a:t>
            </a:r>
            <a:r>
              <a:rPr sz="1800" spc="3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дверей</a:t>
            </a:r>
            <a:r>
              <a:rPr sz="1800" spc="3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чертога</a:t>
            </a:r>
            <a:endParaRPr sz="1800">
              <a:latin typeface="Microsoft Sans Serif"/>
              <a:cs typeface="Microsoft Sans Serif"/>
            </a:endParaRPr>
          </a:p>
          <a:p>
            <a:pPr marL="241300">
              <a:lnSpc>
                <a:spcPts val="1510"/>
              </a:lnSpc>
              <a:tabLst>
                <a:tab pos="1207135" algn="l"/>
                <a:tab pos="2842895" algn="l"/>
                <a:tab pos="3672204" algn="l"/>
                <a:tab pos="4951095" algn="l"/>
                <a:tab pos="5309235" algn="l"/>
                <a:tab pos="6417310" algn="l"/>
              </a:tabLst>
            </a:pP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я</a:t>
            </a:r>
            <a:r>
              <a:rPr sz="18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о	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spc="-60" dirty="0">
                <a:solidFill>
                  <a:srgbClr val="172C44"/>
                </a:solidFill>
                <a:latin typeface="Microsoft Sans Serif"/>
                <a:cs typeface="Microsoft Sans Serif"/>
              </a:rPr>
              <a:t>з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б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ж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ни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гр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б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а	</a:t>
            </a:r>
            <a:r>
              <a:rPr sz="1800" spc="-175" dirty="0">
                <a:solidFill>
                  <a:srgbClr val="172C44"/>
                </a:solidFill>
                <a:latin typeface="Microsoft Sans Serif"/>
                <a:cs typeface="Microsoft Sans Serif"/>
              </a:rPr>
              <a:t>Г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ос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п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ня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,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в	</a:t>
            </a:r>
            <a:r>
              <a:rPr sz="1800" spc="-90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ый	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800" spc="-7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endParaRPr sz="1800">
              <a:latin typeface="Microsoft Sans Serif"/>
              <a:cs typeface="Microsoft Sans Serif"/>
            </a:endParaRPr>
          </a:p>
          <a:p>
            <a:pPr marL="241300" marR="5715">
              <a:lnSpc>
                <a:spcPct val="70000"/>
              </a:lnSpc>
              <a:spcBef>
                <a:spcPts val="325"/>
              </a:spcBef>
            </a:pP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затворенная</a:t>
            </a:r>
            <a:r>
              <a:rPr sz="1800" spc="4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дверь.</a:t>
            </a:r>
            <a:r>
              <a:rPr sz="1800" spc="4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</a:t>
            </a:r>
            <a:r>
              <a:rPr sz="1800" spc="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сторонам</a:t>
            </a:r>
            <a:r>
              <a:rPr sz="1800" spc="4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гроба</a:t>
            </a:r>
            <a:r>
              <a:rPr sz="1800" spc="4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стояли</a:t>
            </a:r>
            <a:r>
              <a:rPr sz="1800" spc="4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два</a:t>
            </a:r>
            <a:r>
              <a:rPr sz="1800" spc="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воина</a:t>
            </a:r>
            <a:r>
              <a:rPr sz="1800" spc="4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с </a:t>
            </a:r>
            <a:r>
              <a:rPr sz="1800" spc="-4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копьями.</a:t>
            </a:r>
            <a:r>
              <a:rPr sz="1800" spc="2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Через</a:t>
            </a:r>
            <a:r>
              <a:rPr sz="1800" spc="2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полминуты</a:t>
            </a:r>
            <a:r>
              <a:rPr sz="1800" spc="2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после</a:t>
            </a:r>
            <a:r>
              <a:rPr sz="1800" spc="20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того,</a:t>
            </a:r>
            <a:r>
              <a:rPr sz="1800" spc="2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65" dirty="0">
                <a:solidFill>
                  <a:srgbClr val="172C44"/>
                </a:solidFill>
                <a:latin typeface="Microsoft Sans Serif"/>
                <a:cs typeface="Microsoft Sans Serif"/>
              </a:rPr>
              <a:t>как</a:t>
            </a:r>
            <a:r>
              <a:rPr sz="1800" spc="2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отворялись</a:t>
            </a:r>
            <a:r>
              <a:rPr sz="1800" spc="2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двери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45844" y="3670807"/>
            <a:ext cx="669988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99515" algn="l"/>
                <a:tab pos="2393315" algn="l"/>
                <a:tab pos="3364229" algn="l"/>
                <a:tab pos="4397375" algn="l"/>
                <a:tab pos="5645785" algn="l"/>
                <a:tab pos="6069330" algn="l"/>
              </a:tabLst>
            </a:pP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чертога,	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являлся	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ангел.	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Дверь,	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ведущая	</a:t>
            </a:r>
            <a:r>
              <a:rPr sz="1800" spc="-114" dirty="0">
                <a:solidFill>
                  <a:srgbClr val="172C44"/>
                </a:solidFill>
                <a:latin typeface="Microsoft Sans Serif"/>
                <a:cs typeface="Microsoft Sans Serif"/>
              </a:rPr>
              <a:t>к	</a:t>
            </a:r>
            <a:r>
              <a:rPr sz="18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гробу,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5844" y="3862527"/>
            <a:ext cx="6701155" cy="1452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835"/>
              </a:lnSpc>
              <a:spcBef>
                <a:spcPts val="100"/>
              </a:spcBef>
              <a:tabLst>
                <a:tab pos="1840864" algn="l"/>
                <a:tab pos="2233295" algn="l"/>
                <a:tab pos="3403600" algn="l"/>
                <a:tab pos="4331970" algn="l"/>
                <a:tab pos="5369560" algn="l"/>
                <a:tab pos="5886450" algn="l"/>
              </a:tabLst>
            </a:pP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раскрывалась,	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и	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стоящие	воины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падали	на	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колени.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ts val="1515"/>
              </a:lnSpc>
            </a:pP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Появлялись</a:t>
            </a:r>
            <a:r>
              <a:rPr sz="1800" spc="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жены-мироносицы,</a:t>
            </a:r>
            <a:r>
              <a:rPr sz="1800" spc="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spc="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слышался</a:t>
            </a:r>
            <a:r>
              <a:rPr sz="1800" spc="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сопровождаемый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ts val="1510"/>
              </a:lnSpc>
            </a:pP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звоном</a:t>
            </a:r>
            <a:r>
              <a:rPr sz="1800" spc="1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церковный</a:t>
            </a:r>
            <a:r>
              <a:rPr sz="1800" spc="1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стих</a:t>
            </a:r>
            <a:r>
              <a:rPr sz="1800" spc="1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«Христос</a:t>
            </a:r>
            <a:r>
              <a:rPr sz="1800" spc="1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Воскресе!»,</a:t>
            </a:r>
            <a:r>
              <a:rPr sz="1800" spc="1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исполнявшийся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ts val="1510"/>
              </a:lnSpc>
            </a:pP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трижды.</a:t>
            </a:r>
            <a:r>
              <a:rPr sz="1800" spc="3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Во</a:t>
            </a:r>
            <a:r>
              <a:rPr sz="1800" spc="3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второй</a:t>
            </a:r>
            <a:r>
              <a:rPr sz="1800" spc="3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половине</a:t>
            </a:r>
            <a:r>
              <a:rPr sz="1800" spc="3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дня</a:t>
            </a:r>
            <a:r>
              <a:rPr sz="1800" spc="3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ежечасно</a:t>
            </a:r>
            <a:r>
              <a:rPr sz="1800" spc="3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исполнялся</a:t>
            </a:r>
            <a:r>
              <a:rPr sz="1800" spc="3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уже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ts val="1510"/>
              </a:lnSpc>
              <a:tabLst>
                <a:tab pos="873125" algn="l"/>
                <a:tab pos="1490345" algn="l"/>
                <a:tab pos="2635250" algn="l"/>
                <a:tab pos="3423285" algn="l"/>
                <a:tab pos="3807460" algn="l"/>
                <a:tab pos="4810760" algn="l"/>
                <a:tab pos="5120005" algn="l"/>
                <a:tab pos="6160770" algn="l"/>
              </a:tabLst>
            </a:pP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1800" spc="-70" dirty="0">
                <a:solidFill>
                  <a:srgbClr val="172C44"/>
                </a:solidFill>
                <a:latin typeface="Microsoft Sans Serif"/>
                <a:cs typeface="Microsoft Sans Serif"/>
              </a:rPr>
              <a:t>г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й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сти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х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«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оск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с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Иис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с	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т	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гр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б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!</a:t>
            </a: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»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.	В	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</a:t>
            </a:r>
            <a:r>
              <a:rPr sz="1800" spc="-6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ен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ь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ч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сы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ts val="1510"/>
              </a:lnSpc>
            </a:pP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играли</a:t>
            </a:r>
            <a:r>
              <a:rPr sz="18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гимн,</a:t>
            </a:r>
            <a:r>
              <a:rPr sz="18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сочиненный</a:t>
            </a:r>
            <a:r>
              <a:rPr sz="1800" spc="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самим</a:t>
            </a:r>
            <a:r>
              <a:rPr sz="1800" spc="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Кулибиным.</a:t>
            </a:r>
            <a:r>
              <a:rPr sz="1800" spc="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5" dirty="0">
                <a:solidFill>
                  <a:srgbClr val="172C44"/>
                </a:solidFill>
                <a:latin typeface="Microsoft Sans Serif"/>
                <a:cs typeface="Microsoft Sans Serif"/>
              </a:rPr>
              <a:t>Фигурки</a:t>
            </a:r>
            <a:r>
              <a:rPr sz="1800" spc="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ангелов,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ts val="1835"/>
              </a:lnSpc>
            </a:pP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воинов</a:t>
            </a:r>
            <a:r>
              <a:rPr sz="18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жен-мироносиц</a:t>
            </a:r>
            <a:r>
              <a:rPr sz="18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были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отлиты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</a:t>
            </a:r>
            <a:r>
              <a:rPr sz="18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золота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серебра.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6939" y="5334127"/>
            <a:ext cx="6928484" cy="492125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241300" marR="5080" indent="-229235">
              <a:lnSpc>
                <a:spcPct val="70000"/>
              </a:lnSpc>
              <a:spcBef>
                <a:spcPts val="745"/>
              </a:spcBef>
              <a:buChar char="•"/>
              <a:tabLst>
                <a:tab pos="241300" algn="l"/>
                <a:tab pos="241935" algn="l"/>
              </a:tabLst>
            </a:pP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Екатерина</a:t>
            </a:r>
            <a:r>
              <a:rPr sz="1800" spc="2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II</a:t>
            </a:r>
            <a:r>
              <a:rPr sz="1800" spc="25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оценила</a:t>
            </a:r>
            <a:r>
              <a:rPr sz="1800" spc="25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часы</a:t>
            </a:r>
            <a:r>
              <a:rPr sz="1800" spc="2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И.П.Кулибина</a:t>
            </a:r>
            <a:r>
              <a:rPr sz="1800" spc="2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spc="2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пригласила</a:t>
            </a:r>
            <a:r>
              <a:rPr sz="1800" spc="2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его</a:t>
            </a:r>
            <a:r>
              <a:rPr sz="1800" spc="2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в </a:t>
            </a:r>
            <a:r>
              <a:rPr sz="1800" spc="-4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столицу.</a:t>
            </a:r>
            <a:endParaRPr sz="1800">
              <a:latin typeface="Microsoft Sans Serif"/>
              <a:cs typeface="Microsoft Sans Serif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24800" y="2092451"/>
            <a:ext cx="4044696" cy="26365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31285" y="858392"/>
            <a:ext cx="53282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>
                <a:latin typeface="Arial"/>
                <a:cs typeface="Arial"/>
              </a:rPr>
              <a:t>«Русский</a:t>
            </a:r>
            <a:r>
              <a:rPr spc="30" dirty="0">
                <a:latin typeface="Arial"/>
                <a:cs typeface="Arial"/>
              </a:rPr>
              <a:t> </a:t>
            </a:r>
            <a:r>
              <a:rPr spc="-5" dirty="0">
                <a:latin typeface="Arial"/>
                <a:cs typeface="Arial"/>
              </a:rPr>
              <a:t>самородок</a:t>
            </a:r>
            <a:r>
              <a:rPr spc="-20" dirty="0">
                <a:latin typeface="Arial"/>
                <a:cs typeface="Arial"/>
              </a:rPr>
              <a:t> </a:t>
            </a:r>
            <a:r>
              <a:rPr spc="-10" dirty="0">
                <a:latin typeface="Arial"/>
                <a:cs typeface="Arial"/>
              </a:rPr>
              <a:t>Иван</a:t>
            </a:r>
            <a:r>
              <a:rPr spc="5" dirty="0">
                <a:latin typeface="Arial"/>
                <a:cs typeface="Arial"/>
              </a:rPr>
              <a:t> </a:t>
            </a:r>
            <a:r>
              <a:rPr spc="-10" dirty="0">
                <a:latin typeface="Arial"/>
                <a:cs typeface="Arial"/>
              </a:rPr>
              <a:t>Петрович</a:t>
            </a:r>
            <a:r>
              <a:rPr spc="40" dirty="0">
                <a:latin typeface="Arial"/>
                <a:cs typeface="Arial"/>
              </a:rPr>
              <a:t> </a:t>
            </a:r>
            <a:r>
              <a:rPr spc="-10" dirty="0">
                <a:latin typeface="Arial"/>
                <a:cs typeface="Arial"/>
              </a:rPr>
              <a:t>Кулибин»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1224534"/>
            <a:ext cx="7629525" cy="40265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 indent="-229235">
              <a:lnSpc>
                <a:spcPts val="1325"/>
              </a:lnSpc>
              <a:spcBef>
                <a:spcPts val="95"/>
              </a:spcBef>
              <a:buChar char="•"/>
              <a:tabLst>
                <a:tab pos="241300" algn="l"/>
                <a:tab pos="241935" algn="l"/>
              </a:tabLst>
            </a:pP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Екатерина</a:t>
            </a:r>
            <a:r>
              <a:rPr sz="1300" spc="3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Алексеевна</a:t>
            </a:r>
            <a:r>
              <a:rPr sz="1300" spc="3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сдержала</a:t>
            </a:r>
            <a:r>
              <a:rPr sz="1300" spc="3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свое 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слово.</a:t>
            </a:r>
            <a:r>
              <a:rPr sz="1300" spc="3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300" spc="3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1769</a:t>
            </a:r>
            <a:r>
              <a:rPr sz="1300" spc="3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году 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</a:t>
            </a:r>
            <a:r>
              <a:rPr sz="1300" spc="3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приглашению</a:t>
            </a:r>
            <a:r>
              <a:rPr sz="1300" spc="3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Академии</a:t>
            </a:r>
            <a:r>
              <a:rPr sz="1300" spc="3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</a:t>
            </a:r>
            <a:endParaRPr sz="1300">
              <a:latin typeface="Microsoft Sans Serif"/>
              <a:cs typeface="Microsoft Sans Serif"/>
            </a:endParaRPr>
          </a:p>
          <a:p>
            <a:pPr marL="241300" marR="6985">
              <a:lnSpc>
                <a:spcPct val="70000"/>
              </a:lnSpc>
              <a:spcBef>
                <a:spcPts val="234"/>
              </a:spcBef>
            </a:pP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купец</a:t>
            </a:r>
            <a:r>
              <a:rPr sz="1300" spc="2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Костромин</a:t>
            </a:r>
            <a:r>
              <a:rPr sz="1300" spc="2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привез</a:t>
            </a:r>
            <a:r>
              <a:rPr sz="1300" spc="2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Кулибина</a:t>
            </a:r>
            <a:r>
              <a:rPr sz="1300" spc="2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300" spc="2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столицу.</a:t>
            </a:r>
            <a:r>
              <a:rPr sz="1300" spc="2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1</a:t>
            </a:r>
            <a:r>
              <a:rPr sz="1300" spc="2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апреля</a:t>
            </a:r>
            <a:r>
              <a:rPr sz="1300" spc="2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1769</a:t>
            </a:r>
            <a:r>
              <a:rPr sz="1300" spc="2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года</a:t>
            </a:r>
            <a:r>
              <a:rPr sz="1300" spc="2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изобретатель</a:t>
            </a:r>
            <a:r>
              <a:rPr sz="1300" spc="2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представил </a:t>
            </a:r>
            <a:r>
              <a:rPr sz="1300" spc="-3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императрице</a:t>
            </a:r>
            <a:r>
              <a:rPr sz="1300" spc="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микроскоп,</a:t>
            </a:r>
            <a:r>
              <a:rPr sz="13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электрическую</a:t>
            </a:r>
            <a:r>
              <a:rPr sz="1300" spc="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машину,</a:t>
            </a:r>
            <a:r>
              <a:rPr sz="13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телескоп</a:t>
            </a:r>
            <a:r>
              <a:rPr sz="1300" spc="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часы.</a:t>
            </a:r>
            <a:endParaRPr sz="1300">
              <a:latin typeface="Microsoft Sans Serif"/>
              <a:cs typeface="Microsoft Sans Serif"/>
            </a:endParaRPr>
          </a:p>
          <a:p>
            <a:pPr marL="241300" marR="5715" indent="-229235">
              <a:lnSpc>
                <a:spcPct val="70000"/>
              </a:lnSpc>
              <a:spcBef>
                <a:spcPts val="1010"/>
              </a:spcBef>
              <a:buChar char="•"/>
              <a:tabLst>
                <a:tab pos="241300" algn="l"/>
                <a:tab pos="241935" algn="l"/>
              </a:tabLst>
            </a:pP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Царица</a:t>
            </a:r>
            <a:r>
              <a:rPr sz="1300" spc="2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распорядилась</a:t>
            </a:r>
            <a:r>
              <a:rPr sz="1300" spc="2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отнести</a:t>
            </a:r>
            <a:r>
              <a:rPr sz="1300" spc="2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изобретения</a:t>
            </a:r>
            <a:r>
              <a:rPr sz="1300" spc="2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300" spc="2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Кунсткамеру,</a:t>
            </a:r>
            <a:r>
              <a:rPr sz="1300" spc="2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300" spc="2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Кулибина</a:t>
            </a:r>
            <a:r>
              <a:rPr sz="1300" spc="2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принять</a:t>
            </a:r>
            <a:r>
              <a:rPr sz="1300" spc="2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300" spc="25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качестве </a:t>
            </a:r>
            <a:r>
              <a:rPr sz="1300" spc="-3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механика</a:t>
            </a:r>
            <a:r>
              <a:rPr sz="1300" spc="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3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мастерские</a:t>
            </a:r>
            <a:r>
              <a:rPr sz="1300" spc="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</a:t>
            </a:r>
            <a:r>
              <a:rPr sz="13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Академии</a:t>
            </a:r>
            <a:r>
              <a:rPr sz="13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наук.</a:t>
            </a:r>
            <a:endParaRPr sz="1300">
              <a:latin typeface="Microsoft Sans Serif"/>
              <a:cs typeface="Microsoft Sans Serif"/>
            </a:endParaRPr>
          </a:p>
          <a:p>
            <a:pPr marL="241300" marR="7620" indent="-229235">
              <a:lnSpc>
                <a:spcPct val="70000"/>
              </a:lnSpc>
              <a:spcBef>
                <a:spcPts val="994"/>
              </a:spcBef>
              <a:buChar char="•"/>
              <a:tabLst>
                <a:tab pos="241300" algn="l"/>
                <a:tab pos="241935" algn="l"/>
              </a:tabLst>
            </a:pP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300" spc="1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должности</a:t>
            </a:r>
            <a:r>
              <a:rPr sz="1300" spc="1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механика</a:t>
            </a:r>
            <a:r>
              <a:rPr sz="1300" spc="1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</a:t>
            </a:r>
            <a:r>
              <a:rPr sz="1300" spc="1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Академии</a:t>
            </a:r>
            <a:r>
              <a:rPr sz="1300" spc="1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</a:t>
            </a:r>
            <a:r>
              <a:rPr sz="1300" spc="1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</a:t>
            </a:r>
            <a:r>
              <a:rPr sz="1300" spc="1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заведовал</a:t>
            </a:r>
            <a:r>
              <a:rPr sz="1300" spc="1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инструментальной,</a:t>
            </a:r>
            <a:r>
              <a:rPr sz="1300" spc="1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слесарной, </a:t>
            </a:r>
            <a:r>
              <a:rPr sz="1300" spc="-3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токарной</a:t>
            </a:r>
            <a:r>
              <a:rPr sz="1300" spc="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мастерскими.</a:t>
            </a:r>
            <a:r>
              <a:rPr sz="13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Ему</a:t>
            </a:r>
            <a:r>
              <a:rPr sz="13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надлежало</a:t>
            </a:r>
            <a:r>
              <a:rPr sz="1300" spc="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выполнять</a:t>
            </a:r>
            <a:r>
              <a:rPr sz="13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различные</a:t>
            </a:r>
            <a:r>
              <a:rPr sz="13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заказы</a:t>
            </a:r>
            <a:r>
              <a:rPr sz="13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Академии</a:t>
            </a:r>
            <a:r>
              <a:rPr sz="13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наук.</a:t>
            </a:r>
            <a:endParaRPr sz="1300">
              <a:latin typeface="Microsoft Sans Serif"/>
              <a:cs typeface="Microsoft Sans Serif"/>
            </a:endParaRPr>
          </a:p>
          <a:p>
            <a:pPr marL="241300" indent="-229235">
              <a:lnSpc>
                <a:spcPts val="1325"/>
              </a:lnSpc>
              <a:spcBef>
                <a:spcPts val="525"/>
              </a:spcBef>
              <a:buChar char="•"/>
              <a:tabLst>
                <a:tab pos="241300" algn="l"/>
                <a:tab pos="241935" algn="l"/>
              </a:tabLst>
            </a:pP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Более</a:t>
            </a:r>
            <a:r>
              <a:rPr sz="1300" spc="1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тридцати</a:t>
            </a:r>
            <a:r>
              <a:rPr sz="1300" spc="1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лет</a:t>
            </a:r>
            <a:r>
              <a:rPr sz="1300" spc="1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своей</a:t>
            </a:r>
            <a:r>
              <a:rPr sz="1300" spc="1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жизни</a:t>
            </a:r>
            <a:r>
              <a:rPr sz="1300" spc="1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отдал</a:t>
            </a:r>
            <a:r>
              <a:rPr sz="1300" spc="1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</a:t>
            </a:r>
            <a:r>
              <a:rPr sz="1300" spc="1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службе</a:t>
            </a:r>
            <a:r>
              <a:rPr sz="1300" spc="1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300" spc="1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главном</a:t>
            </a:r>
            <a:r>
              <a:rPr sz="1300" spc="1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учреждении</a:t>
            </a:r>
            <a:r>
              <a:rPr sz="1300" spc="1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страны.</a:t>
            </a:r>
            <a:r>
              <a:rPr sz="1300" spc="9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Здесь</a:t>
            </a:r>
            <a:endParaRPr sz="1300">
              <a:latin typeface="Microsoft Sans Serif"/>
              <a:cs typeface="Microsoft Sans Serif"/>
            </a:endParaRPr>
          </a:p>
          <a:p>
            <a:pPr marL="241300">
              <a:lnSpc>
                <a:spcPts val="1325"/>
              </a:lnSpc>
            </a:pP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он</a:t>
            </a:r>
            <a:r>
              <a:rPr sz="1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многое</a:t>
            </a:r>
            <a:r>
              <a:rPr sz="13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узнал,</a:t>
            </a:r>
            <a:r>
              <a:rPr sz="13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многому</a:t>
            </a:r>
            <a:r>
              <a:rPr sz="13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научился.</a:t>
            </a:r>
            <a:endParaRPr sz="1300">
              <a:latin typeface="Microsoft Sans Serif"/>
              <a:cs typeface="Microsoft Sans Serif"/>
            </a:endParaRPr>
          </a:p>
          <a:p>
            <a:pPr marL="241300" marR="6350" indent="-229235">
              <a:lnSpc>
                <a:spcPct val="70000"/>
              </a:lnSpc>
              <a:spcBef>
                <a:spcPts val="1010"/>
              </a:spcBef>
              <a:buChar char="•"/>
              <a:tabLst>
                <a:tab pos="241300" algn="l"/>
                <a:tab pos="241935" algn="l"/>
                <a:tab pos="1141730" algn="l"/>
                <a:tab pos="1492250" algn="l"/>
                <a:tab pos="2222500" algn="l"/>
                <a:tab pos="2477135" algn="l"/>
                <a:tab pos="3411220" algn="l"/>
                <a:tab pos="3914140" algn="l"/>
                <a:tab pos="4838065" algn="l"/>
                <a:tab pos="5769610" algn="l"/>
                <a:tab pos="6757034" algn="l"/>
                <a:tab pos="7526655" algn="l"/>
              </a:tabLst>
            </a:pP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х</a:t>
            </a:r>
            <a:r>
              <a:rPr sz="1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ясь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13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лу</a:t>
            </a:r>
            <a:r>
              <a:rPr sz="13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ж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бе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300" spc="-55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де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м</a:t>
            </a:r>
            <a:r>
              <a:rPr sz="1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3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ук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-105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ли</a:t>
            </a:r>
            <a:r>
              <a:rPr sz="1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300" spc="-150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,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п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ш</a:t>
            </a:r>
            <a:r>
              <a:rPr sz="13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ос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ь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п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м</a:t>
            </a:r>
            <a:r>
              <a:rPr sz="13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ь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уча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 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конструировании</a:t>
            </a:r>
            <a:r>
              <a:rPr sz="13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микроскопов</a:t>
            </a:r>
            <a:r>
              <a:rPr sz="13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различных</a:t>
            </a:r>
            <a:r>
              <a:rPr sz="13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систем</a:t>
            </a:r>
            <a:r>
              <a:rPr sz="13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других</a:t>
            </a:r>
            <a:r>
              <a:rPr sz="13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научных</a:t>
            </a:r>
            <a:r>
              <a:rPr sz="13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приборов.</a:t>
            </a:r>
            <a:endParaRPr sz="1300">
              <a:latin typeface="Microsoft Sans Serif"/>
              <a:cs typeface="Microsoft Sans Serif"/>
            </a:endParaRPr>
          </a:p>
          <a:p>
            <a:pPr marL="241300" indent="-229235">
              <a:lnSpc>
                <a:spcPts val="1325"/>
              </a:lnSpc>
              <a:spcBef>
                <a:spcPts val="530"/>
              </a:spcBef>
              <a:buChar char="•"/>
              <a:tabLst>
                <a:tab pos="241300" algn="l"/>
                <a:tab pos="241935" algn="l"/>
              </a:tabLst>
            </a:pP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300" spc="5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1777</a:t>
            </a:r>
            <a:r>
              <a:rPr sz="1300" spc="5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году</a:t>
            </a:r>
            <a:r>
              <a:rPr sz="1300" spc="5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</a:t>
            </a:r>
            <a:r>
              <a:rPr sz="1300" spc="5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изобрёл</a:t>
            </a:r>
            <a:r>
              <a:rPr sz="1300" spc="5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большой</a:t>
            </a:r>
            <a:r>
              <a:rPr sz="1300" spc="5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электрофор,</a:t>
            </a:r>
            <a:r>
              <a:rPr sz="1300" spc="5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то</a:t>
            </a:r>
            <a:r>
              <a:rPr sz="1300" spc="5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есть</a:t>
            </a:r>
            <a:r>
              <a:rPr sz="1300" spc="5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электрическую</a:t>
            </a:r>
            <a:r>
              <a:rPr sz="1300" spc="59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машину,</a:t>
            </a:r>
            <a:r>
              <a:rPr sz="1300" spc="5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endParaRPr sz="1300">
              <a:latin typeface="Microsoft Sans Serif"/>
              <a:cs typeface="Microsoft Sans Serif"/>
            </a:endParaRPr>
          </a:p>
          <a:p>
            <a:pPr marL="241300">
              <a:lnSpc>
                <a:spcPts val="1090"/>
              </a:lnSpc>
              <a:tabLst>
                <a:tab pos="1102360" algn="l"/>
                <a:tab pos="1837055" algn="l"/>
                <a:tab pos="2461895" algn="l"/>
                <a:tab pos="2995295" algn="l"/>
                <a:tab pos="3816985" algn="l"/>
                <a:tab pos="4625975" algn="l"/>
                <a:tab pos="5259070" algn="l"/>
                <a:tab pos="5691505" algn="l"/>
                <a:tab pos="6880225" algn="l"/>
              </a:tabLst>
            </a:pP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помощью	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которой	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можно	</a:t>
            </a:r>
            <a:r>
              <a:rPr sz="13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было	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получать	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большие	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искры.	Под	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руководством	Кулибина</a:t>
            </a:r>
            <a:endParaRPr sz="1300">
              <a:latin typeface="Microsoft Sans Serif"/>
              <a:cs typeface="Microsoft Sans Serif"/>
            </a:endParaRPr>
          </a:p>
          <a:p>
            <a:pPr marL="241300" marR="5715">
              <a:lnSpc>
                <a:spcPct val="70000"/>
              </a:lnSpc>
              <a:spcBef>
                <a:spcPts val="235"/>
              </a:spcBef>
            </a:pP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изготавливались</a:t>
            </a:r>
            <a:r>
              <a:rPr sz="1300" spc="2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электрические</a:t>
            </a:r>
            <a:r>
              <a:rPr sz="1300" spc="2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машины</a:t>
            </a:r>
            <a:r>
              <a:rPr sz="1300" spc="2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разного</a:t>
            </a:r>
            <a:r>
              <a:rPr sz="1300" spc="2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типа.</a:t>
            </a:r>
            <a:r>
              <a:rPr sz="1300" spc="2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</a:t>
            </a:r>
            <a:r>
              <a:rPr sz="1300" spc="2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изобрел</a:t>
            </a:r>
            <a:r>
              <a:rPr sz="1300" spc="2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лифт,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который</a:t>
            </a:r>
            <a:r>
              <a:rPr sz="1300" spc="2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 </a:t>
            </a:r>
            <a:r>
              <a:rPr sz="1300" spc="-3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установлен</a:t>
            </a:r>
            <a:r>
              <a:rPr sz="13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3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Зимнем</a:t>
            </a:r>
            <a:r>
              <a:rPr sz="13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дворце</a:t>
            </a:r>
            <a:r>
              <a:rPr sz="13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для</a:t>
            </a:r>
            <a:r>
              <a:rPr sz="13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Екатерины</a:t>
            </a:r>
            <a:r>
              <a:rPr sz="1300" spc="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II.</a:t>
            </a:r>
            <a:endParaRPr sz="1300">
              <a:latin typeface="Microsoft Sans Serif"/>
              <a:cs typeface="Microsoft Sans Serif"/>
            </a:endParaRPr>
          </a:p>
          <a:p>
            <a:pPr marL="241300" indent="-229235">
              <a:lnSpc>
                <a:spcPts val="1325"/>
              </a:lnSpc>
              <a:spcBef>
                <a:spcPts val="530"/>
              </a:spcBef>
              <a:buChar char="•"/>
              <a:tabLst>
                <a:tab pos="241300" algn="l"/>
                <a:tab pos="241935" algn="l"/>
                <a:tab pos="730250" algn="l"/>
                <a:tab pos="1254760" algn="l"/>
                <a:tab pos="2382520" algn="l"/>
                <a:tab pos="3603625" algn="l"/>
                <a:tab pos="3850640" algn="l"/>
                <a:tab pos="5059045" algn="l"/>
                <a:tab pos="5894070" algn="l"/>
                <a:tab pos="6104890" algn="l"/>
                <a:tab pos="7066915" algn="l"/>
              </a:tabLst>
            </a:pP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щ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но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spc="-70" dirty="0">
                <a:solidFill>
                  <a:srgbClr val="172C44"/>
                </a:solidFill>
                <a:latin typeface="Microsoft Sans Serif"/>
                <a:cs typeface="Microsoft Sans Serif"/>
              </a:rPr>
              <a:t>з</a:t>
            </a:r>
            <a:r>
              <a:rPr sz="1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б</a:t>
            </a:r>
            <a:r>
              <a:rPr sz="1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3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.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П.</a:t>
            </a:r>
            <a:r>
              <a:rPr sz="1300" spc="-105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3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б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335" dirty="0">
                <a:solidFill>
                  <a:srgbClr val="172C44"/>
                </a:solidFill>
                <a:latin typeface="Microsoft Sans Serif"/>
                <a:cs typeface="Microsoft Sans Serif"/>
              </a:rPr>
              <a:t>–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«</a:t>
            </a:r>
            <a:r>
              <a:rPr sz="1300" spc="-65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3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13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ин</a:t>
            </a:r>
            <a:r>
              <a:rPr sz="13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13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й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фон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ь»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-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п</a:t>
            </a:r>
            <a:r>
              <a:rPr sz="1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3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ж</a:t>
            </a:r>
            <a:r>
              <a:rPr sz="1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300" spc="-80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осо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бой</a:t>
            </a:r>
            <a:endParaRPr sz="1300">
              <a:latin typeface="Microsoft Sans Serif"/>
              <a:cs typeface="Microsoft Sans Serif"/>
            </a:endParaRPr>
          </a:p>
          <a:p>
            <a:pPr marL="241300">
              <a:lnSpc>
                <a:spcPts val="1090"/>
              </a:lnSpc>
            </a:pP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конструкции,</a:t>
            </a:r>
            <a:r>
              <a:rPr sz="1300" spc="20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который</a:t>
            </a:r>
            <a:r>
              <a:rPr sz="1300" spc="1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несмотря</a:t>
            </a:r>
            <a:r>
              <a:rPr sz="1300" spc="20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</a:t>
            </a:r>
            <a:r>
              <a:rPr sz="1300" spc="1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слабый</a:t>
            </a:r>
            <a:r>
              <a:rPr sz="1300" spc="2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источник</a:t>
            </a:r>
            <a:r>
              <a:rPr sz="1300" spc="2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света</a:t>
            </a:r>
            <a:r>
              <a:rPr sz="1300" spc="1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(свеча)</a:t>
            </a:r>
            <a:r>
              <a:rPr sz="1300" spc="20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,</a:t>
            </a:r>
            <a:r>
              <a:rPr sz="1300" spc="2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давал</a:t>
            </a:r>
            <a:r>
              <a:rPr sz="1300" spc="1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большой</a:t>
            </a:r>
            <a:r>
              <a:rPr sz="1300" spc="2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световой</a:t>
            </a:r>
            <a:endParaRPr sz="1300">
              <a:latin typeface="Microsoft Sans Serif"/>
              <a:cs typeface="Microsoft Sans Serif"/>
            </a:endParaRPr>
          </a:p>
          <a:p>
            <a:pPr marL="241300" marR="5080">
              <a:lnSpc>
                <a:spcPct val="70000"/>
              </a:lnSpc>
              <a:spcBef>
                <a:spcPts val="235"/>
              </a:spcBef>
            </a:pPr>
            <a:r>
              <a:rPr sz="1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поток.</a:t>
            </a:r>
            <a:r>
              <a:rPr sz="13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Фонари</a:t>
            </a:r>
            <a:r>
              <a:rPr sz="13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были</a:t>
            </a:r>
            <a:r>
              <a:rPr sz="1300" spc="3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различной</a:t>
            </a:r>
            <a:r>
              <a:rPr sz="1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величины.</a:t>
            </a:r>
            <a:r>
              <a:rPr sz="1300" spc="3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Они</a:t>
            </a:r>
            <a:r>
              <a:rPr sz="1300" spc="3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могли</a:t>
            </a:r>
            <a:r>
              <a:rPr sz="13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использоваться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300" spc="3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больших</a:t>
            </a:r>
            <a:r>
              <a:rPr sz="1300" spc="3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залах,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на </a:t>
            </a:r>
            <a:r>
              <a:rPr sz="1300" spc="-3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кораблях</a:t>
            </a:r>
            <a:r>
              <a:rPr sz="1300" spc="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т.д.</a:t>
            </a:r>
            <a:r>
              <a:rPr sz="13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Это</a:t>
            </a:r>
            <a:r>
              <a:rPr sz="13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изобретение</a:t>
            </a:r>
            <a:r>
              <a:rPr sz="1300" spc="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вызвало</a:t>
            </a:r>
            <a:r>
              <a:rPr sz="13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настоящий</a:t>
            </a:r>
            <a:r>
              <a:rPr sz="13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восторг</a:t>
            </a:r>
            <a:r>
              <a:rPr sz="13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3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Санкт-Петербурге.</a:t>
            </a:r>
            <a:endParaRPr sz="1300">
              <a:latin typeface="Microsoft Sans Serif"/>
              <a:cs typeface="Microsoft Sans Serif"/>
            </a:endParaRPr>
          </a:p>
          <a:p>
            <a:pPr marL="241300" indent="-229235">
              <a:lnSpc>
                <a:spcPts val="1325"/>
              </a:lnSpc>
              <a:spcBef>
                <a:spcPts val="540"/>
              </a:spcBef>
              <a:buChar char="•"/>
              <a:tabLst>
                <a:tab pos="241300" algn="l"/>
                <a:tab pos="241935" algn="l"/>
              </a:tabLst>
            </a:pP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300" spc="3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1791</a:t>
            </a:r>
            <a:r>
              <a:rPr sz="1300" spc="3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году</a:t>
            </a:r>
            <a:r>
              <a:rPr sz="1300" spc="3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</a:t>
            </a:r>
            <a:r>
              <a:rPr sz="1300" spc="4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изобрел</a:t>
            </a:r>
            <a:r>
              <a:rPr sz="1300" spc="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«самокатку».</a:t>
            </a:r>
            <a:r>
              <a:rPr sz="1300" spc="3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Это</a:t>
            </a:r>
            <a:r>
              <a:rPr sz="1300" spc="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</a:t>
            </a:r>
            <a:r>
              <a:rPr sz="1300" spc="3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</a:t>
            </a:r>
            <a:r>
              <a:rPr sz="1300" spc="4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велосипед,</a:t>
            </a:r>
            <a:r>
              <a:rPr sz="1300" spc="3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300" spc="3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скорее</a:t>
            </a:r>
            <a:r>
              <a:rPr sz="1300" spc="39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экипаж,</a:t>
            </a:r>
            <a:r>
              <a:rPr sz="1300" spc="4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где</a:t>
            </a:r>
            <a:endParaRPr sz="1300">
              <a:latin typeface="Microsoft Sans Serif"/>
              <a:cs typeface="Microsoft Sans Serif"/>
            </a:endParaRPr>
          </a:p>
          <a:p>
            <a:pPr marL="241300" marR="6350">
              <a:lnSpc>
                <a:spcPct val="70000"/>
              </a:lnSpc>
              <a:spcBef>
                <a:spcPts val="234"/>
              </a:spcBef>
            </a:pP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движущей</a:t>
            </a:r>
            <a:r>
              <a:rPr sz="1300" spc="2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силой</a:t>
            </a:r>
            <a:r>
              <a:rPr sz="1300" spc="2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была</a:t>
            </a:r>
            <a:r>
              <a:rPr sz="1300" spc="2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мускульная</a:t>
            </a:r>
            <a:r>
              <a:rPr sz="1300" spc="25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энергия</a:t>
            </a:r>
            <a:r>
              <a:rPr sz="1300" spc="2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человека.</a:t>
            </a:r>
            <a:r>
              <a:rPr sz="1300" spc="2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Но</a:t>
            </a:r>
            <a:r>
              <a:rPr sz="1300" spc="2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дальнейшую</a:t>
            </a:r>
            <a:r>
              <a:rPr sz="1300" spc="25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«жизнь»</a:t>
            </a:r>
            <a:r>
              <a:rPr sz="1300" spc="2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изобретение </a:t>
            </a:r>
            <a:r>
              <a:rPr sz="1300" spc="-3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так</a:t>
            </a:r>
            <a:r>
              <a:rPr sz="13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3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</a:t>
            </a:r>
            <a:r>
              <a:rPr sz="13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3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получило.</a:t>
            </a:r>
            <a:endParaRPr sz="1300">
              <a:latin typeface="Microsoft Sans Serif"/>
              <a:cs typeface="Microsoft Sans Serif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822435" y="1918716"/>
            <a:ext cx="3171444" cy="224942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31285" y="852296"/>
            <a:ext cx="53282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>
                <a:latin typeface="Arial"/>
                <a:cs typeface="Arial"/>
              </a:rPr>
              <a:t>«Русский</a:t>
            </a:r>
            <a:r>
              <a:rPr spc="30" dirty="0">
                <a:latin typeface="Arial"/>
                <a:cs typeface="Arial"/>
              </a:rPr>
              <a:t> </a:t>
            </a:r>
            <a:r>
              <a:rPr spc="-5" dirty="0">
                <a:latin typeface="Arial"/>
                <a:cs typeface="Arial"/>
              </a:rPr>
              <a:t>самородок</a:t>
            </a:r>
            <a:r>
              <a:rPr spc="-20" dirty="0">
                <a:latin typeface="Arial"/>
                <a:cs typeface="Arial"/>
              </a:rPr>
              <a:t> </a:t>
            </a:r>
            <a:r>
              <a:rPr spc="-10" dirty="0">
                <a:latin typeface="Arial"/>
                <a:cs typeface="Arial"/>
              </a:rPr>
              <a:t>Иван</a:t>
            </a:r>
            <a:r>
              <a:rPr spc="5" dirty="0">
                <a:latin typeface="Arial"/>
                <a:cs typeface="Arial"/>
              </a:rPr>
              <a:t> </a:t>
            </a:r>
            <a:r>
              <a:rPr spc="-10" dirty="0">
                <a:latin typeface="Arial"/>
                <a:cs typeface="Arial"/>
              </a:rPr>
              <a:t>Петрович</a:t>
            </a:r>
            <a:r>
              <a:rPr spc="40" dirty="0">
                <a:latin typeface="Arial"/>
                <a:cs typeface="Arial"/>
              </a:rPr>
              <a:t> </a:t>
            </a:r>
            <a:r>
              <a:rPr spc="-10" dirty="0">
                <a:latin typeface="Arial"/>
                <a:cs typeface="Arial"/>
              </a:rPr>
              <a:t>Кулибин»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1225677"/>
            <a:ext cx="8054340" cy="50463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 indent="-229235">
              <a:lnSpc>
                <a:spcPts val="1850"/>
              </a:lnSpc>
              <a:spcBef>
                <a:spcPts val="95"/>
              </a:spcBef>
              <a:buChar char="•"/>
              <a:tabLst>
                <a:tab pos="241300" algn="l"/>
                <a:tab pos="241935" algn="l"/>
              </a:tabLst>
            </a:pPr>
            <a:r>
              <a:rPr sz="160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После</a:t>
            </a:r>
            <a:r>
              <a:rPr sz="16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смерти</a:t>
            </a:r>
            <a:r>
              <a:rPr sz="16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Екатерины</a:t>
            </a:r>
            <a:r>
              <a:rPr sz="1600" spc="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172C44"/>
                </a:solidFill>
                <a:latin typeface="Calibri"/>
                <a:cs typeface="Calibri"/>
              </a:rPr>
              <a:t>II</a:t>
            </a:r>
            <a:r>
              <a:rPr sz="1600" dirty="0">
                <a:solidFill>
                  <a:srgbClr val="172C44"/>
                </a:solidFill>
                <a:latin typeface="Microsoft Sans Serif"/>
                <a:cs typeface="Microsoft Sans Serif"/>
              </a:rPr>
              <a:t>,</a:t>
            </a:r>
            <a:r>
              <a:rPr sz="16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6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затем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Павла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172C44"/>
                </a:solidFill>
                <a:latin typeface="Calibri"/>
                <a:cs typeface="Calibri"/>
              </a:rPr>
              <a:t>I</a:t>
            </a:r>
            <a:r>
              <a:rPr sz="1600" dirty="0">
                <a:solidFill>
                  <a:srgbClr val="172C44"/>
                </a:solidFill>
                <a:latin typeface="Microsoft Sans Serif"/>
                <a:cs typeface="Microsoft Sans Serif"/>
              </a:rPr>
              <a:t>,</a:t>
            </a:r>
            <a:r>
              <a:rPr sz="16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Кулибина</a:t>
            </a:r>
            <a:r>
              <a:rPr sz="1600" spc="9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окончательно</a:t>
            </a:r>
            <a:r>
              <a:rPr sz="1600" spc="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устранили</a:t>
            </a:r>
            <a:endParaRPr sz="1600">
              <a:latin typeface="Microsoft Sans Serif"/>
              <a:cs typeface="Microsoft Sans Serif"/>
            </a:endParaRPr>
          </a:p>
          <a:p>
            <a:pPr marL="241300">
              <a:lnSpc>
                <a:spcPts val="1755"/>
              </a:lnSpc>
            </a:pPr>
            <a:r>
              <a:rPr sz="16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Академии.</a:t>
            </a:r>
            <a:r>
              <a:rPr sz="16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24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августа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1801</a:t>
            </a:r>
            <a:r>
              <a:rPr sz="16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года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он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уволен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Академии</a:t>
            </a:r>
            <a:r>
              <a:rPr sz="1600" spc="8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наук</a:t>
            </a:r>
            <a:r>
              <a:rPr sz="16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ему</a:t>
            </a:r>
            <a:endParaRPr sz="1600">
              <a:latin typeface="Microsoft Sans Serif"/>
              <a:cs typeface="Microsoft Sans Serif"/>
            </a:endParaRPr>
          </a:p>
          <a:p>
            <a:pPr marL="241300">
              <a:lnSpc>
                <a:spcPts val="1825"/>
              </a:lnSpc>
            </a:pP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пришлось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вернуться</a:t>
            </a:r>
            <a:r>
              <a:rPr sz="16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домой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415" dirty="0">
                <a:solidFill>
                  <a:srgbClr val="172C44"/>
                </a:solidFill>
                <a:latin typeface="Microsoft Sans Serif"/>
                <a:cs typeface="Microsoft Sans Serif"/>
              </a:rPr>
              <a:t>–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6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Нижний</a:t>
            </a:r>
            <a:r>
              <a:rPr sz="1600" spc="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Новгород.</a:t>
            </a:r>
            <a:endParaRPr sz="1600">
              <a:latin typeface="Microsoft Sans Serif"/>
              <a:cs typeface="Microsoft Sans Serif"/>
            </a:endParaRPr>
          </a:p>
          <a:p>
            <a:pPr marL="241300" indent="-229235">
              <a:lnSpc>
                <a:spcPts val="1825"/>
              </a:lnSpc>
              <a:spcBef>
                <a:spcPts val="805"/>
              </a:spcBef>
              <a:buChar char="•"/>
              <a:tabLst>
                <a:tab pos="241300" algn="l"/>
                <a:tab pos="241935" algn="l"/>
              </a:tabLst>
            </a:pP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Он</a:t>
            </a:r>
            <a:r>
              <a:rPr sz="16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обращается</a:t>
            </a:r>
            <a:r>
              <a:rPr sz="16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5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императору</a:t>
            </a:r>
            <a:r>
              <a:rPr sz="16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просьбой</a:t>
            </a:r>
            <a:r>
              <a:rPr sz="16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вернуть</a:t>
            </a:r>
            <a:r>
              <a:rPr sz="1600" spc="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его</a:t>
            </a:r>
            <a:r>
              <a:rPr sz="16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обратно,</a:t>
            </a:r>
            <a:r>
              <a:rPr sz="1600" spc="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заниматься</a:t>
            </a:r>
            <a:endParaRPr sz="1600">
              <a:latin typeface="Microsoft Sans Serif"/>
              <a:cs typeface="Microsoft Sans Serif"/>
            </a:endParaRPr>
          </a:p>
          <a:p>
            <a:pPr marL="241300" marR="142875">
              <a:lnSpc>
                <a:spcPts val="1730"/>
              </a:lnSpc>
              <a:spcBef>
                <a:spcPts val="120"/>
              </a:spcBef>
            </a:pP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изобретательством,</a:t>
            </a:r>
            <a:r>
              <a:rPr sz="16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строить</a:t>
            </a:r>
            <a:r>
              <a:rPr sz="16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железный</a:t>
            </a:r>
            <a:r>
              <a:rPr sz="16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мост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через</a:t>
            </a:r>
            <a:r>
              <a:rPr sz="16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Неву,</a:t>
            </a:r>
            <a:r>
              <a:rPr sz="16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но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тщетно.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Несмотря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 </a:t>
            </a:r>
            <a:r>
              <a:rPr sz="1600" spc="-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тяжелое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положение,</a:t>
            </a:r>
            <a:r>
              <a:rPr sz="1600" spc="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возраст</a:t>
            </a:r>
            <a:r>
              <a:rPr sz="16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(изобретателю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было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уже</a:t>
            </a:r>
            <a:r>
              <a:rPr sz="16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70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лет)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вынашивает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идеи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создания</a:t>
            </a:r>
            <a:r>
              <a:rPr sz="1600" spc="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«водоходного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судна»,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которое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172C44"/>
                </a:solidFill>
                <a:latin typeface="Microsoft Sans Serif"/>
                <a:cs typeface="Microsoft Sans Serif"/>
              </a:rPr>
              <a:t>бы</a:t>
            </a:r>
            <a:r>
              <a:rPr sz="16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могло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облегчить</a:t>
            </a:r>
            <a:endParaRPr sz="1600">
              <a:latin typeface="Microsoft Sans Serif"/>
              <a:cs typeface="Microsoft Sans Serif"/>
            </a:endParaRPr>
          </a:p>
          <a:p>
            <a:pPr marL="241300">
              <a:lnSpc>
                <a:spcPts val="1700"/>
              </a:lnSpc>
            </a:pPr>
            <a:r>
              <a:rPr sz="16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жизнь</a:t>
            </a:r>
            <a:r>
              <a:rPr sz="1600" spc="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бурлаков,</a:t>
            </a:r>
            <a:r>
              <a:rPr sz="1600" spc="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которых</a:t>
            </a:r>
            <a:r>
              <a:rPr sz="16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Волге</a:t>
            </a:r>
            <a:r>
              <a:rPr sz="16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было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мало.</a:t>
            </a:r>
            <a:endParaRPr sz="1600">
              <a:latin typeface="Microsoft Sans Serif"/>
              <a:cs typeface="Microsoft Sans Serif"/>
            </a:endParaRPr>
          </a:p>
          <a:p>
            <a:pPr marL="241300" marR="5080" indent="-229235">
              <a:lnSpc>
                <a:spcPct val="90000"/>
              </a:lnSpc>
              <a:spcBef>
                <a:spcPts val="994"/>
              </a:spcBef>
              <a:buChar char="•"/>
              <a:tabLst>
                <a:tab pos="241300" algn="l"/>
                <a:tab pos="241935" algn="l"/>
              </a:tabLst>
            </a:pP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«Водоходное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машинное</a:t>
            </a:r>
            <a:r>
              <a:rPr sz="1600" spc="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судно»</a:t>
            </a:r>
            <a:r>
              <a:rPr sz="1600" spc="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Кулибина</a:t>
            </a:r>
            <a:r>
              <a:rPr sz="1600" spc="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являлось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прототипом</a:t>
            </a:r>
            <a:r>
              <a:rPr sz="16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туерной</a:t>
            </a:r>
            <a:r>
              <a:rPr sz="1600" spc="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системы, </a:t>
            </a:r>
            <a:r>
              <a:rPr sz="1600" spc="-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которая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будет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введена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6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России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172C44"/>
                </a:solidFill>
                <a:latin typeface="Microsoft Sans Serif"/>
                <a:cs typeface="Microsoft Sans Serif"/>
              </a:rPr>
              <a:t>60-е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годы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Calibri"/>
                <a:cs typeface="Calibri"/>
              </a:rPr>
              <a:t>XIX</a:t>
            </a:r>
            <a:r>
              <a:rPr sz="1600" spc="75" dirty="0">
                <a:solidFill>
                  <a:srgbClr val="172C44"/>
                </a:solidFill>
                <a:latin typeface="Calibri"/>
                <a:cs typeface="Calibri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века.</a:t>
            </a:r>
            <a:r>
              <a:rPr sz="16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Туером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называли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паровое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судно.</a:t>
            </a:r>
            <a:r>
              <a:rPr sz="16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</a:t>
            </a:r>
            <a:r>
              <a:rPr sz="1600" spc="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начал</a:t>
            </a:r>
            <a:r>
              <a:rPr sz="1600" spc="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работу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над</a:t>
            </a:r>
            <a:r>
              <a:rPr sz="16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проектом</a:t>
            </a:r>
            <a:r>
              <a:rPr sz="16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еще</a:t>
            </a:r>
            <a:r>
              <a:rPr sz="16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жизни</a:t>
            </a:r>
            <a:r>
              <a:rPr sz="1600" spc="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Екатерины</a:t>
            </a:r>
            <a:r>
              <a:rPr sz="16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172C44"/>
                </a:solidFill>
                <a:latin typeface="Calibri"/>
                <a:cs typeface="Calibri"/>
              </a:rPr>
              <a:t>II</a:t>
            </a:r>
            <a:r>
              <a:rPr sz="1600" dirty="0">
                <a:solidFill>
                  <a:srgbClr val="172C44"/>
                </a:solidFill>
                <a:latin typeface="Microsoft Sans Serif"/>
                <a:cs typeface="Microsoft Sans Serif"/>
              </a:rPr>
              <a:t>,</a:t>
            </a:r>
            <a:r>
              <a:rPr sz="16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проект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одобрен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комиссией.</a:t>
            </a:r>
            <a:r>
              <a:rPr sz="1600" spc="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Но</a:t>
            </a:r>
            <a:r>
              <a:rPr sz="16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дальше</a:t>
            </a:r>
            <a:r>
              <a:rPr sz="16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дело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пошло.</a:t>
            </a:r>
            <a:r>
              <a:rPr sz="16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Применение</a:t>
            </a:r>
            <a:r>
              <a:rPr sz="1600" spc="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машинной</a:t>
            </a:r>
            <a:r>
              <a:rPr sz="1600" spc="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тяги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позволило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сократить</a:t>
            </a:r>
            <a:r>
              <a:rPr sz="16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применение</a:t>
            </a:r>
            <a:r>
              <a:rPr sz="1600" spc="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рабочей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172C44"/>
                </a:solidFill>
                <a:latin typeface="Microsoft Sans Serif"/>
                <a:cs typeface="Microsoft Sans Serif"/>
              </a:rPr>
              <a:t>силы</a:t>
            </a:r>
            <a:r>
              <a:rPr sz="16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2</a:t>
            </a:r>
            <a:r>
              <a:rPr sz="16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раза,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сократить</a:t>
            </a:r>
            <a:r>
              <a:rPr sz="16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расходы </a:t>
            </a:r>
            <a:r>
              <a:rPr sz="1600" spc="-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государства.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</a:t>
            </a:r>
            <a:r>
              <a:rPr sz="1600" spc="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просил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выделение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средств</a:t>
            </a:r>
            <a:r>
              <a:rPr sz="16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постройку,</a:t>
            </a:r>
            <a:r>
              <a:rPr sz="16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которые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ему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были </a:t>
            </a:r>
            <a:r>
              <a:rPr sz="1600" spc="-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выделены</a:t>
            </a:r>
            <a:r>
              <a:rPr sz="16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2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года.</a:t>
            </a:r>
            <a:endParaRPr sz="1600">
              <a:latin typeface="Microsoft Sans Serif"/>
              <a:cs typeface="Microsoft Sans Serif"/>
            </a:endParaRPr>
          </a:p>
          <a:p>
            <a:pPr marL="241300" indent="-229235">
              <a:lnSpc>
                <a:spcPts val="1825"/>
              </a:lnSpc>
              <a:spcBef>
                <a:spcPts val="815"/>
              </a:spcBef>
              <a:buChar char="•"/>
              <a:tabLst>
                <a:tab pos="241300" algn="l"/>
                <a:tab pos="241935" algn="l"/>
              </a:tabLst>
            </a:pP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6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1804</a:t>
            </a:r>
            <a:r>
              <a:rPr sz="16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году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судно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было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готово,</a:t>
            </a:r>
            <a:r>
              <a:rPr sz="16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испытывали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несколько</a:t>
            </a:r>
            <a:r>
              <a:rPr sz="1600" spc="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дней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подряд.</a:t>
            </a:r>
            <a:endParaRPr sz="1600">
              <a:latin typeface="Microsoft Sans Serif"/>
              <a:cs typeface="Microsoft Sans Serif"/>
            </a:endParaRPr>
          </a:p>
          <a:p>
            <a:pPr marL="241300" marR="156210">
              <a:lnSpc>
                <a:spcPct val="90000"/>
              </a:lnSpc>
              <a:spcBef>
                <a:spcPts val="95"/>
              </a:spcBef>
            </a:pP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Правительственная</a:t>
            </a:r>
            <a:r>
              <a:rPr sz="16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комиссия</a:t>
            </a:r>
            <a:r>
              <a:rPr sz="16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признала</a:t>
            </a:r>
            <a:r>
              <a:rPr sz="1600" spc="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судно</a:t>
            </a:r>
            <a:r>
              <a:rPr sz="16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«обещающим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великую</a:t>
            </a:r>
            <a:r>
              <a:rPr sz="1600" spc="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выгоду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государству»</a:t>
            </a:r>
            <a:r>
              <a:rPr sz="1600" spc="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отметила</a:t>
            </a:r>
            <a:r>
              <a:rPr sz="1600" spc="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этом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«отличное</a:t>
            </a:r>
            <a:r>
              <a:rPr sz="1600" spc="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усердие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рвение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Кулибина»</a:t>
            </a:r>
            <a:r>
              <a:rPr sz="1600" spc="9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5" dirty="0">
                <a:solidFill>
                  <a:srgbClr val="172C44"/>
                </a:solidFill>
                <a:latin typeface="Microsoft Sans Serif"/>
                <a:cs typeface="Microsoft Sans Serif"/>
              </a:rPr>
              <a:t>к </a:t>
            </a:r>
            <a:r>
              <a:rPr sz="1600" spc="-1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своему</a:t>
            </a:r>
            <a:r>
              <a:rPr sz="16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делу.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Но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6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дальнейшем</a:t>
            </a:r>
            <a:r>
              <a:rPr sz="1600" spc="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никто</a:t>
            </a:r>
            <a:r>
              <a:rPr sz="1600" spc="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из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купцов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захотел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переходить</a:t>
            </a:r>
            <a:r>
              <a:rPr sz="16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 </a:t>
            </a:r>
            <a:r>
              <a:rPr sz="16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бурлацкой</a:t>
            </a:r>
            <a:r>
              <a:rPr sz="1600" spc="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тяги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машинную.</a:t>
            </a:r>
            <a:r>
              <a:rPr sz="1600" spc="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6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1807</a:t>
            </a:r>
            <a:r>
              <a:rPr sz="16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году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судно</a:t>
            </a:r>
            <a:r>
              <a:rPr sz="16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было</a:t>
            </a:r>
            <a:r>
              <a:rPr sz="16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передано</a:t>
            </a:r>
            <a:r>
              <a:rPr sz="16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Городской</a:t>
            </a:r>
            <a:r>
              <a:rPr sz="16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думе </a:t>
            </a:r>
            <a:r>
              <a:rPr sz="1600" spc="-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</a:t>
            </a:r>
            <a:r>
              <a:rPr sz="16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хранение,</a:t>
            </a:r>
            <a:r>
              <a:rPr sz="1600" spc="7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6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6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дальнейшем</a:t>
            </a:r>
            <a:r>
              <a:rPr sz="1600" spc="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продано.</a:t>
            </a:r>
            <a:endParaRPr sz="1600">
              <a:latin typeface="Microsoft Sans Serif"/>
              <a:cs typeface="Microsoft Sans Serif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60764" y="2444495"/>
            <a:ext cx="2941320" cy="251612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39" y="810259"/>
            <a:ext cx="7842884" cy="2129155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2526665">
              <a:lnSpc>
                <a:spcPct val="100000"/>
              </a:lnSpc>
              <a:spcBef>
                <a:spcPts val="430"/>
              </a:spcBef>
            </a:pPr>
            <a:r>
              <a:rPr sz="1800" b="1" spc="-15" dirty="0">
                <a:solidFill>
                  <a:srgbClr val="172C44"/>
                </a:solidFill>
                <a:latin typeface="Arial"/>
                <a:cs typeface="Arial"/>
              </a:rPr>
              <a:t>«Русский</a:t>
            </a:r>
            <a:r>
              <a:rPr sz="1800" b="1" spc="30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172C44"/>
                </a:solidFill>
                <a:latin typeface="Arial"/>
                <a:cs typeface="Arial"/>
              </a:rPr>
              <a:t>самородок</a:t>
            </a:r>
            <a:r>
              <a:rPr sz="1800" b="1" spc="-20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Иван</a:t>
            </a:r>
            <a:r>
              <a:rPr sz="1800" b="1" spc="5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Петрович</a:t>
            </a:r>
            <a:r>
              <a:rPr sz="1800" b="1" spc="40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Кулибин»</a:t>
            </a:r>
            <a:endParaRPr sz="1800">
              <a:latin typeface="Arial"/>
              <a:cs typeface="Arial"/>
            </a:endParaRPr>
          </a:p>
          <a:p>
            <a:pPr marL="241300" indent="-229235">
              <a:lnSpc>
                <a:spcPts val="1835"/>
              </a:lnSpc>
              <a:spcBef>
                <a:spcPts val="330"/>
              </a:spcBef>
              <a:buChar char="•"/>
              <a:tabLst>
                <a:tab pos="241300" algn="l"/>
                <a:tab pos="241935" algn="l"/>
                <a:tab pos="620395" algn="l"/>
                <a:tab pos="1353820" algn="l"/>
                <a:tab pos="2028825" algn="l"/>
                <a:tab pos="3144520" algn="l"/>
                <a:tab pos="4510405" algn="l"/>
                <a:tab pos="5464810" algn="l"/>
              </a:tabLst>
            </a:pP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В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1808	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году	Кулибин	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завершает	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работу	над</a:t>
            </a:r>
            <a:endParaRPr sz="1800">
              <a:latin typeface="Microsoft Sans Serif"/>
              <a:cs typeface="Microsoft Sans Serif"/>
            </a:endParaRPr>
          </a:p>
          <a:p>
            <a:pPr marL="241300">
              <a:lnSpc>
                <a:spcPts val="1510"/>
              </a:lnSpc>
            </a:pP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проектом</a:t>
            </a:r>
            <a:r>
              <a:rPr sz="1800" spc="35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«механические</a:t>
            </a:r>
            <a:r>
              <a:rPr sz="1800" spc="3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ноги».</a:t>
            </a:r>
            <a:r>
              <a:rPr sz="1800" spc="3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Это</a:t>
            </a:r>
            <a:r>
              <a:rPr sz="1800" spc="3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были</a:t>
            </a:r>
            <a:r>
              <a:rPr sz="1800" spc="3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протезы</a:t>
            </a:r>
            <a:endParaRPr sz="1800">
              <a:latin typeface="Microsoft Sans Serif"/>
              <a:cs typeface="Microsoft Sans Serif"/>
            </a:endParaRPr>
          </a:p>
          <a:p>
            <a:pPr marL="241300">
              <a:lnSpc>
                <a:spcPts val="1515"/>
              </a:lnSpc>
              <a:tabLst>
                <a:tab pos="789940" algn="l"/>
                <a:tab pos="1697989" algn="l"/>
                <a:tab pos="3126740" algn="l"/>
                <a:tab pos="3751579" algn="l"/>
                <a:tab pos="4031615" algn="l"/>
                <a:tab pos="4949190" algn="l"/>
              </a:tabLst>
            </a:pP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для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людей,	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потерявших	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ноги	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в	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период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военных</a:t>
            </a:r>
            <a:endParaRPr sz="1800">
              <a:latin typeface="Microsoft Sans Serif"/>
              <a:cs typeface="Microsoft Sans Serif"/>
            </a:endParaRPr>
          </a:p>
          <a:p>
            <a:pPr marL="241300">
              <a:lnSpc>
                <a:spcPts val="1515"/>
              </a:lnSpc>
            </a:pP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действий.</a:t>
            </a:r>
            <a:r>
              <a:rPr sz="1800" spc="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Военные</a:t>
            </a:r>
            <a:r>
              <a:rPr sz="1800" spc="4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хирурги</a:t>
            </a:r>
            <a:r>
              <a:rPr sz="1800" spc="409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признали</a:t>
            </a:r>
            <a:r>
              <a:rPr sz="1800" spc="40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изобретение</a:t>
            </a:r>
            <a:endParaRPr sz="1800">
              <a:latin typeface="Microsoft Sans Serif"/>
              <a:cs typeface="Microsoft Sans Serif"/>
            </a:endParaRPr>
          </a:p>
          <a:p>
            <a:pPr marL="241300">
              <a:lnSpc>
                <a:spcPts val="1510"/>
              </a:lnSpc>
            </a:pP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И.П.Кулибина</a:t>
            </a:r>
            <a:r>
              <a:rPr sz="1800" spc="3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самым</a:t>
            </a:r>
            <a:r>
              <a:rPr sz="1800" spc="3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совершенным</a:t>
            </a:r>
            <a:r>
              <a:rPr sz="1800" spc="3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</a:t>
            </a:r>
            <a:r>
              <a:rPr sz="1800" spc="3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тот</a:t>
            </a:r>
            <a:r>
              <a:rPr sz="1800" spc="3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период.</a:t>
            </a:r>
            <a:endParaRPr sz="1800">
              <a:latin typeface="Microsoft Sans Serif"/>
              <a:cs typeface="Microsoft Sans Serif"/>
            </a:endParaRPr>
          </a:p>
          <a:p>
            <a:pPr marL="241300" marR="1978660">
              <a:lnSpc>
                <a:spcPct val="70000"/>
              </a:lnSpc>
              <a:spcBef>
                <a:spcPts val="325"/>
              </a:spcBef>
            </a:pP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опередил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всех</a:t>
            </a:r>
            <a:r>
              <a:rPr sz="1800" spc="43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известных</a:t>
            </a:r>
            <a:r>
              <a:rPr sz="1800" spc="43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протезистов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 </a:t>
            </a:r>
            <a:r>
              <a:rPr sz="1800" spc="-4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несколько</a:t>
            </a:r>
            <a:r>
              <a:rPr sz="18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десятилетий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вперед.</a:t>
            </a:r>
            <a:endParaRPr sz="1800">
              <a:latin typeface="Microsoft Sans Serif"/>
              <a:cs typeface="Microsoft Sans Serif"/>
            </a:endParaRPr>
          </a:p>
          <a:p>
            <a:pPr marL="241300" indent="-229235">
              <a:lnSpc>
                <a:spcPct val="100000"/>
              </a:lnSpc>
              <a:spcBef>
                <a:spcPts val="350"/>
              </a:spcBef>
              <a:buChar char="•"/>
              <a:tabLst>
                <a:tab pos="241300" algn="l"/>
                <a:tab pos="241935" algn="l"/>
                <a:tab pos="1031875" algn="l"/>
                <a:tab pos="1381125" algn="l"/>
                <a:tab pos="2635885" algn="l"/>
                <a:tab pos="3431540" algn="l"/>
                <a:tab pos="4281805" algn="l"/>
                <a:tab pos="5200650" algn="l"/>
                <a:tab pos="5754370" algn="l"/>
              </a:tabLst>
            </a:pP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Идей	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у	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Кулибина	</a:t>
            </a:r>
            <a:r>
              <a:rPr sz="18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было	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очень	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много,	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но,	</a:t>
            </a:r>
            <a:r>
              <a:rPr sz="1800" spc="-114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45844" y="2831972"/>
            <a:ext cx="5639435" cy="683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835"/>
              </a:lnSpc>
              <a:spcBef>
                <a:spcPts val="100"/>
              </a:spcBef>
              <a:tabLst>
                <a:tab pos="1524000" algn="l"/>
                <a:tab pos="2147570" algn="l"/>
                <a:tab pos="2642870" algn="l"/>
                <a:tab pos="3735704" algn="l"/>
                <a:tab pos="5334635" algn="l"/>
              </a:tabLst>
            </a:pP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с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ж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ени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ю,	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он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х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ят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име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нени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я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.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Но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ts val="1510"/>
              </a:lnSpc>
              <a:tabLst>
                <a:tab pos="1031875" algn="l"/>
                <a:tab pos="1416050" algn="l"/>
                <a:tab pos="2202815" algn="l"/>
                <a:tab pos="3051810" algn="l"/>
                <a:tab pos="3537585" algn="l"/>
                <a:tab pos="4244975" algn="l"/>
              </a:tabLst>
            </a:pP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	</a:t>
            </a:r>
            <a:r>
              <a:rPr sz="18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может	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сидеть	</a:t>
            </a:r>
            <a:r>
              <a:rPr sz="18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без	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дела.	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Изобретение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ts val="1835"/>
              </a:lnSpc>
            </a:pP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«сеятельной</a:t>
            </a:r>
            <a:r>
              <a:rPr sz="1800" spc="114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машины»</a:t>
            </a:r>
            <a:r>
              <a:rPr sz="1800" spc="1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могло</a:t>
            </a:r>
            <a:r>
              <a:rPr sz="1800" spc="1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позволить</a:t>
            </a:r>
            <a:r>
              <a:rPr sz="1800" spc="1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укладывать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39" y="3408045"/>
            <a:ext cx="5869305" cy="17710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>
              <a:lnSpc>
                <a:spcPts val="1835"/>
              </a:lnSpc>
              <a:spcBef>
                <a:spcPts val="100"/>
              </a:spcBef>
              <a:tabLst>
                <a:tab pos="992505" algn="l"/>
                <a:tab pos="1257935" algn="l"/>
                <a:tab pos="2094230" algn="l"/>
                <a:tab pos="3596004" algn="l"/>
                <a:tab pos="4086860" algn="l"/>
                <a:tab pos="5557520" algn="l"/>
              </a:tabLst>
            </a:pPr>
            <a:r>
              <a:rPr sz="1800" spc="-100" dirty="0">
                <a:solidFill>
                  <a:srgbClr val="172C44"/>
                </a:solidFill>
                <a:latin typeface="Microsoft Sans Serif"/>
                <a:cs typeface="Microsoft Sans Serif"/>
              </a:rPr>
              <a:t>з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рн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в	</a:t>
            </a:r>
            <a:r>
              <a:rPr sz="1800" spc="-85" dirty="0">
                <a:solidFill>
                  <a:srgbClr val="172C44"/>
                </a:solidFill>
                <a:latin typeface="Microsoft Sans Serif"/>
                <a:cs typeface="Microsoft Sans Serif"/>
              </a:rPr>
              <a:t>з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м</a:t>
            </a: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8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ю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ав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м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,	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ч</a:t>
            </a:r>
            <a:r>
              <a:rPr sz="18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о	</a:t>
            </a:r>
            <a:r>
              <a:rPr sz="18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зна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чи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т</a:t>
            </a:r>
            <a:r>
              <a:rPr sz="1800" spc="-7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ьно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бы</a:t>
            </a:r>
            <a:endParaRPr sz="1800">
              <a:latin typeface="Microsoft Sans Serif"/>
              <a:cs typeface="Microsoft Sans Serif"/>
            </a:endParaRPr>
          </a:p>
          <a:p>
            <a:pPr marL="241300" marR="5080">
              <a:lnSpc>
                <a:spcPct val="70000"/>
              </a:lnSpc>
              <a:spcBef>
                <a:spcPts val="320"/>
              </a:spcBef>
              <a:tabLst>
                <a:tab pos="1510665" algn="l"/>
                <a:tab pos="2146300" algn="l"/>
                <a:tab pos="3786504" algn="l"/>
                <a:tab pos="4310380" algn="l"/>
                <a:tab pos="4809490" algn="l"/>
                <a:tab pos="5106670" algn="l"/>
              </a:tabLst>
            </a:pP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spc="-95" dirty="0">
                <a:solidFill>
                  <a:srgbClr val="172C44"/>
                </a:solidFill>
                <a:latin typeface="Microsoft Sans Serif"/>
                <a:cs typeface="Microsoft Sans Serif"/>
              </a:rPr>
              <a:t>б</a:t>
            </a: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егч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800" spc="45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о	т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р</a:t>
            </a:r>
            <a:r>
              <a:rPr sz="1800" spc="-85" dirty="0">
                <a:solidFill>
                  <a:srgbClr val="172C44"/>
                </a:solidFill>
                <a:latin typeface="Microsoft Sans Serif"/>
                <a:cs typeface="Microsoft Sans Serif"/>
              </a:rPr>
              <a:t>у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д	</a:t>
            </a:r>
            <a:r>
              <a:rPr sz="1800" spc="-100" dirty="0">
                <a:solidFill>
                  <a:srgbClr val="172C44"/>
                </a:solidFill>
                <a:latin typeface="Microsoft Sans Serif"/>
                <a:cs typeface="Microsoft Sans Serif"/>
              </a:rPr>
              <a:t>з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мл</a:t>
            </a:r>
            <a:r>
              <a:rPr sz="18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д</a:t>
            </a:r>
            <a:r>
              <a:rPr sz="1800" spc="-70" dirty="0">
                <a:solidFill>
                  <a:srgbClr val="172C44"/>
                </a:solidFill>
                <a:latin typeface="Microsoft Sans Serif"/>
                <a:cs typeface="Microsoft Sans Serif"/>
              </a:rPr>
              <a:t>е</a:t>
            </a:r>
            <a:r>
              <a:rPr sz="18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л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ьц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.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,	</a:t>
            </a:r>
            <a:r>
              <a:rPr sz="1800" spc="-80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800" spc="-65" dirty="0">
                <a:solidFill>
                  <a:srgbClr val="172C44"/>
                </a:solidFill>
                <a:latin typeface="Microsoft Sans Serif"/>
                <a:cs typeface="Microsoft Sans Serif"/>
              </a:rPr>
              <a:t>а</a:t>
            </a:r>
            <a:r>
              <a:rPr sz="1800" spc="-55" dirty="0">
                <a:solidFill>
                  <a:srgbClr val="172C44"/>
                </a:solidFill>
                <a:latin typeface="Microsoft Sans Serif"/>
                <a:cs typeface="Microsoft Sans Serif"/>
              </a:rPr>
              <a:t>к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	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многие 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проекты</a:t>
            </a:r>
            <a:r>
              <a:rPr sz="18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Кулибина,</a:t>
            </a:r>
            <a:r>
              <a:rPr sz="18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он</a:t>
            </a:r>
            <a:r>
              <a:rPr sz="18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</a:t>
            </a:r>
            <a:r>
              <a:rPr sz="18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</a:t>
            </a:r>
            <a:r>
              <a:rPr sz="18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доведен</a:t>
            </a:r>
            <a:r>
              <a:rPr sz="1800" spc="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до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конца.</a:t>
            </a:r>
            <a:endParaRPr sz="1800">
              <a:latin typeface="Microsoft Sans Serif"/>
              <a:cs typeface="Microsoft Sans Serif"/>
            </a:endParaRPr>
          </a:p>
          <a:p>
            <a:pPr marL="241300" indent="-229235">
              <a:lnSpc>
                <a:spcPts val="1835"/>
              </a:lnSpc>
              <a:spcBef>
                <a:spcPts val="355"/>
              </a:spcBef>
              <a:buChar char="•"/>
              <a:tabLst>
                <a:tab pos="241300" algn="l"/>
                <a:tab pos="241935" algn="l"/>
                <a:tab pos="1751330" algn="l"/>
                <a:tab pos="3418840" algn="l"/>
                <a:tab pos="3797300" algn="l"/>
                <a:tab pos="4704080" algn="l"/>
              </a:tabLst>
            </a:pP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Изобретения	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И.П.Кулибина,	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во	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многом	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опередили</a:t>
            </a:r>
            <a:endParaRPr sz="1800">
              <a:latin typeface="Microsoft Sans Serif"/>
              <a:cs typeface="Microsoft Sans Serif"/>
            </a:endParaRPr>
          </a:p>
          <a:p>
            <a:pPr marL="241300">
              <a:lnSpc>
                <a:spcPts val="1510"/>
              </a:lnSpc>
            </a:pP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время.</a:t>
            </a:r>
            <a:r>
              <a:rPr sz="18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Но</a:t>
            </a:r>
            <a:r>
              <a:rPr sz="18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несмотря</a:t>
            </a:r>
            <a:r>
              <a:rPr sz="18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</a:t>
            </a:r>
            <a:r>
              <a:rPr sz="18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значимость</a:t>
            </a:r>
            <a:r>
              <a:rPr sz="1800" spc="3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его</a:t>
            </a:r>
            <a:r>
              <a:rPr sz="1800" spc="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изобретений,</a:t>
            </a:r>
            <a:endParaRPr sz="1800">
              <a:latin typeface="Microsoft Sans Serif"/>
              <a:cs typeface="Microsoft Sans Serif"/>
            </a:endParaRPr>
          </a:p>
          <a:p>
            <a:pPr marL="241300">
              <a:lnSpc>
                <a:spcPts val="1510"/>
              </a:lnSpc>
            </a:pP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</a:t>
            </a:r>
            <a:r>
              <a:rPr sz="1800" spc="1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</a:t>
            </a:r>
            <a:r>
              <a:rPr sz="1800" spc="1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«простолюдином»</a:t>
            </a:r>
            <a:r>
              <a:rPr sz="1800" spc="1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800" spc="1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поэтому</a:t>
            </a:r>
            <a:r>
              <a:rPr sz="1800" spc="1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172C44"/>
                </a:solidFill>
                <a:latin typeface="Microsoft Sans Serif"/>
                <a:cs typeface="Microsoft Sans Serif"/>
              </a:rPr>
              <a:t>в</a:t>
            </a:r>
            <a:r>
              <a:rPr sz="1800" spc="17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нем</a:t>
            </a:r>
            <a:r>
              <a:rPr sz="1800" spc="16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</a:t>
            </a:r>
            <a:endParaRPr sz="1800">
              <a:latin typeface="Microsoft Sans Serif"/>
              <a:cs typeface="Microsoft Sans Serif"/>
            </a:endParaRPr>
          </a:p>
          <a:p>
            <a:pPr marL="241300" marR="6985">
              <a:lnSpc>
                <a:spcPct val="70000"/>
              </a:lnSpc>
              <a:spcBef>
                <a:spcPts val="320"/>
              </a:spcBef>
            </a:pP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хотели</a:t>
            </a:r>
            <a:r>
              <a:rPr sz="1800" spc="2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видеть</a:t>
            </a:r>
            <a:r>
              <a:rPr sz="1800" spc="2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изобретателя.</a:t>
            </a:r>
            <a:r>
              <a:rPr sz="1800" spc="2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Поэтому</a:t>
            </a:r>
            <a:r>
              <a:rPr sz="1800" spc="18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его</a:t>
            </a:r>
            <a:r>
              <a:rPr sz="1800" spc="2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проектам </a:t>
            </a:r>
            <a:r>
              <a:rPr sz="1800" spc="-46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</a:t>
            </a:r>
            <a:r>
              <a:rPr sz="1800" spc="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было</a:t>
            </a:r>
            <a:r>
              <a:rPr sz="18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суждено</a:t>
            </a:r>
            <a:r>
              <a:rPr sz="18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осуществиться.</a:t>
            </a:r>
            <a:endParaRPr sz="1800">
              <a:latin typeface="Microsoft Sans Serif"/>
              <a:cs typeface="Microsoft Sans Serif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61631" y="1976627"/>
            <a:ext cx="5230367" cy="29337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39" y="777905"/>
            <a:ext cx="7842884" cy="4217035"/>
          </a:xfrm>
          <a:prstGeom prst="rect">
            <a:avLst/>
          </a:prstGeom>
        </p:spPr>
        <p:txBody>
          <a:bodyPr vert="horz" wrap="square" lIns="0" tIns="86995" rIns="0" bIns="0" rtlCol="0">
            <a:spAutoFit/>
          </a:bodyPr>
          <a:lstStyle/>
          <a:p>
            <a:pPr marL="2526665">
              <a:lnSpc>
                <a:spcPct val="100000"/>
              </a:lnSpc>
              <a:spcBef>
                <a:spcPts val="685"/>
              </a:spcBef>
            </a:pPr>
            <a:r>
              <a:rPr sz="1800" b="1" spc="-15" dirty="0">
                <a:solidFill>
                  <a:srgbClr val="172C44"/>
                </a:solidFill>
                <a:latin typeface="Arial"/>
                <a:cs typeface="Arial"/>
              </a:rPr>
              <a:t>«Русский</a:t>
            </a:r>
            <a:r>
              <a:rPr sz="1800" b="1" spc="30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172C44"/>
                </a:solidFill>
                <a:latin typeface="Arial"/>
                <a:cs typeface="Arial"/>
              </a:rPr>
              <a:t>самородок</a:t>
            </a:r>
            <a:r>
              <a:rPr sz="1800" b="1" spc="-20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Иван</a:t>
            </a:r>
            <a:r>
              <a:rPr sz="1800" b="1" spc="5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Петрович</a:t>
            </a:r>
            <a:r>
              <a:rPr sz="1800" b="1" spc="40" dirty="0">
                <a:solidFill>
                  <a:srgbClr val="172C4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72C44"/>
                </a:solidFill>
                <a:latin typeface="Arial"/>
                <a:cs typeface="Arial"/>
              </a:rPr>
              <a:t>Кулибин»</a:t>
            </a:r>
            <a:endParaRPr sz="1800">
              <a:latin typeface="Arial"/>
              <a:cs typeface="Arial"/>
            </a:endParaRPr>
          </a:p>
          <a:p>
            <a:pPr marL="241300" marR="2409825" indent="-229235" algn="just">
              <a:lnSpc>
                <a:spcPct val="80000"/>
              </a:lnSpc>
              <a:spcBef>
                <a:spcPts val="1070"/>
              </a:spcBef>
              <a:buChar char="•"/>
              <a:tabLst>
                <a:tab pos="241935" algn="l"/>
              </a:tabLst>
            </a:pP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«Вечный</a:t>
            </a:r>
            <a:r>
              <a:rPr sz="19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двигатель»</a:t>
            </a:r>
            <a:r>
              <a:rPr sz="19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 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последней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мечтой 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изобретателя,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которой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не</a:t>
            </a:r>
            <a:r>
              <a:rPr sz="19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суждено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было </a:t>
            </a:r>
            <a:r>
              <a:rPr sz="1900" spc="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сбыться.</a:t>
            </a:r>
            <a:r>
              <a:rPr sz="19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Здоровье </a:t>
            </a:r>
            <a:r>
              <a:rPr sz="19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Кулибина 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ухудшалось. 4 </a:t>
            </a:r>
            <a:r>
              <a:rPr sz="19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июля </a:t>
            </a:r>
            <a:r>
              <a:rPr sz="1900" dirty="0">
                <a:solidFill>
                  <a:srgbClr val="172C44"/>
                </a:solidFill>
                <a:latin typeface="Microsoft Sans Serif"/>
                <a:cs typeface="Microsoft Sans Serif"/>
              </a:rPr>
              <a:t>1818 </a:t>
            </a:r>
            <a:r>
              <a:rPr sz="19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года 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Иван </a:t>
            </a:r>
            <a:r>
              <a:rPr sz="19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Петрович </a:t>
            </a:r>
            <a:r>
              <a:rPr sz="19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 </a:t>
            </a:r>
            <a:r>
              <a:rPr sz="1900" dirty="0">
                <a:solidFill>
                  <a:srgbClr val="172C44"/>
                </a:solidFill>
                <a:latin typeface="Microsoft Sans Serif"/>
                <a:cs typeface="Microsoft Sans Serif"/>
              </a:rPr>
              <a:t>был </a:t>
            </a:r>
            <a:r>
              <a:rPr sz="19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скромно</a:t>
            </a:r>
            <a:r>
              <a:rPr sz="19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похоронен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на</a:t>
            </a:r>
            <a:r>
              <a:rPr sz="19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Петропавловском </a:t>
            </a:r>
            <a:r>
              <a:rPr sz="1900" spc="-4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кладбище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Нижнего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Новгорода.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Скончался 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Кулибин</a:t>
            </a:r>
            <a:r>
              <a:rPr sz="19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тихо,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50" dirty="0">
                <a:solidFill>
                  <a:srgbClr val="172C44"/>
                </a:solidFill>
                <a:latin typeface="Microsoft Sans Serif"/>
                <a:cs typeface="Microsoft Sans Serif"/>
              </a:rPr>
              <a:t>без</a:t>
            </a:r>
            <a:r>
              <a:rPr sz="19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всяких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страданий,</a:t>
            </a:r>
            <a:r>
              <a:rPr sz="19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84 </a:t>
            </a:r>
            <a:r>
              <a:rPr sz="1900" spc="-4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году жизни. 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Проводить 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И.П.Кулибина 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пришла </a:t>
            </a:r>
            <a:r>
              <a:rPr sz="19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многотысячная</a:t>
            </a:r>
            <a:r>
              <a:rPr sz="19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толпа.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Гроб</a:t>
            </a:r>
            <a:r>
              <a:rPr sz="19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dirty="0">
                <a:solidFill>
                  <a:srgbClr val="172C44"/>
                </a:solidFill>
                <a:latin typeface="Microsoft Sans Serif"/>
                <a:cs typeface="Microsoft Sans Serif"/>
              </a:rPr>
              <a:t>несли</a:t>
            </a:r>
            <a:r>
              <a:rPr sz="1900" spc="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на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руках </a:t>
            </a:r>
            <a:r>
              <a:rPr sz="19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учителя 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 </a:t>
            </a:r>
            <a:r>
              <a:rPr sz="19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ученики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нижегородской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гимназии, 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именитые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купцы,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отдавая</a:t>
            </a:r>
            <a:r>
              <a:rPr sz="19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таким</a:t>
            </a:r>
            <a:r>
              <a:rPr sz="19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образом 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последний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почет</a:t>
            </a:r>
            <a:r>
              <a:rPr sz="19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одному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из</a:t>
            </a:r>
            <a:r>
              <a:rPr sz="1900" spc="-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даровитейших </a:t>
            </a:r>
            <a:r>
              <a:rPr sz="19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25" dirty="0">
                <a:solidFill>
                  <a:srgbClr val="172C44"/>
                </a:solidFill>
                <a:latin typeface="Microsoft Sans Serif"/>
                <a:cs typeface="Microsoft Sans Serif"/>
              </a:rPr>
              <a:t>русских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людей,</a:t>
            </a:r>
            <a:r>
              <a:rPr sz="19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посвятившему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весь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свой </a:t>
            </a:r>
            <a:r>
              <a:rPr sz="19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долгий </a:t>
            </a:r>
            <a:r>
              <a:rPr sz="1900" spc="-45" dirty="0">
                <a:solidFill>
                  <a:srgbClr val="172C44"/>
                </a:solidFill>
                <a:latin typeface="Microsoft Sans Serif"/>
                <a:cs typeface="Microsoft Sans Serif"/>
              </a:rPr>
              <a:t>век 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 </a:t>
            </a:r>
            <a:r>
              <a:rPr sz="19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пользу 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родины, 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а 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своей </a:t>
            </a:r>
            <a:r>
              <a:rPr sz="19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семье 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 не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 оставившему</a:t>
            </a:r>
            <a:r>
              <a:rPr sz="19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ничего,</a:t>
            </a:r>
            <a:r>
              <a:rPr sz="19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35" dirty="0">
                <a:solidFill>
                  <a:srgbClr val="172C44"/>
                </a:solidFill>
                <a:latin typeface="Microsoft Sans Serif"/>
                <a:cs typeface="Microsoft Sans Serif"/>
              </a:rPr>
              <a:t>кроме</a:t>
            </a:r>
            <a:r>
              <a:rPr sz="1900" spc="-3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наследия</a:t>
            </a:r>
            <a:r>
              <a:rPr sz="190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495" dirty="0">
                <a:solidFill>
                  <a:srgbClr val="172C44"/>
                </a:solidFill>
                <a:latin typeface="Microsoft Sans Serif"/>
                <a:cs typeface="Microsoft Sans Serif"/>
              </a:rPr>
              <a:t>– </a:t>
            </a:r>
            <a:r>
              <a:rPr sz="1900" spc="-49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10" dirty="0">
                <a:solidFill>
                  <a:srgbClr val="172C44"/>
                </a:solidFill>
                <a:latin typeface="Microsoft Sans Serif"/>
                <a:cs typeface="Microsoft Sans Serif"/>
              </a:rPr>
              <a:t>славного</a:t>
            </a:r>
            <a:r>
              <a:rPr sz="1900" spc="4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5" dirty="0">
                <a:solidFill>
                  <a:srgbClr val="172C44"/>
                </a:solidFill>
                <a:latin typeface="Microsoft Sans Serif"/>
                <a:cs typeface="Microsoft Sans Serif"/>
              </a:rPr>
              <a:t>и</a:t>
            </a:r>
            <a:r>
              <a:rPr sz="1900" spc="2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20" dirty="0">
                <a:solidFill>
                  <a:srgbClr val="172C44"/>
                </a:solidFill>
                <a:latin typeface="Microsoft Sans Serif"/>
                <a:cs typeface="Microsoft Sans Serif"/>
              </a:rPr>
              <a:t>доброго</a:t>
            </a:r>
            <a:r>
              <a:rPr sz="1900" spc="50" dirty="0">
                <a:solidFill>
                  <a:srgbClr val="172C44"/>
                </a:solidFill>
                <a:latin typeface="Microsoft Sans Serif"/>
                <a:cs typeface="Microsoft Sans Serif"/>
              </a:rPr>
              <a:t> </a:t>
            </a:r>
            <a:r>
              <a:rPr sz="1900" spc="-15" dirty="0">
                <a:solidFill>
                  <a:srgbClr val="172C44"/>
                </a:solidFill>
                <a:latin typeface="Microsoft Sans Serif"/>
                <a:cs typeface="Microsoft Sans Serif"/>
              </a:rPr>
              <a:t>имени.</a:t>
            </a:r>
            <a:endParaRPr sz="1900">
              <a:latin typeface="Microsoft Sans Serif"/>
              <a:cs typeface="Microsoft Sans Serif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93507" y="1235963"/>
            <a:ext cx="2968752" cy="458876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2251</Words>
  <Application>Microsoft Office PowerPoint</Application>
  <PresentationFormat>Широкоэкранный</PresentationFormat>
  <Paragraphs>139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Courier New</vt:lpstr>
      <vt:lpstr>Microsoft Sans Serif</vt:lpstr>
      <vt:lpstr>Office Theme</vt:lpstr>
      <vt:lpstr>Презентация PowerPoint</vt:lpstr>
      <vt:lpstr>«Бывает и так, что новые пути науки и техники</vt:lpstr>
      <vt:lpstr>Презентация PowerPoint</vt:lpstr>
      <vt:lpstr>Презентация PowerPoint</vt:lpstr>
      <vt:lpstr>Презентация PowerPoint</vt:lpstr>
      <vt:lpstr>«Русский самородок Иван Петрович Кулибин»</vt:lpstr>
      <vt:lpstr>«Русский самородок Иван Петрович Кулибин»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Дитковский</dc:creator>
  <cp:lastModifiedBy>Пользователь</cp:lastModifiedBy>
  <cp:revision>1</cp:revision>
  <dcterms:created xsi:type="dcterms:W3CDTF">2024-03-24T12:18:20Z</dcterms:created>
  <dcterms:modified xsi:type="dcterms:W3CDTF">2024-03-24T12:20:13Z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2024-03-01T00:00:00Z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2024-03-24T00:00:00Z</vt:filetime>
  </property>
</Properties>
</file>