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4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719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65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9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67811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2718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311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72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49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15717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2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396FDB-89E5-466A-94D2-ADF9498AC716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CB91A68-4D51-4B88-AF5D-BEE42EFD84E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899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 </a:t>
            </a:r>
            <a:br>
              <a:rPr lang="ru-RU" dirty="0" smtClean="0"/>
            </a:br>
            <a:r>
              <a:rPr lang="ru-RU" dirty="0" smtClean="0"/>
              <a:t>круглый стол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1107" y="5404765"/>
            <a:ext cx="8045373" cy="742279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Студентка 4 курса ЕГФ </a:t>
            </a:r>
          </a:p>
          <a:p>
            <a:pPr algn="r"/>
            <a:r>
              <a:rPr lang="ru-RU" dirty="0" smtClean="0"/>
              <a:t>Аникина </a:t>
            </a:r>
            <a:r>
              <a:rPr lang="ru-RU" dirty="0" err="1" smtClean="0"/>
              <a:t>В.а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16437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2367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темы </a:t>
            </a:r>
            <a:r>
              <a:rPr lang="ru-RU" dirty="0"/>
              <a:t>для обсуждения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9616" y="1770185"/>
            <a:ext cx="10178322" cy="3593591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solidFill>
                  <a:schemeClr val="tx1"/>
                </a:solidFill>
              </a:rPr>
              <a:t>«ГИА: плюсы и минусы</a:t>
            </a:r>
            <a:r>
              <a:rPr lang="ru-RU" sz="4400" dirty="0" smtClean="0">
                <a:solidFill>
                  <a:schemeClr val="tx1"/>
                </a:solidFill>
              </a:rPr>
              <a:t>»</a:t>
            </a:r>
          </a:p>
          <a:p>
            <a:pPr marL="0" indent="0" algn="ctr">
              <a:buNone/>
            </a:pPr>
            <a:endParaRPr lang="ru-RU" sz="44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«</a:t>
            </a:r>
            <a:r>
              <a:rPr lang="ru-RU" sz="4400" dirty="0">
                <a:solidFill>
                  <a:schemeClr val="tx1"/>
                </a:solidFill>
              </a:rPr>
              <a:t>Тестирование на уроках географии: плюсы и минусы</a:t>
            </a:r>
            <a:r>
              <a:rPr lang="ru-RU" sz="4400" dirty="0" smtClean="0">
                <a:solidFill>
                  <a:schemeClr val="tx1"/>
                </a:solidFill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951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9955" y="257909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chemeClr val="tx1"/>
                </a:solidFill>
              </a:rPr>
              <a:t>Характерной чертой </a:t>
            </a:r>
            <a:r>
              <a:rPr lang="ru-RU" sz="2800" dirty="0" smtClean="0">
                <a:solidFill>
                  <a:schemeClr val="tx1"/>
                </a:solidFill>
              </a:rPr>
              <a:t>является </a:t>
            </a:r>
            <a:r>
              <a:rPr lang="ru-RU" sz="2800" dirty="0">
                <a:solidFill>
                  <a:schemeClr val="tx1"/>
                </a:solidFill>
              </a:rPr>
              <a:t>сочетание тематической дискуссии с групповой </a:t>
            </a:r>
            <a:r>
              <a:rPr lang="ru-RU" sz="2800" dirty="0" smtClean="0">
                <a:solidFill>
                  <a:schemeClr val="tx1"/>
                </a:solidFill>
              </a:rPr>
              <a:t>консультацией.</a:t>
            </a:r>
          </a:p>
          <a:p>
            <a:pPr marL="0" indent="0" algn="ctr">
              <a:buNone/>
            </a:pPr>
            <a:r>
              <a:rPr lang="ru-RU" sz="2800" i="1" dirty="0" smtClean="0">
                <a:solidFill>
                  <a:schemeClr val="tx1"/>
                </a:solidFill>
              </a:rPr>
              <a:t>Основной </a:t>
            </a:r>
            <a:r>
              <a:rPr lang="ru-RU" sz="2800" i="1" dirty="0">
                <a:solidFill>
                  <a:schemeClr val="tx1"/>
                </a:solidFill>
              </a:rPr>
              <a:t>целью проведения </a:t>
            </a:r>
            <a:r>
              <a:rPr lang="ru-RU" sz="2800" dirty="0" smtClean="0">
                <a:solidFill>
                  <a:schemeClr val="tx1"/>
                </a:solidFill>
              </a:rPr>
              <a:t>является </a:t>
            </a:r>
            <a:r>
              <a:rPr lang="ru-RU" sz="2800" dirty="0">
                <a:solidFill>
                  <a:schemeClr val="tx1"/>
                </a:solidFill>
              </a:rPr>
              <a:t>выработка у учащихся умений излагать мысли, аргументировать свои соображения, обосновывать предлагаемые решения и отстаивать свои </a:t>
            </a:r>
            <a:r>
              <a:rPr lang="ru-RU" sz="2800" dirty="0" smtClean="0">
                <a:solidFill>
                  <a:schemeClr val="tx1"/>
                </a:solidFill>
              </a:rPr>
              <a:t>убеждения.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Group of man sitting around an empty tab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841" y="3286125"/>
            <a:ext cx="44005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11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232" y="562709"/>
            <a:ext cx="10178322" cy="5774084"/>
          </a:xfrm>
        </p:spPr>
        <p:txBody>
          <a:bodyPr>
            <a:normAutofit/>
          </a:bodyPr>
          <a:lstStyle/>
          <a:p>
            <a:pPr marL="0" indent="0" algn="ctr" fontAlgn="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Задачами </a:t>
            </a:r>
            <a:r>
              <a:rPr lang="ru-RU" sz="2800" b="1" dirty="0">
                <a:solidFill>
                  <a:schemeClr val="tx1"/>
                </a:solidFill>
              </a:rPr>
              <a:t>при организации «круглого стола» являются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</a:p>
          <a:p>
            <a:pPr marL="0" indent="0" algn="ctr" fontAlgn="t">
              <a:buNone/>
            </a:pPr>
            <a:endParaRPr lang="ru-RU" sz="2800" b="1" dirty="0">
              <a:solidFill>
                <a:schemeClr val="tx1"/>
              </a:solidFill>
            </a:endParaRPr>
          </a:p>
          <a:p>
            <a:pPr fontAlgn="t"/>
            <a:r>
              <a:rPr lang="ru-RU" sz="2800" dirty="0" smtClean="0">
                <a:solidFill>
                  <a:schemeClr val="tx1"/>
                </a:solidFill>
              </a:rPr>
              <a:t>нахождение </a:t>
            </a:r>
            <a:r>
              <a:rPr lang="ru-RU" sz="2800" dirty="0">
                <a:solidFill>
                  <a:schemeClr val="tx1"/>
                </a:solidFill>
              </a:rPr>
              <a:t>ответов на один-два проблемных вопроса по теме дискуссии;</a:t>
            </a:r>
          </a:p>
          <a:p>
            <a:pPr fontAlgn="t"/>
            <a:endParaRPr lang="ru-RU" sz="2800" dirty="0" smtClean="0">
              <a:solidFill>
                <a:schemeClr val="tx1"/>
              </a:solidFill>
            </a:endParaRPr>
          </a:p>
          <a:p>
            <a:pPr fontAlgn="t"/>
            <a:r>
              <a:rPr lang="ru-RU" sz="2800" dirty="0" smtClean="0">
                <a:solidFill>
                  <a:schemeClr val="tx1"/>
                </a:solidFill>
              </a:rPr>
              <a:t>показ </a:t>
            </a:r>
            <a:r>
              <a:rPr lang="ru-RU" sz="2800" dirty="0">
                <a:solidFill>
                  <a:schemeClr val="tx1"/>
                </a:solidFill>
              </a:rPr>
              <a:t>иллюстраций и других наглядных пособий при высказывании своего мнения;</a:t>
            </a:r>
          </a:p>
          <a:p>
            <a:pPr fontAlgn="t"/>
            <a:endParaRPr lang="ru-RU" sz="2800" dirty="0" smtClean="0">
              <a:solidFill>
                <a:schemeClr val="tx1"/>
              </a:solidFill>
            </a:endParaRPr>
          </a:p>
          <a:p>
            <a:pPr fontAlgn="t"/>
            <a:r>
              <a:rPr lang="ru-RU" sz="2800" dirty="0" smtClean="0">
                <a:solidFill>
                  <a:schemeClr val="tx1"/>
                </a:solidFill>
              </a:rPr>
              <a:t>необходимость </a:t>
            </a:r>
            <a:r>
              <a:rPr lang="ru-RU" sz="2800" dirty="0">
                <a:solidFill>
                  <a:schemeClr val="tx1"/>
                </a:solidFill>
              </a:rPr>
              <a:t>подготовки основных выступающих по проблемным вопросам.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79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017" y="1101970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tx1"/>
                </a:solidFill>
              </a:rPr>
              <a:t>Основную часть «круглого стола» </a:t>
            </a:r>
            <a:endParaRPr lang="ru-RU" sz="4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дискуссия                          дебаты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587261" y="2028092"/>
            <a:ext cx="1289539" cy="1418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8100645" y="2028092"/>
            <a:ext cx="1289539" cy="1418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91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339969"/>
            <a:ext cx="10178322" cy="5873262"/>
          </a:xfrm>
        </p:spPr>
        <p:txBody>
          <a:bodyPr>
            <a:normAutofit/>
          </a:bodyPr>
          <a:lstStyle/>
          <a:p>
            <a:pPr marL="0" indent="0" algn="ctr" fontAlgn="t">
              <a:buNone/>
            </a:pPr>
            <a:r>
              <a:rPr lang="ru-RU" sz="2800" b="1" dirty="0">
                <a:solidFill>
                  <a:schemeClr val="tx1"/>
                </a:solidFill>
              </a:rPr>
              <a:t>Дискуссия—</a:t>
            </a:r>
            <a:r>
              <a:rPr lang="ru-RU" sz="2800" dirty="0">
                <a:solidFill>
                  <a:schemeClr val="tx1"/>
                </a:solidFill>
              </a:rPr>
              <a:t> высказывание мнений по проблемному вопросы в форме спора, беседы и т.д.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 fontAlgn="t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 fontAlgn="t">
              <a:buNone/>
            </a:pPr>
            <a:r>
              <a:rPr lang="ru-RU" sz="2800" b="1" dirty="0">
                <a:solidFill>
                  <a:schemeClr val="tx1"/>
                </a:solidFill>
              </a:rPr>
              <a:t>Цели проведения дискуссии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ctr" fontAlgn="t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fontAlgn="t">
              <a:buNone/>
            </a:pPr>
            <a:r>
              <a:rPr lang="ru-RU" sz="2800" dirty="0">
                <a:solidFill>
                  <a:schemeClr val="tx1"/>
                </a:solidFill>
              </a:rPr>
              <a:t>о</a:t>
            </a:r>
            <a:r>
              <a:rPr lang="ru-RU" sz="2800" dirty="0" smtClean="0">
                <a:solidFill>
                  <a:schemeClr val="tx1"/>
                </a:solidFill>
              </a:rPr>
              <a:t>бучение                                                                                  преобразование</a:t>
            </a:r>
          </a:p>
          <a:p>
            <a:pPr marL="0" indent="0" fontAlgn="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тренинг                                                        диагностика</a:t>
            </a:r>
          </a:p>
          <a:p>
            <a:pPr marL="0" indent="0" algn="ctr" fontAlgn="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изменение             стимулирование </a:t>
            </a:r>
          </a:p>
          <a:p>
            <a:pPr marL="0" indent="0" fontAlgn="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установок                творчества </a:t>
            </a:r>
            <a:r>
              <a:rPr lang="ru-RU" sz="2800" dirty="0">
                <a:solidFill>
                  <a:schemeClr val="tx1"/>
                </a:solidFill>
              </a:rPr>
              <a:t>и др. </a:t>
            </a:r>
          </a:p>
          <a:p>
            <a:pPr marL="0" indent="0" algn="ctr" fontAlgn="t">
              <a:buNone/>
            </a:pP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164305" y="2646947"/>
            <a:ext cx="1588169" cy="5173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5235944" y="2783305"/>
            <a:ext cx="616832" cy="11991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341748" y="2759242"/>
            <a:ext cx="323353" cy="122321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835747" y="2693068"/>
            <a:ext cx="928239" cy="9525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459186" y="2646947"/>
            <a:ext cx="1287772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132891" y="2719136"/>
            <a:ext cx="1084417" cy="10347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99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08284"/>
            <a:ext cx="10178322" cy="6412832"/>
          </a:xfrm>
        </p:spPr>
        <p:txBody>
          <a:bodyPr>
            <a:noAutofit/>
          </a:bodyPr>
          <a:lstStyle/>
          <a:p>
            <a:pPr marL="0" indent="0" algn="ctr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Формы организации дискуссии</a:t>
            </a:r>
            <a:endParaRPr lang="ru-RU" sz="2400" b="1" dirty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методика </a:t>
            </a:r>
            <a:r>
              <a:rPr lang="ru-RU" sz="2400" dirty="0">
                <a:solidFill>
                  <a:schemeClr val="tx1"/>
                </a:solidFill>
              </a:rPr>
              <a:t>«вопрос — ответ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процедура </a:t>
            </a:r>
            <a:r>
              <a:rPr lang="ru-RU" sz="2400" dirty="0">
                <a:solidFill>
                  <a:schemeClr val="tx1"/>
                </a:solidFill>
              </a:rPr>
              <a:t>«Обсуждение вполголоса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методика клиники</a:t>
            </a: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методика </a:t>
            </a:r>
            <a:r>
              <a:rPr lang="ru-RU" sz="2400" dirty="0">
                <a:solidFill>
                  <a:schemeClr val="tx1"/>
                </a:solidFill>
              </a:rPr>
              <a:t>«лабиринта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методика эстафеты</a:t>
            </a: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marL="0" indent="0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                    свободно </a:t>
            </a:r>
            <a:r>
              <a:rPr lang="ru-RU" sz="2400" dirty="0">
                <a:solidFill>
                  <a:schemeClr val="tx1"/>
                </a:solidFill>
              </a:rPr>
              <a:t>плавающая </a:t>
            </a:r>
            <a:r>
              <a:rPr lang="ru-RU" sz="2400" dirty="0" smtClean="0">
                <a:solidFill>
                  <a:schemeClr val="tx1"/>
                </a:solidFill>
              </a:rPr>
              <a:t>дискуссия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10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621323"/>
            <a:ext cx="10178322" cy="5258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В основе «круглого стола» в форме дебатов </a:t>
            </a:r>
            <a:r>
              <a:rPr lang="ru-RU" sz="2800" dirty="0">
                <a:solidFill>
                  <a:schemeClr val="tx1"/>
                </a:solidFill>
              </a:rPr>
              <a:t>— обмен мнениями по предложенному обучающимся высказыванию.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>Проведение дебатов не </a:t>
            </a:r>
            <a:r>
              <a:rPr lang="ru-RU" sz="2800" b="1" dirty="0" smtClean="0">
                <a:solidFill>
                  <a:schemeClr val="tx1"/>
                </a:solidFill>
              </a:rPr>
              <a:t>допускает: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оценок личности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эмоциональных проявлений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Обсуждается </a:t>
            </a:r>
            <a:r>
              <a:rPr lang="ru-RU" sz="2800" dirty="0">
                <a:solidFill>
                  <a:schemeClr val="tx1"/>
                </a:solidFill>
              </a:rPr>
              <a:t>тема, а не отношение к ней отдельных </a:t>
            </a:r>
            <a:r>
              <a:rPr lang="ru-RU" sz="2800" dirty="0" smtClean="0">
                <a:solidFill>
                  <a:schemeClr val="tx1"/>
                </a:solidFill>
              </a:rPr>
              <a:t>участников! 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45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3063" y="504093"/>
            <a:ext cx="10178322" cy="5802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</a:rPr>
              <a:t>тличие </a:t>
            </a:r>
            <a:r>
              <a:rPr lang="ru-RU" sz="2800" b="1" dirty="0">
                <a:solidFill>
                  <a:schemeClr val="tx1"/>
                </a:solidFill>
              </a:rPr>
              <a:t>дебатов от </a:t>
            </a:r>
            <a:r>
              <a:rPr lang="ru-RU" sz="2800" b="1" dirty="0" smtClean="0">
                <a:solidFill>
                  <a:schemeClr val="tx1"/>
                </a:solidFill>
              </a:rPr>
              <a:t>дискуссий </a:t>
            </a:r>
            <a:r>
              <a:rPr lang="ru-RU" sz="2800" b="1" dirty="0">
                <a:solidFill>
                  <a:schemeClr val="tx1"/>
                </a:solidFill>
              </a:rPr>
              <a:t>состоит в </a:t>
            </a:r>
            <a:r>
              <a:rPr lang="ru-RU" sz="2800" b="1" dirty="0" smtClean="0">
                <a:solidFill>
                  <a:schemeClr val="tx1"/>
                </a:solidFill>
              </a:rPr>
              <a:t>следующем 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эта </a:t>
            </a:r>
            <a:r>
              <a:rPr lang="ru-RU" sz="2800" dirty="0">
                <a:solidFill>
                  <a:schemeClr val="tx1"/>
                </a:solidFill>
              </a:rPr>
              <a:t>форма «круглого стола» посвящена однозначному ответу на поставленный вопрос — да или нет.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i="1" dirty="0" smtClean="0">
                <a:solidFill>
                  <a:schemeClr val="tx1"/>
                </a:solidFill>
              </a:rPr>
              <a:t>Причем </a:t>
            </a:r>
            <a:r>
              <a:rPr lang="ru-RU" sz="2800" i="1" dirty="0">
                <a:solidFill>
                  <a:schemeClr val="tx1"/>
                </a:solidFill>
              </a:rPr>
              <a:t>одна группа </a:t>
            </a:r>
            <a:r>
              <a:rPr lang="ru-RU" sz="2800" dirty="0">
                <a:solidFill>
                  <a:schemeClr val="tx1"/>
                </a:solidFill>
              </a:rPr>
              <a:t>является сторонниками положительного ответа, </a:t>
            </a:r>
            <a:r>
              <a:rPr lang="ru-RU" sz="2800" i="1" dirty="0">
                <a:solidFill>
                  <a:schemeClr val="tx1"/>
                </a:solidFill>
              </a:rPr>
              <a:t>а другая группа </a:t>
            </a:r>
            <a:r>
              <a:rPr lang="ru-RU" sz="2800" dirty="0">
                <a:solidFill>
                  <a:schemeClr val="tx1"/>
                </a:solidFill>
              </a:rPr>
              <a:t>— сторонниками отрицательного ответа.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Внутри </a:t>
            </a:r>
            <a:r>
              <a:rPr lang="ru-RU" sz="2800" dirty="0">
                <a:solidFill>
                  <a:schemeClr val="tx1"/>
                </a:solidFill>
              </a:rPr>
              <a:t>каждой из групп могут образовываться 2 подгруппы, </a:t>
            </a:r>
            <a:r>
              <a:rPr lang="ru-RU" sz="2800" i="1" dirty="0">
                <a:solidFill>
                  <a:schemeClr val="tx1"/>
                </a:solidFill>
              </a:rPr>
              <a:t>одна подгруппа </a:t>
            </a:r>
            <a:r>
              <a:rPr lang="ru-RU" sz="2800" dirty="0">
                <a:solidFill>
                  <a:schemeClr val="tx1"/>
                </a:solidFill>
              </a:rPr>
              <a:t>— подбирает аргументы, </a:t>
            </a:r>
            <a:r>
              <a:rPr lang="ru-RU" sz="2800" i="1" dirty="0">
                <a:solidFill>
                  <a:schemeClr val="tx1"/>
                </a:solidFill>
              </a:rPr>
              <a:t>а вторая </a:t>
            </a:r>
            <a:r>
              <a:rPr lang="ru-RU" sz="2800" dirty="0">
                <a:solidFill>
                  <a:schemeClr val="tx1"/>
                </a:solidFill>
              </a:rPr>
              <a:t>— разрабатывает контраргументы.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819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7893" y="609601"/>
            <a:ext cx="10178322" cy="5879592"/>
          </a:xfrm>
        </p:spPr>
        <p:txBody>
          <a:bodyPr>
            <a:normAutofit/>
          </a:bodyPr>
          <a:lstStyle/>
          <a:p>
            <a:pPr marL="0" indent="0" algn="ctr" fontAlgn="t">
              <a:buNone/>
            </a:pPr>
            <a:r>
              <a:rPr lang="ru-RU" sz="2800" b="1" dirty="0">
                <a:solidFill>
                  <a:schemeClr val="tx1"/>
                </a:solidFill>
              </a:rPr>
              <a:t>Н</a:t>
            </a:r>
            <a:r>
              <a:rPr lang="ru-RU" sz="2800" b="1" dirty="0" smtClean="0">
                <a:solidFill>
                  <a:schemeClr val="tx1"/>
                </a:solidFill>
              </a:rPr>
              <a:t>еобходимо учитывать </a:t>
            </a:r>
            <a:r>
              <a:rPr lang="ru-RU" sz="2800" b="1" dirty="0">
                <a:solidFill>
                  <a:schemeClr val="tx1"/>
                </a:solidFill>
              </a:rPr>
              <a:t>особенности:</a:t>
            </a:r>
          </a:p>
          <a:p>
            <a:pPr marL="0" indent="0" fontAlgn="t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fontAlgn="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а</a:t>
            </a:r>
            <a:r>
              <a:rPr lang="ru-RU" sz="2800" dirty="0">
                <a:solidFill>
                  <a:schemeClr val="tx1"/>
                </a:solidFill>
              </a:rPr>
              <a:t>) </a:t>
            </a:r>
            <a:r>
              <a:rPr lang="ru-RU" sz="2800" dirty="0" smtClean="0">
                <a:solidFill>
                  <a:schemeClr val="tx1"/>
                </a:solidFill>
              </a:rPr>
              <a:t>нужно, чтобы он был действительно круглым, т.е. процесс </a:t>
            </a:r>
            <a:r>
              <a:rPr lang="ru-RU" sz="2800" dirty="0">
                <a:solidFill>
                  <a:schemeClr val="tx1"/>
                </a:solidFill>
              </a:rPr>
              <a:t>коммуникации, общения, происходил «глаза в глаза».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 fontAlgn="t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indent="0" fontAlgn="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б</a:t>
            </a:r>
            <a:r>
              <a:rPr lang="ru-RU" sz="2800" dirty="0">
                <a:solidFill>
                  <a:schemeClr val="tx1"/>
                </a:solidFill>
              </a:rPr>
              <a:t>) преподаватель также располагался в общем кругу, как равноправный член группы, что создает менее формальную обстановку по сравнению с общепринятой, где он сидит отдельно от учащихся, они обращены к нему лицом.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7767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103</TotalTime>
  <Words>330</Words>
  <Application>Microsoft Office PowerPoint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Gill Sans MT</vt:lpstr>
      <vt:lpstr>Impact</vt:lpstr>
      <vt:lpstr>Badge</vt:lpstr>
      <vt:lpstr>Метод  круглый стол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темы для обсуждения: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 мозговой штурм</dc:title>
  <dc:creator>uzer</dc:creator>
  <cp:lastModifiedBy>uzer</cp:lastModifiedBy>
  <cp:revision>9</cp:revision>
  <dcterms:created xsi:type="dcterms:W3CDTF">2022-09-30T08:52:40Z</dcterms:created>
  <dcterms:modified xsi:type="dcterms:W3CDTF">2022-09-30T11:36:23Z</dcterms:modified>
</cp:coreProperties>
</file>