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906" y="7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30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942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450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7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17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2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2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677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6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8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277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185D31-DFF8-4FB6-B86C-A6761791ACB8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7BEA2BF-D5B9-4C70-9D00-FE6D8E0943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81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Ролевые игры в обучении географии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03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2964" y="875310"/>
            <a:ext cx="8042236" cy="195933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При формировании групп необходимо: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5413" y="2544192"/>
            <a:ext cx="10152185" cy="3613436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ru-RU" sz="2800" dirty="0" smtClean="0"/>
              <a:t>Определить </a:t>
            </a:r>
            <a:r>
              <a:rPr lang="ru-RU" sz="2800" dirty="0"/>
              <a:t>количество учащихся, образующих одну группу (оптимальное количество – 5 человек).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2800" dirty="0"/>
              <a:t>Учитывать личностные качества, уровень знаний и интерес учащихся.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/>
              <a:t>Правильно распределить роли. С этой целью, можно провести предварительное анкетирование с ответами на такие вопросы: какую роль хотел бы исполнить в игре? Кого хотел бы видеть в роли руководителя? и т.д.</a:t>
            </a:r>
            <a:endParaRPr lang="ru-RU" sz="2800" dirty="0"/>
          </a:p>
        </p:txBody>
      </p:sp>
      <p:pic>
        <p:nvPicPr>
          <p:cNvPr id="8194" name="Picture 2" descr="Красивые картинки для презентации (53 фото) • Развлекательные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26" y="68480"/>
            <a:ext cx="2475712" cy="247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07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703" y="1487253"/>
            <a:ext cx="4096343" cy="3213701"/>
          </a:xfrm>
        </p:spPr>
        <p:txBody>
          <a:bodyPr>
            <a:normAutofit/>
          </a:bodyPr>
          <a:lstStyle/>
          <a:p>
            <a:r>
              <a:rPr lang="ru-RU" sz="6600" i="1" dirty="0">
                <a:solidFill>
                  <a:schemeClr val="tx1"/>
                </a:solidFill>
              </a:rPr>
              <a:t>Задания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0160" y="350521"/>
            <a:ext cx="10393680" cy="5943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Задания на игру должны быть посильными для учащихся в смысле научной подготовки и затрат времени.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800" dirty="0"/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При </a:t>
            </a:r>
            <a:r>
              <a:rPr lang="ru-RU" sz="2800" dirty="0"/>
              <a:t>составлении задания необходимо помнить правило: чем оно короче, конкретнее, тем быстрее усваивается.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76503" y="2706768"/>
            <a:ext cx="60655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/>
              <a:t>Желательно, чтобы они включали еще не решенные проблемы.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н для презентации с человечками - 84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4"/>
          <a:stretch/>
        </p:blipFill>
        <p:spPr bwMode="auto">
          <a:xfrm>
            <a:off x="8260081" y="3093539"/>
            <a:ext cx="3715627" cy="376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786" y="259081"/>
            <a:ext cx="6077543" cy="1569720"/>
          </a:xfrm>
        </p:spPr>
        <p:txBody>
          <a:bodyPr/>
          <a:lstStyle/>
          <a:p>
            <a:r>
              <a:rPr lang="ru-RU" sz="6000" i="1" dirty="0">
                <a:solidFill>
                  <a:schemeClr val="tx1"/>
                </a:solidFill>
              </a:rPr>
              <a:t>Консультации</a:t>
            </a:r>
            <a:endParaRPr lang="ru-RU" sz="66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5626" y="1828800"/>
            <a:ext cx="8170373" cy="428243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Их </a:t>
            </a:r>
            <a:r>
              <a:rPr lang="ru-RU" sz="2800" dirty="0"/>
              <a:t>может быть несколько.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На </a:t>
            </a:r>
            <a:r>
              <a:rPr lang="ru-RU" sz="2800" dirty="0"/>
              <a:t>начальном этапе необходима </a:t>
            </a:r>
            <a:r>
              <a:rPr lang="ru-RU" sz="2800" dirty="0" smtClean="0"/>
              <a:t>направляющая </a:t>
            </a:r>
            <a:r>
              <a:rPr lang="ru-RU" sz="2800" dirty="0"/>
              <a:t>консультация</a:t>
            </a:r>
            <a:r>
              <a:rPr lang="ru-RU" sz="28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 </a:t>
            </a:r>
            <a:r>
              <a:rPr lang="ru-RU" sz="2800" dirty="0"/>
              <a:t>За три дня до игры проводят </a:t>
            </a:r>
            <a:r>
              <a:rPr lang="ru-RU" sz="2800" dirty="0" smtClean="0"/>
              <a:t>консультацию</a:t>
            </a:r>
            <a:r>
              <a:rPr lang="ru-RU" sz="2800" dirty="0"/>
              <a:t>, на которой рассматривают содержание отдельных вопросов, конкретизируют ход игры, уточняют средства наглядности.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10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Онлайн-курсы для учителей информатики и ИКТ_Профессиональные компетентности  педагога при работе с одаренными детьми: конструирование и экспертиза  олимпиадных материалов — Центр поддержки одаренных детей ХКИР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39" y="2607522"/>
            <a:ext cx="4262761" cy="425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039" y="363009"/>
            <a:ext cx="3979111" cy="3682625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</a:rPr>
              <a:t>У руководителя игры существует несколько обязанностей</a:t>
            </a:r>
            <a:r>
              <a:rPr lang="ru-RU" sz="5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6431" y="643979"/>
            <a:ext cx="6589022" cy="51206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выбрать </a:t>
            </a:r>
            <a:r>
              <a:rPr lang="ru-RU" sz="2800" dirty="0">
                <a:solidFill>
                  <a:schemeClr val="tx1"/>
                </a:solidFill>
              </a:rPr>
              <a:t>тему, 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определить </a:t>
            </a:r>
            <a:r>
              <a:rPr lang="ru-RU" sz="2800" dirty="0">
                <a:solidFill>
                  <a:schemeClr val="tx1"/>
                </a:solidFill>
              </a:rPr>
              <a:t>объем и вид конкретного материала, 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смоделировать </a:t>
            </a:r>
            <a:r>
              <a:rPr lang="ru-RU" sz="2800" dirty="0">
                <a:solidFill>
                  <a:schemeClr val="tx1"/>
                </a:solidFill>
              </a:rPr>
              <a:t>механизм взаимодействия участников, 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разработать </a:t>
            </a:r>
            <a:r>
              <a:rPr lang="ru-RU" sz="2800" dirty="0">
                <a:solidFill>
                  <a:schemeClr val="tx1"/>
                </a:solidFill>
              </a:rPr>
              <a:t>правила проведения игры, 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подготовить </a:t>
            </a:r>
            <a:r>
              <a:rPr lang="ru-RU" sz="2800" dirty="0">
                <a:solidFill>
                  <a:schemeClr val="tx1"/>
                </a:solidFill>
              </a:rPr>
              <a:t>игровую документацию, 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ознакомить </a:t>
            </a:r>
            <a:r>
              <a:rPr lang="ru-RU" sz="2800" dirty="0">
                <a:solidFill>
                  <a:schemeClr val="tx1"/>
                </a:solidFill>
              </a:rPr>
              <a:t>игроков с функциями той или иной роли, с обязанностями и правилами игры и т.д.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72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enagold - Клипарт - Лю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8" y="225456"/>
            <a:ext cx="4907279" cy="441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718" y="1317385"/>
            <a:ext cx="4441002" cy="4667363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chemeClr val="tx1"/>
                </a:solidFill>
              </a:rPr>
              <a:t>Обязанности экспертной группы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8720" y="960120"/>
            <a:ext cx="6185748" cy="50246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заключены </a:t>
            </a:r>
            <a:r>
              <a:rPr lang="ru-RU" sz="2800" dirty="0"/>
              <a:t>в оценке качества вопросов и ответов (оригинальность, четкость постановки и пр.)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умения </a:t>
            </a:r>
            <a:r>
              <a:rPr lang="ru-RU" sz="2800" dirty="0"/>
              <a:t>изготавливать и применять наглядность при рассмотрении отдельных игровых ситуаций. </a:t>
            </a:r>
            <a:endParaRPr lang="ru-RU" sz="2800" dirty="0"/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Ее </a:t>
            </a:r>
            <a:r>
              <a:rPr lang="ru-RU" sz="2800" dirty="0"/>
              <a:t>выводы доводят до сведения всех игроков.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958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322" y="3429697"/>
            <a:ext cx="5632065" cy="3024437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По </a:t>
            </a:r>
            <a:r>
              <a:rPr lang="ru-RU" sz="4800" dirty="0" smtClean="0">
                <a:solidFill>
                  <a:schemeClr val="tx1"/>
                </a:solidFill>
              </a:rPr>
              <a:t>продолжительности </a:t>
            </a:r>
            <a:r>
              <a:rPr lang="ru-RU" sz="4800" dirty="0">
                <a:solidFill>
                  <a:schemeClr val="tx1"/>
                </a:solidFill>
              </a:rPr>
              <a:t>игра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0124" y="922723"/>
            <a:ext cx="4924344" cy="506202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не </a:t>
            </a:r>
            <a:r>
              <a:rPr lang="ru-RU" sz="3200" dirty="0"/>
              <a:t>должна быть </a:t>
            </a:r>
            <a:r>
              <a:rPr lang="ru-RU" sz="3200" dirty="0" smtClean="0"/>
              <a:t>утомительной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в </a:t>
            </a:r>
            <a:r>
              <a:rPr lang="ru-RU" sz="3200" dirty="0"/>
              <a:t>исключительных случаях можно планировать ее проведение в течение двух уроков, но без перерыва.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504" y="0"/>
            <a:ext cx="4366252" cy="436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30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Для презентаций. Клипарт человечки 3D - Ирина Алексеевна Машинист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178" y="0"/>
            <a:ext cx="6392285" cy="682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5718" y="184615"/>
            <a:ext cx="3850159" cy="1726043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В заключении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4964" y="1947314"/>
            <a:ext cx="8996289" cy="473398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необходимо </a:t>
            </a:r>
            <a:r>
              <a:rPr lang="ru-RU" sz="2800" dirty="0"/>
              <a:t>проанализировать результаты игры.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Ролевая </a:t>
            </a:r>
            <a:r>
              <a:rPr lang="ru-RU" sz="2800" dirty="0"/>
              <a:t>игра может быть проведена как предварительная (перед изучением нового материала), так и заключительная (на уроках обобщения знаний, семинарах).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Подобных </a:t>
            </a:r>
            <a:r>
              <a:rPr lang="ru-RU" sz="2800" dirty="0"/>
              <a:t>занятий не должно быть много – пять-семь в учебном году.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Для них подбираются такие темы, с содержанием которых учащиеся могут быть знакомы на уровне бытовых знаний, сообщений средств массовой информации и т.д.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9349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529" y="597365"/>
            <a:ext cx="9020391" cy="100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Преимущества: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7595" y="1801091"/>
            <a:ext cx="10354732" cy="481214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активизирует </a:t>
            </a:r>
            <a:r>
              <a:rPr lang="ru-RU" sz="2400" dirty="0"/>
              <a:t>процесс обучения</a:t>
            </a:r>
            <a:r>
              <a:rPr lang="ru-RU" sz="2400" dirty="0" smtClean="0"/>
              <a:t>;</a:t>
            </a:r>
          </a:p>
          <a:p>
            <a:pPr marL="0" lvl="0" indent="0">
              <a:buNone/>
            </a:pPr>
            <a:endParaRPr lang="ru-RU" sz="2400" dirty="0"/>
          </a:p>
          <a:p>
            <a:pPr lvl="0"/>
            <a:r>
              <a:rPr lang="ru-RU" sz="2400" dirty="0"/>
              <a:t>развивает творческие способности учащихся: умение мыслить, рассуждать и отстаивать свою точку зрения и принимать мнение собеседника</a:t>
            </a:r>
            <a:r>
              <a:rPr lang="ru-RU" sz="2400" dirty="0" smtClean="0"/>
              <a:t>;</a:t>
            </a:r>
          </a:p>
          <a:p>
            <a:pPr marL="0" lvl="0" indent="0">
              <a:buNone/>
            </a:pPr>
            <a:endParaRPr lang="ru-RU" sz="2400" dirty="0"/>
          </a:p>
          <a:p>
            <a:pPr lvl="0"/>
            <a:r>
              <a:rPr lang="ru-RU" sz="2400" dirty="0"/>
              <a:t>организует групповую деятельность, коллективный поиск решений, учит пользоваться информацией периодической печати, радио, телевидения</a:t>
            </a:r>
            <a:r>
              <a:rPr lang="ru-RU" sz="2400" dirty="0" smtClean="0"/>
              <a:t>;</a:t>
            </a:r>
          </a:p>
          <a:p>
            <a:pPr marL="0" lvl="0" indent="0">
              <a:buNone/>
            </a:pPr>
            <a:endParaRPr lang="ru-RU" sz="2400" dirty="0"/>
          </a:p>
          <a:p>
            <a:pPr lvl="0"/>
            <a:r>
              <a:rPr lang="ru-RU" sz="2400" dirty="0"/>
              <a:t>способствует наиболее успешному внедрению в практику педагогики сотрудничества.</a:t>
            </a:r>
          </a:p>
          <a:p>
            <a:endParaRPr lang="ru-RU" dirty="0"/>
          </a:p>
        </p:txBody>
      </p:sp>
      <p:pic>
        <p:nvPicPr>
          <p:cNvPr id="3076" name="Picture 4" descr="Преимущества моноколеса. Все плюсы моноколеса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291" y="101600"/>
            <a:ext cx="2629766" cy="262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5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801" y="585376"/>
            <a:ext cx="9860741" cy="98631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Учебные ролевые игры </a:t>
            </a:r>
            <a:r>
              <a:rPr lang="ru-RU" dirty="0" smtClean="0">
                <a:solidFill>
                  <a:schemeClr val="tx1"/>
                </a:solidFill>
              </a:rPr>
              <a:t>разделяют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401" y="2663896"/>
            <a:ext cx="10041468" cy="3640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самые </a:t>
            </a:r>
            <a:r>
              <a:rPr lang="ru-RU" sz="2400" dirty="0"/>
              <a:t>простые – </a:t>
            </a:r>
            <a:r>
              <a:rPr lang="ru-RU" sz="2400" i="1" dirty="0" smtClean="0"/>
              <a:t>                                                                          </a:t>
            </a:r>
            <a:r>
              <a:rPr lang="ru-RU" sz="2400" dirty="0" smtClean="0"/>
              <a:t>высшей </a:t>
            </a:r>
            <a:r>
              <a:rPr lang="ru-RU" sz="2400" dirty="0"/>
              <a:t>сложности – 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i="1" dirty="0"/>
              <a:t> имитационные</a:t>
            </a:r>
            <a:r>
              <a:rPr lang="ru-RU" sz="2400" i="1" dirty="0" smtClean="0"/>
              <a:t>                                                                                   условные </a:t>
            </a:r>
            <a:r>
              <a:rPr lang="ru-RU" sz="2400" i="1" dirty="0"/>
              <a:t>игры </a:t>
            </a: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более </a:t>
            </a:r>
            <a:r>
              <a:rPr lang="ru-RU" sz="2400" dirty="0"/>
              <a:t>сложные – </a:t>
            </a:r>
            <a:r>
              <a:rPr lang="ru-RU" sz="2400" i="1" dirty="0" smtClean="0"/>
              <a:t>ситуационные</a:t>
            </a:r>
            <a:r>
              <a:rPr lang="ru-RU" sz="2400" dirty="0" smtClean="0"/>
              <a:t> 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Стрелка вниз 3"/>
          <p:cNvSpPr/>
          <p:nvPr/>
        </p:nvSpPr>
        <p:spPr>
          <a:xfrm rot="19505970">
            <a:off x="6412524" y="2110154"/>
            <a:ext cx="961292" cy="11371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190971">
            <a:off x="3768220" y="2110153"/>
            <a:ext cx="961292" cy="11371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092925" y="2282899"/>
            <a:ext cx="961292" cy="11371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l="35467" t="24464" r="26774" b="10501"/>
          <a:stretch/>
        </p:blipFill>
        <p:spPr>
          <a:xfrm>
            <a:off x="8812857" y="443515"/>
            <a:ext cx="3017938" cy="291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457" y="865931"/>
            <a:ext cx="9453790" cy="112699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Для ребенка игра – увлекательное прежде всего занятие.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0161" y="2825262"/>
            <a:ext cx="3926577" cy="27609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</a:rPr>
              <a:t>Н</a:t>
            </a:r>
            <a:r>
              <a:rPr lang="ru-RU" sz="2400" dirty="0" smtClean="0">
                <a:solidFill>
                  <a:schemeClr val="tx1"/>
                </a:solidFill>
              </a:rPr>
              <a:t>аходчивость </a:t>
            </a:r>
            <a:r>
              <a:rPr lang="ru-RU" sz="2400" dirty="0">
                <a:solidFill>
                  <a:schemeClr val="tx1"/>
                </a:solidFill>
              </a:rPr>
              <a:t>и сообразительность здесь оказывается порой более важным, чем знание предмета. 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600091" y="2983414"/>
            <a:ext cx="409135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Чувство равенства, атмосфера увлеченности и радости, ощущение посильности </a:t>
            </a:r>
            <a:r>
              <a:rPr lang="ru-RU" sz="2400" dirty="0" smtClean="0"/>
              <a:t>заданий. </a:t>
            </a:r>
            <a:endParaRPr lang="ru-RU" sz="2400" dirty="0"/>
          </a:p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317630" y="1987063"/>
            <a:ext cx="867508" cy="844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358553" y="1987063"/>
            <a:ext cx="867508" cy="844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2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599" y="613500"/>
            <a:ext cx="7209693" cy="10214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Личность в игре находится одновременно в двух </a:t>
            </a:r>
            <a:r>
              <a:rPr lang="ru-RU" dirty="0" smtClean="0">
                <a:solidFill>
                  <a:schemeClr val="tx1"/>
                </a:solidFill>
              </a:rPr>
              <a:t>планах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7107" y="1893277"/>
            <a:ext cx="9706708" cy="2016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           реальном                        условном</a:t>
            </a:r>
            <a:endParaRPr lang="ru-RU" sz="4000" dirty="0"/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1201614" y="1241857"/>
            <a:ext cx="1266092" cy="211015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9771185" y="1241857"/>
            <a:ext cx="1172308" cy="20988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122" name="Picture 2" descr="Идеи на тему «Человечки» (100) в 2022 г | презентация, эмодзи,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706" y="3610302"/>
            <a:ext cx="2085536" cy="317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160" y="3610302"/>
            <a:ext cx="29718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0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033" y="1030054"/>
            <a:ext cx="10315435" cy="4822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Современные формы </a:t>
            </a:r>
            <a:r>
              <a:rPr lang="ru-RU" dirty="0" smtClean="0">
                <a:solidFill>
                  <a:schemeClr val="tx1"/>
                </a:solidFill>
              </a:rPr>
              <a:t>уроков, на которых может применяться коммуникативный подход можно </a:t>
            </a:r>
            <a:r>
              <a:rPr lang="ru-RU" dirty="0">
                <a:solidFill>
                  <a:schemeClr val="tx1"/>
                </a:solidFill>
              </a:rPr>
              <a:t>классифицировать: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9033" y="1899141"/>
            <a:ext cx="10586591" cy="4525106"/>
          </a:xfrm>
        </p:spPr>
        <p:txBody>
          <a:bodyPr>
            <a:normAutofit/>
          </a:bodyPr>
          <a:lstStyle/>
          <a:p>
            <a:pPr lvl="0"/>
            <a:r>
              <a:rPr lang="ru-RU" sz="2100" dirty="0"/>
              <a:t>уроки в форме соревнований и </a:t>
            </a:r>
            <a:r>
              <a:rPr lang="ru-RU" sz="2100" dirty="0" smtClean="0"/>
              <a:t>игр</a:t>
            </a:r>
          </a:p>
          <a:p>
            <a:pPr lvl="0"/>
            <a:r>
              <a:rPr lang="ru-RU" sz="2100" dirty="0" smtClean="0"/>
              <a:t>уроки, опирающиеся на фантазию</a:t>
            </a:r>
          </a:p>
          <a:p>
            <a:pPr lvl="0"/>
            <a:r>
              <a:rPr lang="ru-RU" sz="2100" dirty="0" smtClean="0"/>
              <a:t>уроки</a:t>
            </a:r>
            <a:r>
              <a:rPr lang="ru-RU" sz="2100" dirty="0"/>
              <a:t>, основанные на нетрадиционной организации учебного </a:t>
            </a:r>
            <a:r>
              <a:rPr lang="ru-RU" sz="2100" dirty="0" smtClean="0"/>
              <a:t>материала</a:t>
            </a:r>
            <a:endParaRPr lang="ru-RU" sz="2100" dirty="0"/>
          </a:p>
          <a:p>
            <a:pPr lvl="0"/>
            <a:r>
              <a:rPr lang="ru-RU" sz="2100" dirty="0"/>
              <a:t>уроки, напоминающие публичные формы </a:t>
            </a:r>
            <a:r>
              <a:rPr lang="ru-RU" sz="2100" dirty="0" smtClean="0"/>
              <a:t>общения</a:t>
            </a:r>
            <a:endParaRPr lang="ru-RU" sz="2100" dirty="0"/>
          </a:p>
          <a:p>
            <a:pPr lvl="0"/>
            <a:r>
              <a:rPr lang="ru-RU" sz="2100" dirty="0"/>
              <a:t>уроки, основанные на имитации деятельности учреждений и </a:t>
            </a:r>
            <a:r>
              <a:rPr lang="ru-RU" sz="2100" dirty="0" smtClean="0"/>
              <a:t>организаций</a:t>
            </a:r>
            <a:endParaRPr lang="ru-RU" sz="2100" dirty="0"/>
          </a:p>
          <a:p>
            <a:pPr lvl="0"/>
            <a:r>
              <a:rPr lang="ru-RU" sz="2100" dirty="0"/>
              <a:t>уроки, основанные на имитации деятельности при проведении общественно-культурных </a:t>
            </a:r>
            <a:r>
              <a:rPr lang="ru-RU" sz="2100" dirty="0" smtClean="0"/>
              <a:t>мероприятий</a:t>
            </a:r>
            <a:endParaRPr lang="ru-RU" sz="2100" dirty="0"/>
          </a:p>
          <a:p>
            <a:pPr lvl="0"/>
            <a:r>
              <a:rPr lang="ru-RU" sz="2100" dirty="0"/>
              <a:t>Перенесение в рамках урока традиционных форм внеклассной </a:t>
            </a:r>
            <a:r>
              <a:rPr lang="ru-RU" sz="2100" dirty="0" smtClean="0"/>
              <a:t>работы</a:t>
            </a:r>
            <a:endParaRPr lang="ru-RU" sz="2100" dirty="0"/>
          </a:p>
          <a:p>
            <a:pPr lvl="0"/>
            <a:r>
              <a:rPr lang="ru-RU" sz="2100" dirty="0"/>
              <a:t>Уроки, основанные на формах, жанрах и методах работы, известных в общественной </a:t>
            </a:r>
            <a:r>
              <a:rPr lang="ru-RU" sz="2100" dirty="0" smtClean="0"/>
              <a:t>практике</a:t>
            </a:r>
          </a:p>
          <a:p>
            <a:r>
              <a:rPr lang="ru-RU" sz="2100" dirty="0" smtClean="0"/>
              <a:t>Трансформация традиционных способов организации урока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102245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4246" y="3307080"/>
            <a:ext cx="5088468" cy="298246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Старшеклассники предпочитают играть в ситуационные игры по созданию моделей и проектов.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61291" y="1123836"/>
            <a:ext cx="56388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Для учащихся 6-8 классов наиболее интересными являются сюжетно-ролевые игры, игры-драматизации. </a:t>
            </a:r>
          </a:p>
        </p:txBody>
      </p:sp>
      <p:pic>
        <p:nvPicPr>
          <p:cNvPr id="6146" name="Picture 2" descr="28 мая прошел мастер-класс английского с носителями языка для детей 6-8 л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91" y="3307080"/>
            <a:ext cx="4469709" cy="298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Что читают старшеклассники? | EXO-YKT | ЭХО СТОЛИЦ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246" y="472613"/>
            <a:ext cx="4249575" cy="283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457" y="760421"/>
            <a:ext cx="9453790" cy="164280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Методика проведения ролевой (сюжетной) игры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7733" y="1996440"/>
            <a:ext cx="9543237" cy="42976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500" b="1" dirty="0" smtClean="0"/>
              <a:t>I. этап </a:t>
            </a:r>
            <a:r>
              <a:rPr lang="ru-RU" sz="2800" dirty="0"/>
              <a:t>– подготовительный (организационный</a:t>
            </a:r>
            <a:r>
              <a:rPr lang="ru-RU" sz="2800" dirty="0" smtClean="0"/>
              <a:t>)</a:t>
            </a:r>
            <a:endParaRPr lang="ru-RU" sz="2800" dirty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3500" b="1" dirty="0" smtClean="0"/>
              <a:t>II</a:t>
            </a:r>
            <a:r>
              <a:rPr lang="ru-RU" sz="3500" b="1" dirty="0"/>
              <a:t>. этап </a:t>
            </a:r>
            <a:r>
              <a:rPr lang="ru-RU" sz="2800" dirty="0"/>
              <a:t>– </a:t>
            </a:r>
            <a:r>
              <a:rPr lang="ru-RU" sz="2800" dirty="0" smtClean="0"/>
              <a:t>игровой</a:t>
            </a:r>
            <a:endParaRPr lang="ru-RU" sz="2800" dirty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3500" b="1" dirty="0" smtClean="0"/>
              <a:t>III</a:t>
            </a:r>
            <a:r>
              <a:rPr lang="ru-RU" sz="3500" b="1" dirty="0"/>
              <a:t>. этап </a:t>
            </a:r>
            <a:r>
              <a:rPr lang="ru-RU" sz="2800" dirty="0"/>
              <a:t>– </a:t>
            </a:r>
            <a:r>
              <a:rPr lang="ru-RU" sz="2800" dirty="0" smtClean="0"/>
              <a:t>заключительный</a:t>
            </a:r>
            <a:endParaRPr lang="ru-RU" sz="2800" dirty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3500" b="1" dirty="0" smtClean="0"/>
              <a:t>IV</a:t>
            </a:r>
            <a:r>
              <a:rPr lang="ru-RU" sz="3500" b="1" dirty="0"/>
              <a:t>. этап </a:t>
            </a:r>
            <a:r>
              <a:rPr lang="ru-RU" sz="2800" dirty="0"/>
              <a:t>– анализ игровой деятельности, рекомендации по совершенствованию игры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8421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7195" y="514238"/>
            <a:ext cx="7109173" cy="158419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Требования к учащимся при проведении игры: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6832" y="2098432"/>
            <a:ext cx="10984522" cy="3593241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dirty="0" smtClean="0"/>
              <a:t>Проявлять </a:t>
            </a:r>
            <a:r>
              <a:rPr lang="ru-RU" sz="2800" dirty="0"/>
              <a:t>активность во время подготовки и проведения игры;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Иметь выдержку, не перебивать товарища во время выступления;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Проявлять самостоятельность в изучении темы;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Соблюдать обязанности и правила игры, регламент выступления;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dirty="0"/>
              <a:t>Облекайте вопрос в корректную форму;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Решите для себя какой вопрос и ответ были наиболее интересными и почему.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46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100</TotalTime>
  <Words>606</Words>
  <Application>Microsoft Office PowerPoint</Application>
  <PresentationFormat>Широкоэкранный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Corbel</vt:lpstr>
      <vt:lpstr>Wingdings</vt:lpstr>
      <vt:lpstr>Wingdings 2</vt:lpstr>
      <vt:lpstr>Рамка</vt:lpstr>
      <vt:lpstr>Ролевые игры в обучении географии</vt:lpstr>
      <vt:lpstr>Преимущества:</vt:lpstr>
      <vt:lpstr>Учебные ролевые игры разделяют </vt:lpstr>
      <vt:lpstr>Для ребенка игра – увлекательное прежде всего занятие. </vt:lpstr>
      <vt:lpstr>Личность в игре находится одновременно в двух планах</vt:lpstr>
      <vt:lpstr>Современные формы уроков, на которых может применяться коммуникативный подход можно классифицировать: </vt:lpstr>
      <vt:lpstr>Презентация PowerPoint</vt:lpstr>
      <vt:lpstr>Методика проведения ролевой (сюжетной) игры </vt:lpstr>
      <vt:lpstr>Требования к учащимся при проведении игры: </vt:lpstr>
      <vt:lpstr>При формировании групп необходимо: </vt:lpstr>
      <vt:lpstr>Задания</vt:lpstr>
      <vt:lpstr>Консультации</vt:lpstr>
      <vt:lpstr>У руководителя игры существует несколько обязанностей.</vt:lpstr>
      <vt:lpstr>Обязанности экспертной группы</vt:lpstr>
      <vt:lpstr>По продолжительности игра</vt:lpstr>
      <vt:lpstr>В заключении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Ролевые игры в обучении географии</dc:title>
  <dc:creator>uzer</dc:creator>
  <cp:lastModifiedBy>uzer</cp:lastModifiedBy>
  <cp:revision>10</cp:revision>
  <dcterms:created xsi:type="dcterms:W3CDTF">2022-10-28T10:24:29Z</dcterms:created>
  <dcterms:modified xsi:type="dcterms:W3CDTF">2022-10-28T12:04:30Z</dcterms:modified>
</cp:coreProperties>
</file>