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3" d="100"/>
          <a:sy n="83" d="100"/>
        </p:scale>
        <p:origin x="658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D503797-A4A8-4DAA-8C1A-F0DBA6DAB8E6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63ADA4C-EF24-4531-9C3C-951FBDD0F3C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852272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63ADA4C-EF24-4531-9C3C-951FBDD0F3C1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508609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6843" y="2059012"/>
            <a:ext cx="12195668" cy="18288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5759" y="2166364"/>
            <a:ext cx="11471565" cy="1739347"/>
          </a:xfrm>
        </p:spPr>
        <p:txBody>
          <a:bodyPr tIns="45720" bIns="45720" anchor="ctr">
            <a:normAutofit/>
          </a:bodyPr>
          <a:lstStyle>
            <a:lvl1pPr algn="ctr">
              <a:lnSpc>
                <a:spcPct val="80000"/>
              </a:lnSpc>
              <a:defRPr sz="6000" spc="150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996250"/>
            <a:ext cx="9144000" cy="1309255"/>
          </a:xfrm>
        </p:spPr>
        <p:txBody>
          <a:bodyPr>
            <a:normAutofit/>
          </a:bodyPr>
          <a:lstStyle>
            <a:lvl1pPr marL="0" indent="0" algn="ctr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20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079552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43330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9019312" y="0"/>
            <a:ext cx="27432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0624" y="274638"/>
            <a:ext cx="2402380" cy="5897562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199" y="274638"/>
            <a:ext cx="7973291" cy="5897562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422854"/>
            <a:ext cx="2743196" cy="365125"/>
          </a:xfrm>
        </p:spPr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776135" y="6422854"/>
            <a:ext cx="4279669" cy="365125"/>
          </a:xfrm>
        </p:spPr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3048" y="6422854"/>
            <a:ext cx="879759" cy="365125"/>
          </a:xfrm>
        </p:spPr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03246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349856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6843" y="2059012"/>
            <a:ext cx="12195668" cy="18288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191" y="2208879"/>
            <a:ext cx="10515600" cy="1676400"/>
          </a:xfrm>
        </p:spPr>
        <p:txBody>
          <a:bodyPr anchor="ctr">
            <a:noAutofit/>
          </a:bodyPr>
          <a:lstStyle>
            <a:lvl1pPr algn="ctr">
              <a:lnSpc>
                <a:spcPct val="80000"/>
              </a:lnSpc>
              <a:defRPr sz="6000" b="0" spc="150" baseline="0">
                <a:solidFill>
                  <a:schemeClr val="bg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3191" y="4010334"/>
            <a:ext cx="10515600" cy="1174639"/>
          </a:xfrm>
        </p:spPr>
        <p:txBody>
          <a:bodyPr anchor="t">
            <a:normAutofit/>
          </a:bodyPr>
          <a:lstStyle>
            <a:lvl1pPr marL="0" indent="0" algn="ct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6980499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05344" y="2011680"/>
            <a:ext cx="4754880" cy="420624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30391" y="2011680"/>
            <a:ext cx="4754880" cy="420624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817095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07008" y="1913470"/>
            <a:ext cx="4754880" cy="743094"/>
          </a:xfrm>
        </p:spPr>
        <p:txBody>
          <a:bodyPr anchor="ctr">
            <a:normAutofit/>
          </a:bodyPr>
          <a:lstStyle>
            <a:lvl1pPr marL="0" indent="0">
              <a:buNone/>
              <a:defRPr sz="21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07008" y="2656566"/>
            <a:ext cx="4754880" cy="35661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31230" y="1913470"/>
            <a:ext cx="4754880" cy="743094"/>
          </a:xfrm>
        </p:spPr>
        <p:txBody>
          <a:bodyPr anchor="ctr">
            <a:normAutofit/>
          </a:bodyPr>
          <a:lstStyle>
            <a:lvl1pPr marL="0" indent="0">
              <a:buNone/>
              <a:defRPr sz="21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31230" y="2656564"/>
            <a:ext cx="4754880" cy="35661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83484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634964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043352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07008" y="2120054"/>
            <a:ext cx="6126480" cy="41148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89023" y="2147486"/>
            <a:ext cx="3200400" cy="3432319"/>
          </a:xfrm>
        </p:spPr>
        <p:txBody>
          <a:bodyPr>
            <a:normAutofit/>
          </a:bodyPr>
          <a:lstStyle>
            <a:lvl1pPr marL="0" indent="0">
              <a:lnSpc>
                <a:spcPct val="95000"/>
              </a:lnSpc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67844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80160" y="2211494"/>
            <a:ext cx="6126480" cy="3931920"/>
          </a:xfrm>
          <a:solidFill>
            <a:schemeClr val="tx2">
              <a:lumMod val="60000"/>
              <a:lumOff val="40000"/>
            </a:schemeClr>
          </a:solidFill>
        </p:spPr>
        <p:txBody>
          <a:bodyPr tIns="365760" anchor="t"/>
          <a:lstStyle>
            <a:lvl1pPr marL="0" indent="0" algn="ctr">
              <a:buNone/>
              <a:defRPr sz="3200">
                <a:solidFill>
                  <a:schemeClr val="tx1">
                    <a:lumMod val="50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90688" y="2150621"/>
            <a:ext cx="3200400" cy="3429000"/>
          </a:xfrm>
        </p:spPr>
        <p:txBody>
          <a:bodyPr>
            <a:normAutofit/>
          </a:bodyPr>
          <a:lstStyle>
            <a:lvl1pPr marL="0" indent="0">
              <a:lnSpc>
                <a:spcPct val="95000"/>
              </a:lnSpc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0497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83" y="176109"/>
            <a:ext cx="12188952" cy="164591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02919" y="284176"/>
            <a:ext cx="9784080" cy="15087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02919" y="2011680"/>
            <a:ext cx="9784080" cy="420624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02266" y="6422854"/>
            <a:ext cx="3000894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l">
              <a:defRPr sz="1050">
                <a:solidFill>
                  <a:schemeClr val="tx1"/>
                </a:solidFill>
              </a:defRPr>
            </a:lvl1pPr>
          </a:lstStyle>
          <a:p>
            <a:fld id="{FE048A84-B059-4DD8-BA07-E4DA1C75D93D}" type="datetimeFigureOut">
              <a:rPr lang="ru-RU" smtClean="0"/>
              <a:t>01.11.2022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596471" y="6422854"/>
            <a:ext cx="50444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58927" y="6422854"/>
            <a:ext cx="946264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 b="0">
                <a:solidFill>
                  <a:schemeClr val="tx1"/>
                </a:solidFill>
              </a:defRPr>
            </a:lvl1pPr>
          </a:lstStyle>
          <a:p>
            <a:fld id="{71B0B319-AAFF-40F5-B17F-B80FAF82511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430663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000" kern="1200" cap="all" baseline="0">
          <a:solidFill>
            <a:schemeClr val="bg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tx1"/>
        </a:buClr>
        <a:buFont typeface="Wingdings" pitchFamily="2" charset="2"/>
        <a:buChar char="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4114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6400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8686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0972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2846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718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29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18062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slide" Target="slide9.xml"/><Relationship Id="rId13" Type="http://schemas.openxmlformats.org/officeDocument/2006/relationships/slide" Target="slide16.xml"/><Relationship Id="rId18" Type="http://schemas.openxmlformats.org/officeDocument/2006/relationships/slide" Target="slide3.xml"/><Relationship Id="rId3" Type="http://schemas.openxmlformats.org/officeDocument/2006/relationships/slide" Target="slide7.xml"/><Relationship Id="rId7" Type="http://schemas.openxmlformats.org/officeDocument/2006/relationships/slide" Target="slide10.xml"/><Relationship Id="rId12" Type="http://schemas.openxmlformats.org/officeDocument/2006/relationships/slide" Target="slide17.xml"/><Relationship Id="rId17" Type="http://schemas.openxmlformats.org/officeDocument/2006/relationships/slide" Target="slide18.xml"/><Relationship Id="rId2" Type="http://schemas.openxmlformats.org/officeDocument/2006/relationships/notesSlide" Target="../notesSlides/notesSlide1.xml"/><Relationship Id="rId16" Type="http://schemas.openxmlformats.org/officeDocument/2006/relationships/slide" Target="slide19.xml"/><Relationship Id="rId20" Type="http://schemas.openxmlformats.org/officeDocument/2006/relationships/slide" Target="slide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11.xml"/><Relationship Id="rId11" Type="http://schemas.openxmlformats.org/officeDocument/2006/relationships/slide" Target="slide12.xml"/><Relationship Id="rId5" Type="http://schemas.openxmlformats.org/officeDocument/2006/relationships/slide" Target="slide6.xml"/><Relationship Id="rId15" Type="http://schemas.openxmlformats.org/officeDocument/2006/relationships/slide" Target="slide20.xml"/><Relationship Id="rId10" Type="http://schemas.openxmlformats.org/officeDocument/2006/relationships/slide" Target="slide13.xml"/><Relationship Id="rId19" Type="http://schemas.openxmlformats.org/officeDocument/2006/relationships/slide" Target="slide5.xml"/><Relationship Id="rId4" Type="http://schemas.openxmlformats.org/officeDocument/2006/relationships/slide" Target="slide4.xml"/><Relationship Id="rId9" Type="http://schemas.openxmlformats.org/officeDocument/2006/relationships/slide" Target="slide14.xml"/><Relationship Id="rId14" Type="http://schemas.openxmlformats.org/officeDocument/2006/relationships/slide" Target="slide15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2256903"/>
            <a:ext cx="11471565" cy="1739347"/>
          </a:xfrm>
        </p:spPr>
        <p:txBody>
          <a:bodyPr>
            <a:noAutofit/>
          </a:bodyPr>
          <a:lstStyle/>
          <a:p>
            <a:r>
              <a:rPr lang="ru-RU" sz="16600" dirty="0" smtClean="0"/>
              <a:t>Своя игра</a:t>
            </a:r>
            <a:endParaRPr lang="ru-RU" sz="166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6950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altLang="ru-RU" sz="3200" b="1" dirty="0">
                <a:solidFill>
                  <a:schemeClr val="bg1"/>
                </a:solidFill>
              </a:rPr>
              <a:t>Какое растение и животное этого материка можно отнести к реликтовым, т.е. сохранившимся с доледниковой эпохи</a:t>
            </a:r>
            <a:r>
              <a:rPr lang="ru-RU" altLang="ru-RU" sz="3200" b="1" dirty="0" smtClean="0">
                <a:solidFill>
                  <a:schemeClr val="bg1"/>
                </a:solidFill>
              </a:rPr>
              <a:t>?</a:t>
            </a:r>
            <a:endParaRPr lang="ru-RU" sz="3200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spcBef>
                <a:spcPct val="50000"/>
              </a:spcBef>
            </a:pPr>
            <a:r>
              <a:rPr lang="ru-RU" altLang="ru-RU" sz="4000" b="1" dirty="0">
                <a:solidFill>
                  <a:schemeClr val="tx1"/>
                </a:solidFill>
                <a:latin typeface="Arial" panose="020B0604020202020204" pitchFamily="34" charset="0"/>
              </a:rPr>
              <a:t>Секвойя;</a:t>
            </a:r>
          </a:p>
          <a:p>
            <a:pPr algn="ctr">
              <a:spcBef>
                <a:spcPct val="50000"/>
              </a:spcBef>
            </a:pPr>
            <a:r>
              <a:rPr lang="ru-RU" altLang="ru-RU" sz="4000" b="1" dirty="0">
                <a:solidFill>
                  <a:schemeClr val="tx1"/>
                </a:solidFill>
                <a:latin typeface="Arial" panose="020B0604020202020204" pitchFamily="34" charset="0"/>
              </a:rPr>
              <a:t>О</a:t>
            </a:r>
            <a:r>
              <a:rPr lang="ru-RU" altLang="ru-RU" sz="40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вцебык</a:t>
            </a:r>
            <a:endParaRPr lang="ru-RU" altLang="ru-RU" sz="4000" b="1" dirty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64405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Что такое морена? Какое отношение это понятие имеет к Северной Америке</a:t>
            </a:r>
            <a:r>
              <a:rPr lang="ru-RU" altLang="ru-RU" b="1" dirty="0" smtClean="0">
                <a:solidFill>
                  <a:schemeClr val="bg1"/>
                </a:solidFill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 altLang="ru-RU" sz="5400" b="1" dirty="0" smtClean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algn="ctr"/>
            <a:r>
              <a:rPr lang="ru-RU" altLang="ru-RU" sz="54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Ледниковые отложения</a:t>
            </a:r>
          </a:p>
          <a:p>
            <a:pPr algn="ctr"/>
            <a:endParaRPr lang="ru-RU" sz="5400" dirty="0"/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890095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Назовите и покажите на карте самые крупные реки материка</a:t>
            </a:r>
            <a:r>
              <a:rPr lang="ru-RU" altLang="ru-RU" b="1" dirty="0" smtClean="0">
                <a:solidFill>
                  <a:schemeClr val="bg1"/>
                </a:solidFill>
              </a:rPr>
              <a:t>.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54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Амазонка, Парана, Ориноко</a:t>
            </a:r>
            <a:endParaRPr lang="ru-RU" sz="5400" dirty="0">
              <a:solidFill>
                <a:schemeClr val="tx1"/>
              </a:solidFill>
            </a:endParaRP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44118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Почему Южная Америка является самым влажным материком Земли</a:t>
            </a:r>
            <a:r>
              <a:rPr lang="ru-RU" altLang="ru-RU" b="1" dirty="0" smtClean="0">
                <a:solidFill>
                  <a:schemeClr val="bg1"/>
                </a:solidFill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2800" b="1" dirty="0">
                <a:solidFill>
                  <a:schemeClr val="tx1"/>
                </a:solidFill>
              </a:rPr>
              <a:t>Большая часть её расположена в экваториальном и субэкваториальном поясах, а здесь выпадает очень много осадков</a:t>
            </a:r>
            <a:r>
              <a:rPr lang="ru-RU" altLang="ru-RU" sz="3600" b="1" dirty="0" smtClean="0">
                <a:solidFill>
                  <a:schemeClr val="tx1"/>
                </a:solidFill>
              </a:rPr>
              <a:t>          </a:t>
            </a: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00971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Чьим именем названа данная часть света</a:t>
            </a:r>
            <a:r>
              <a:rPr lang="ru-RU" altLang="ru-RU" b="1" dirty="0" smtClean="0">
                <a:solidFill>
                  <a:schemeClr val="bg1"/>
                </a:solidFill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5400" b="1" dirty="0" smtClean="0">
                <a:solidFill>
                  <a:schemeClr val="tx1"/>
                </a:solidFill>
              </a:rPr>
              <a:t>Америго </a:t>
            </a:r>
          </a:p>
          <a:p>
            <a:pPr algn="ctr"/>
            <a:r>
              <a:rPr lang="ru-RU" altLang="ru-RU" sz="5400" b="1" dirty="0" err="1" smtClean="0">
                <a:solidFill>
                  <a:schemeClr val="tx1"/>
                </a:solidFill>
              </a:rPr>
              <a:t>Веспуччи</a:t>
            </a:r>
            <a:endParaRPr lang="ru-RU" sz="5400" dirty="0">
              <a:solidFill>
                <a:schemeClr val="tx1"/>
              </a:solidFill>
            </a:endParaRP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256883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Назовите обитателей Антарктиды</a:t>
            </a:r>
            <a:r>
              <a:rPr lang="ru-RU" altLang="ru-RU" b="1" dirty="0" smtClean="0">
                <a:solidFill>
                  <a:schemeClr val="bg1"/>
                </a:solidFill>
              </a:rPr>
              <a:t>.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5400" b="1" smtClean="0">
                <a:solidFill>
                  <a:schemeClr val="tx1"/>
                </a:solidFill>
              </a:rPr>
              <a:t>Пингвины, ластоногие, птицы</a:t>
            </a:r>
            <a:endParaRPr lang="ru-RU" sz="5400" dirty="0">
              <a:solidFill>
                <a:schemeClr val="tx1"/>
              </a:solidFill>
            </a:endParaRP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400685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Кто и когда открыл Антарктиду</a:t>
            </a:r>
            <a:r>
              <a:rPr lang="ru-RU" altLang="ru-RU" b="1" dirty="0" smtClean="0">
                <a:solidFill>
                  <a:schemeClr val="bg1"/>
                </a:solidFill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4400" b="1" dirty="0" smtClean="0">
                <a:solidFill>
                  <a:schemeClr val="tx1"/>
                </a:solidFill>
              </a:rPr>
              <a:t>Ф.Ф. Беллинсгаузен и М.П. Лазарев в 1820 году          </a:t>
            </a:r>
            <a:endParaRPr lang="ru-RU" sz="4400" dirty="0">
              <a:solidFill>
                <a:schemeClr val="tx1"/>
              </a:solidFill>
            </a:endParaRP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979731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>
              <a:spcBef>
                <a:spcPct val="50000"/>
              </a:spcBef>
            </a:pPr>
            <a:r>
              <a:rPr lang="ru-RU" altLang="ru-RU" b="1" dirty="0">
                <a:solidFill>
                  <a:schemeClr val="bg1"/>
                </a:solidFill>
              </a:rPr>
              <a:t>Почему Антарктида самый высокий материк над уровнем моря?</a:t>
            </a:r>
            <a:endParaRPr lang="ru-RU" altLang="ru-RU" b="1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5400" b="1" dirty="0" smtClean="0">
                <a:solidFill>
                  <a:schemeClr val="tx1"/>
                </a:solidFill>
                <a:latin typeface="+mj-lt"/>
              </a:rPr>
              <a:t>За счёт ледяного купола</a:t>
            </a:r>
            <a:endParaRPr lang="ru-RU" sz="5400" dirty="0">
              <a:solidFill>
                <a:schemeClr val="tx1"/>
              </a:solidFill>
              <a:latin typeface="+mj-lt"/>
            </a:endParaRP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90790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Почему Австралия – самый сухой материк Земли</a:t>
            </a:r>
            <a:r>
              <a:rPr lang="ru-RU" altLang="ru-RU" b="1" dirty="0" smtClean="0">
                <a:solidFill>
                  <a:schemeClr val="bg1"/>
                </a:solidFill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3600" b="1" dirty="0">
                <a:solidFill>
                  <a:schemeClr val="tx1"/>
                </a:solidFill>
              </a:rPr>
              <a:t>Большая часть расположена в тропическом поясе, а здесь очень жарко и сухо</a:t>
            </a: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490987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Какое уникальное сооружение тянется вдоль северо-восточной части Австралии? 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spcBef>
                <a:spcPct val="50000"/>
              </a:spcBef>
            </a:pPr>
            <a:r>
              <a:rPr lang="ru-RU" altLang="ru-RU" sz="5400" b="1" dirty="0" smtClean="0">
                <a:solidFill>
                  <a:schemeClr val="tx1"/>
                </a:solidFill>
              </a:rPr>
              <a:t>Большой Барьерный риф</a:t>
            </a:r>
            <a:endParaRPr lang="ru-RU" altLang="ru-RU" sz="5400" b="1" dirty="0">
              <a:solidFill>
                <a:schemeClr val="tx1"/>
              </a:solidFill>
            </a:endParaRPr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036796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Рамка 3"/>
          <p:cNvSpPr/>
          <p:nvPr/>
        </p:nvSpPr>
        <p:spPr>
          <a:xfrm>
            <a:off x="597876" y="123092"/>
            <a:ext cx="2883878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dirty="0" smtClean="0">
                <a:solidFill>
                  <a:schemeClr val="tx1"/>
                </a:solidFill>
              </a:rPr>
              <a:t>Евразия</a:t>
            </a:r>
            <a:endParaRPr lang="ru-RU" sz="3200" dirty="0">
              <a:solidFill>
                <a:schemeClr val="tx1"/>
              </a:solidFill>
            </a:endParaRPr>
          </a:p>
        </p:txBody>
      </p:sp>
      <p:sp>
        <p:nvSpPr>
          <p:cNvPr id="6" name="Рамка 5"/>
          <p:cNvSpPr/>
          <p:nvPr/>
        </p:nvSpPr>
        <p:spPr>
          <a:xfrm>
            <a:off x="597876" y="1189892"/>
            <a:ext cx="2883878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dirty="0" smtClean="0">
                <a:solidFill>
                  <a:schemeClr val="tx1"/>
                </a:solidFill>
              </a:rPr>
              <a:t>Африка </a:t>
            </a:r>
            <a:r>
              <a:rPr lang="ru-RU" dirty="0" smtClean="0">
                <a:solidFill>
                  <a:schemeClr val="tx1"/>
                </a:solidFill>
              </a:rPr>
              <a:t> 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7" name="Рамка 6"/>
          <p:cNvSpPr/>
          <p:nvPr/>
        </p:nvSpPr>
        <p:spPr>
          <a:xfrm>
            <a:off x="597876" y="2344617"/>
            <a:ext cx="2883878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800" dirty="0" smtClean="0">
                <a:solidFill>
                  <a:schemeClr val="tx1"/>
                </a:solidFill>
              </a:rPr>
              <a:t>Северная Америка</a:t>
            </a:r>
            <a:endParaRPr lang="ru-RU" sz="2800" dirty="0">
              <a:solidFill>
                <a:schemeClr val="tx1"/>
              </a:solidFill>
            </a:endParaRPr>
          </a:p>
        </p:txBody>
      </p:sp>
      <p:sp>
        <p:nvSpPr>
          <p:cNvPr id="8" name="Рамка 7"/>
          <p:cNvSpPr/>
          <p:nvPr/>
        </p:nvSpPr>
        <p:spPr>
          <a:xfrm>
            <a:off x="597876" y="3470032"/>
            <a:ext cx="2883878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800" dirty="0" smtClean="0">
                <a:solidFill>
                  <a:schemeClr val="tx1"/>
                </a:solidFill>
              </a:rPr>
              <a:t>Южная Америка</a:t>
            </a:r>
            <a:endParaRPr lang="ru-RU" sz="2800" dirty="0">
              <a:solidFill>
                <a:schemeClr val="tx1"/>
              </a:solidFill>
            </a:endParaRPr>
          </a:p>
        </p:txBody>
      </p:sp>
      <p:sp>
        <p:nvSpPr>
          <p:cNvPr id="9" name="Рамка 8"/>
          <p:cNvSpPr/>
          <p:nvPr/>
        </p:nvSpPr>
        <p:spPr>
          <a:xfrm>
            <a:off x="597876" y="4595446"/>
            <a:ext cx="2883878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dirty="0" smtClean="0">
                <a:solidFill>
                  <a:schemeClr val="tx1"/>
                </a:solidFill>
              </a:rPr>
              <a:t>Антарктида</a:t>
            </a:r>
            <a:endParaRPr lang="ru-RU" sz="3200" dirty="0">
              <a:solidFill>
                <a:schemeClr val="tx1"/>
              </a:solidFill>
            </a:endParaRPr>
          </a:p>
        </p:txBody>
      </p:sp>
      <p:sp>
        <p:nvSpPr>
          <p:cNvPr id="10" name="Рамка 9"/>
          <p:cNvSpPr/>
          <p:nvPr/>
        </p:nvSpPr>
        <p:spPr>
          <a:xfrm>
            <a:off x="597876" y="5662246"/>
            <a:ext cx="2883878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dirty="0" smtClean="0">
                <a:solidFill>
                  <a:schemeClr val="tx1"/>
                </a:solidFill>
              </a:rPr>
              <a:t>Австралия </a:t>
            </a:r>
            <a:endParaRPr lang="ru-RU" sz="3200" dirty="0">
              <a:solidFill>
                <a:schemeClr val="tx1"/>
              </a:solidFill>
            </a:endParaRPr>
          </a:p>
        </p:txBody>
      </p:sp>
      <p:sp>
        <p:nvSpPr>
          <p:cNvPr id="11" name="Рамка 10">
            <a:hlinkClick r:id="rId3" action="ppaction://hlinksldjump"/>
          </p:cNvPr>
          <p:cNvSpPr/>
          <p:nvPr/>
        </p:nvSpPr>
        <p:spPr>
          <a:xfrm>
            <a:off x="6494583" y="1172306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100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12" name="Рамка 11">
            <a:hlinkClick r:id="rId4" action="ppaction://hlinksldjump"/>
          </p:cNvPr>
          <p:cNvSpPr/>
          <p:nvPr/>
        </p:nvSpPr>
        <p:spPr>
          <a:xfrm>
            <a:off x="6518029" y="105506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100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13" name="Рамка 12">
            <a:hlinkClick r:id="rId5" action="ppaction://hlinksldjump"/>
          </p:cNvPr>
          <p:cNvSpPr/>
          <p:nvPr/>
        </p:nvSpPr>
        <p:spPr>
          <a:xfrm>
            <a:off x="4173412" y="1189892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14" name="Рамка 13">
            <a:hlinkClick r:id="rId6" action="ppaction://hlinksldjump"/>
          </p:cNvPr>
          <p:cNvSpPr/>
          <p:nvPr/>
        </p:nvSpPr>
        <p:spPr>
          <a:xfrm>
            <a:off x="8827475" y="2344616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15" name="Рамка 14">
            <a:hlinkClick r:id="rId7" action="ppaction://hlinksldjump"/>
          </p:cNvPr>
          <p:cNvSpPr/>
          <p:nvPr/>
        </p:nvSpPr>
        <p:spPr>
          <a:xfrm>
            <a:off x="6494583" y="2332890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100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16" name="Рамка 15">
            <a:hlinkClick r:id="rId8" action="ppaction://hlinksldjump"/>
          </p:cNvPr>
          <p:cNvSpPr/>
          <p:nvPr/>
        </p:nvSpPr>
        <p:spPr>
          <a:xfrm>
            <a:off x="4202718" y="2359268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17" name="Рамка 16">
            <a:hlinkClick r:id="rId9" action="ppaction://hlinksldjump"/>
          </p:cNvPr>
          <p:cNvSpPr/>
          <p:nvPr/>
        </p:nvSpPr>
        <p:spPr>
          <a:xfrm>
            <a:off x="8786449" y="3464166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18" name="Рамка 17">
            <a:hlinkClick r:id="rId10" action="ppaction://hlinksldjump"/>
          </p:cNvPr>
          <p:cNvSpPr/>
          <p:nvPr/>
        </p:nvSpPr>
        <p:spPr>
          <a:xfrm>
            <a:off x="6494584" y="3464167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100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19" name="Рамка 18">
            <a:hlinkClick r:id="rId11" action="ppaction://hlinksldjump"/>
          </p:cNvPr>
          <p:cNvSpPr/>
          <p:nvPr/>
        </p:nvSpPr>
        <p:spPr>
          <a:xfrm>
            <a:off x="4202719" y="3470030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20" name="Рамка 19">
            <a:hlinkClick r:id="rId12" action="ppaction://hlinksldjump"/>
          </p:cNvPr>
          <p:cNvSpPr/>
          <p:nvPr/>
        </p:nvSpPr>
        <p:spPr>
          <a:xfrm>
            <a:off x="8827475" y="4589582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21" name="Рамка 20">
            <a:hlinkClick r:id="rId13" action="ppaction://hlinksldjump"/>
          </p:cNvPr>
          <p:cNvSpPr/>
          <p:nvPr/>
        </p:nvSpPr>
        <p:spPr>
          <a:xfrm>
            <a:off x="6500443" y="4595444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100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22" name="Рамка 21">
            <a:hlinkClick r:id="rId14" action="ppaction://hlinksldjump"/>
          </p:cNvPr>
          <p:cNvSpPr/>
          <p:nvPr/>
        </p:nvSpPr>
        <p:spPr>
          <a:xfrm>
            <a:off x="4173413" y="4595445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23" name="Рамка 22">
            <a:hlinkClick r:id="rId15" action="ppaction://hlinksldjump"/>
          </p:cNvPr>
          <p:cNvSpPr/>
          <p:nvPr/>
        </p:nvSpPr>
        <p:spPr>
          <a:xfrm>
            <a:off x="8827475" y="5662243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24" name="Рамка 23">
            <a:hlinkClick r:id="rId16" action="ppaction://hlinksldjump"/>
          </p:cNvPr>
          <p:cNvSpPr/>
          <p:nvPr/>
        </p:nvSpPr>
        <p:spPr>
          <a:xfrm>
            <a:off x="6500444" y="5662243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100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25" name="Рамка 24">
            <a:hlinkClick r:id="rId17" action="ppaction://hlinksldjump"/>
          </p:cNvPr>
          <p:cNvSpPr/>
          <p:nvPr/>
        </p:nvSpPr>
        <p:spPr>
          <a:xfrm>
            <a:off x="4173413" y="5662244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26" name="Рамка 25">
            <a:hlinkClick r:id="rId18" action="ppaction://hlinksldjump"/>
          </p:cNvPr>
          <p:cNvSpPr/>
          <p:nvPr/>
        </p:nvSpPr>
        <p:spPr>
          <a:xfrm>
            <a:off x="4185138" y="123092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27" name="Рамка 26">
            <a:hlinkClick r:id="rId19" action="ppaction://hlinksldjump"/>
          </p:cNvPr>
          <p:cNvSpPr/>
          <p:nvPr/>
        </p:nvSpPr>
        <p:spPr>
          <a:xfrm>
            <a:off x="8827475" y="128954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150</a:t>
            </a:r>
            <a:endParaRPr lang="ru-RU" sz="5400" dirty="0">
              <a:solidFill>
                <a:schemeClr val="tx1"/>
              </a:solidFill>
            </a:endParaRPr>
          </a:p>
        </p:txBody>
      </p:sp>
      <p:sp>
        <p:nvSpPr>
          <p:cNvPr id="28" name="Рамка 27">
            <a:hlinkClick r:id="rId20" action="ppaction://hlinksldjump"/>
          </p:cNvPr>
          <p:cNvSpPr/>
          <p:nvPr/>
        </p:nvSpPr>
        <p:spPr>
          <a:xfrm>
            <a:off x="8833340" y="1172306"/>
            <a:ext cx="1617785" cy="973015"/>
          </a:xfrm>
          <a:prstGeom prst="frame">
            <a:avLst/>
          </a:prstGeom>
          <a:solidFill>
            <a:schemeClr val="accent2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5400" dirty="0" smtClean="0">
                <a:solidFill>
                  <a:schemeClr val="tx1"/>
                </a:solidFill>
              </a:rPr>
              <a:t>150</a:t>
            </a:r>
            <a:endParaRPr lang="ru-RU" sz="5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5014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Назовите сумчатых животных Австралии</a:t>
            </a:r>
            <a:r>
              <a:rPr lang="ru-RU" altLang="ru-RU" b="1" dirty="0" smtClean="0">
                <a:solidFill>
                  <a:schemeClr val="bg1"/>
                </a:solidFill>
              </a:rPr>
              <a:t>.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4000" b="1" dirty="0" smtClean="0">
                <a:solidFill>
                  <a:schemeClr val="tx1"/>
                </a:solidFill>
              </a:rPr>
              <a:t>Кенгуру, коала, сумчатый тушканчик, сумчатый дьявол и др.</a:t>
            </a:r>
            <a:endParaRPr lang="ru-RU" sz="4000" dirty="0">
              <a:solidFill>
                <a:schemeClr val="tx1"/>
              </a:solidFill>
            </a:endParaRP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93640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Какое место занимает Евразия среди других материков мира?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5" name="Блок-схема: несколько документов 4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sz="5400" dirty="0"/>
              <a:t>Первое место</a:t>
            </a:r>
          </a:p>
          <a:p>
            <a:pPr algn="ctr"/>
            <a:endParaRPr lang="ru-RU" dirty="0"/>
          </a:p>
        </p:txBody>
      </p:sp>
      <p:sp>
        <p:nvSpPr>
          <p:cNvPr id="6" name="Управляющая кнопка: возврат 5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0212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  <a:latin typeface="Arial" panose="020B0604020202020204" pitchFamily="34" charset="0"/>
              </a:rPr>
              <a:t>Как называется самая высокая вершина Евразии и всего мира</a:t>
            </a:r>
            <a:r>
              <a:rPr lang="ru-RU" altLang="ru-RU" b="1" dirty="0" smtClean="0">
                <a:solidFill>
                  <a:schemeClr val="bg1"/>
                </a:solidFill>
                <a:latin typeface="Arial" panose="020B0604020202020204" pitchFamily="34" charset="0"/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4800" b="1" dirty="0">
                <a:solidFill>
                  <a:schemeClr val="tx1"/>
                </a:solidFill>
              </a:rPr>
              <a:t>Джомолунгма</a:t>
            </a:r>
          </a:p>
          <a:p>
            <a:pPr algn="ctr"/>
            <a:r>
              <a:rPr lang="ru-RU" altLang="ru-RU" sz="4800" b="1" dirty="0">
                <a:solidFill>
                  <a:schemeClr val="tx1"/>
                </a:solidFill>
              </a:rPr>
              <a:t>(Эверест) – 8848 м.</a:t>
            </a:r>
            <a:endParaRPr lang="ru-RU" altLang="ru-RU" sz="4800" b="1" dirty="0">
              <a:solidFill>
                <a:schemeClr val="tx1"/>
              </a:solidFill>
            </a:endParaRPr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71376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Кто из русских путешественников исследовал внутренние районы Центральной Азии</a:t>
            </a:r>
            <a:r>
              <a:rPr lang="ru-RU" altLang="ru-RU" b="1" dirty="0" smtClean="0">
                <a:solidFill>
                  <a:schemeClr val="bg1"/>
                </a:solidFill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5400" b="1" dirty="0" smtClean="0">
                <a:solidFill>
                  <a:srgbClr val="FF9933"/>
                </a:solidFill>
                <a:latin typeface="Arial" panose="020B0604020202020204" pitchFamily="34" charset="0"/>
              </a:rPr>
              <a:t> </a:t>
            </a:r>
            <a:r>
              <a:rPr lang="ru-RU" altLang="ru-RU" sz="4800" b="1" dirty="0" smtClean="0">
                <a:solidFill>
                  <a:schemeClr val="tx1"/>
                </a:solidFill>
              </a:rPr>
              <a:t>П.П. Семёнов, </a:t>
            </a:r>
          </a:p>
          <a:p>
            <a:pPr algn="ctr"/>
            <a:r>
              <a:rPr lang="ru-RU" altLang="ru-RU" sz="4800" b="1" dirty="0" smtClean="0">
                <a:solidFill>
                  <a:schemeClr val="tx1"/>
                </a:solidFill>
              </a:rPr>
              <a:t>Н.М. Пржевальский</a:t>
            </a:r>
            <a:endParaRPr lang="ru-RU" sz="4800" dirty="0">
              <a:solidFill>
                <a:schemeClr val="tx1"/>
              </a:solidFill>
            </a:endParaRPr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297047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  <a:latin typeface="Comic Sans MS" panose="030F0702030302020204" pitchFamily="66" charset="0"/>
              </a:rPr>
              <a:t>Назовите самое большое по площади и по численности населения государство Африки</a:t>
            </a:r>
            <a:r>
              <a:rPr lang="ru-RU" altLang="ru-RU" b="1" dirty="0" smtClean="0">
                <a:solidFill>
                  <a:schemeClr val="bg1"/>
                </a:solidFill>
                <a:latin typeface="Comic Sans MS" panose="030F0702030302020204" pitchFamily="66" charset="0"/>
              </a:rPr>
              <a:t>.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spcBef>
                <a:spcPct val="50000"/>
              </a:spcBef>
            </a:pPr>
            <a:endParaRPr lang="ru-RU" altLang="ru-RU" sz="4800" b="1" dirty="0" smtClean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algn="ctr"/>
            <a:r>
              <a:rPr lang="ru-RU" altLang="ru-RU" sz="48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Судан</a:t>
            </a:r>
          </a:p>
          <a:p>
            <a:pPr algn="ctr"/>
            <a:r>
              <a:rPr lang="ru-RU" altLang="ru-RU" sz="48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Нигерия</a:t>
            </a:r>
          </a:p>
          <a:p>
            <a:pPr algn="ctr"/>
            <a:endParaRPr lang="ru-RU" sz="5400" dirty="0"/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967953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Почему климатические пояса и природные зоны в Африке повторяются на севере и юге? 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4400" b="1" dirty="0">
                <a:solidFill>
                  <a:schemeClr val="tx1"/>
                </a:solidFill>
                <a:latin typeface="Arial" panose="020B0604020202020204" pitchFamily="34" charset="0"/>
              </a:rPr>
              <a:t>Э</a:t>
            </a:r>
            <a:r>
              <a:rPr lang="ru-RU" altLang="ru-RU" sz="44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кватор пересекает Африку посередине</a:t>
            </a:r>
            <a:endParaRPr lang="ru-RU" altLang="ru-RU" sz="4400" b="1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25614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</a:rPr>
              <a:t>Почему в Африке в рельефе преобладают равнины и плоскогорья</a:t>
            </a:r>
            <a:r>
              <a:rPr lang="ru-RU" altLang="ru-RU" b="1" dirty="0" smtClean="0">
                <a:solidFill>
                  <a:schemeClr val="bg1"/>
                </a:solidFill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 altLang="ru-RU" sz="4400" b="1" dirty="0" smtClean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algn="ctr"/>
            <a:r>
              <a:rPr lang="ru-RU" altLang="ru-RU" sz="44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В </a:t>
            </a:r>
            <a:r>
              <a:rPr lang="ru-RU" altLang="ru-RU" sz="44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>основании лежит литосферная плита</a:t>
            </a:r>
          </a:p>
          <a:p>
            <a:pPr algn="ctr"/>
            <a:endParaRPr lang="ru-RU" sz="5400" dirty="0"/>
          </a:p>
          <a:p>
            <a:pPr algn="ctr"/>
            <a:endParaRPr lang="ru-RU" dirty="0"/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66942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altLang="ru-RU" b="1" dirty="0">
                <a:solidFill>
                  <a:schemeClr val="bg1"/>
                </a:solidFill>
                <a:latin typeface="Comic Sans MS" panose="030F0702030302020204" pitchFamily="66" charset="0"/>
              </a:rPr>
              <a:t>Как называются традиционные жилища  коренных народов Северной Америки</a:t>
            </a:r>
            <a:r>
              <a:rPr lang="ru-RU" altLang="ru-RU" b="1" dirty="0" smtClean="0">
                <a:solidFill>
                  <a:schemeClr val="bg1"/>
                </a:solidFill>
                <a:latin typeface="Comic Sans MS" panose="030F0702030302020204" pitchFamily="66" charset="0"/>
              </a:rPr>
              <a:t>?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Блок-схема: несколько документов 3"/>
          <p:cNvSpPr/>
          <p:nvPr/>
        </p:nvSpPr>
        <p:spPr>
          <a:xfrm>
            <a:off x="2508738" y="2391508"/>
            <a:ext cx="7179344" cy="3543885"/>
          </a:xfrm>
          <a:prstGeom prst="flowChartMultidocumen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ru-RU" altLang="ru-RU" sz="4800" b="1" dirty="0">
                <a:solidFill>
                  <a:schemeClr val="tx1"/>
                </a:solidFill>
              </a:rPr>
              <a:t>У</a:t>
            </a:r>
            <a:r>
              <a:rPr lang="ru-RU" altLang="ru-RU" sz="4800" b="1" dirty="0" smtClean="0">
                <a:solidFill>
                  <a:schemeClr val="tx1"/>
                </a:solidFill>
              </a:rPr>
              <a:t> эскимосов-иглу, </a:t>
            </a:r>
          </a:p>
          <a:p>
            <a:pPr algn="ctr"/>
            <a:r>
              <a:rPr lang="ru-RU" altLang="ru-RU" sz="4800" b="1" dirty="0" smtClean="0">
                <a:solidFill>
                  <a:schemeClr val="tx1"/>
                </a:solidFill>
              </a:rPr>
              <a:t>у индейцев-вигвам</a:t>
            </a:r>
            <a:endParaRPr lang="ru-RU" altLang="ru-RU" sz="4800" b="1" dirty="0">
              <a:solidFill>
                <a:schemeClr val="tx1"/>
              </a:solidFill>
            </a:endParaRPr>
          </a:p>
        </p:txBody>
      </p:sp>
      <p:sp>
        <p:nvSpPr>
          <p:cNvPr id="5" name="Управляющая кнопка: возврат 4">
            <a:hlinkClick r:id="" action="ppaction://hlinkshowjump?jump=lastslideviewed" highlightClick="1"/>
          </p:cNvPr>
          <p:cNvSpPr/>
          <p:nvPr/>
        </p:nvSpPr>
        <p:spPr>
          <a:xfrm>
            <a:off x="9507415" y="5369169"/>
            <a:ext cx="1676400" cy="1172308"/>
          </a:xfrm>
          <a:prstGeom prst="actionButtonReturn">
            <a:avLst/>
          </a:prstGeom>
          <a:solidFill>
            <a:srgbClr val="92D050"/>
          </a:solidFill>
          <a:ln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092278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каймление">
  <a:themeElements>
    <a:clrScheme name="Окаймление">
      <a:dk1>
        <a:srgbClr val="2C2C2C"/>
      </a:dk1>
      <a:lt1>
        <a:srgbClr val="FFFFFF"/>
      </a:lt1>
      <a:dk2>
        <a:srgbClr val="099BDD"/>
      </a:dk2>
      <a:lt2>
        <a:srgbClr val="F2F2F2"/>
      </a:lt2>
      <a:accent1>
        <a:srgbClr val="FFC000"/>
      </a:accent1>
      <a:accent2>
        <a:srgbClr val="A5D028"/>
      </a:accent2>
      <a:accent3>
        <a:srgbClr val="08CC78"/>
      </a:accent3>
      <a:accent4>
        <a:srgbClr val="F24099"/>
      </a:accent4>
      <a:accent5>
        <a:srgbClr val="828288"/>
      </a:accent5>
      <a:accent6>
        <a:srgbClr val="F56617"/>
      </a:accent6>
      <a:hlink>
        <a:srgbClr val="005DBA"/>
      </a:hlink>
      <a:folHlink>
        <a:srgbClr val="6C606A"/>
      </a:folHlink>
    </a:clrScheme>
    <a:fontScheme name="Окаймление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Окаймление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120000"/>
                <a:lumMod val="107000"/>
              </a:schemeClr>
            </a:gs>
            <a:gs pos="50000">
              <a:schemeClr val="phClr">
                <a:tint val="70000"/>
                <a:satMod val="124000"/>
                <a:lumMod val="103000"/>
              </a:schemeClr>
            </a:gs>
            <a:gs pos="100000">
              <a:schemeClr val="phClr">
                <a:tint val="85000"/>
                <a:satMod val="12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5000"/>
                <a:shade val="98000"/>
                <a:satMod val="110000"/>
                <a:lumMod val="103000"/>
              </a:schemeClr>
            </a:gs>
            <a:gs pos="50000">
              <a:schemeClr val="phClr">
                <a:shade val="85000"/>
                <a:satMod val="105000"/>
                <a:lumMod val="100000"/>
              </a:schemeClr>
            </a:gs>
            <a:gs pos="100000">
              <a:schemeClr val="phClr">
                <a:shade val="60000"/>
                <a:satMod val="12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875" dir="5400000" algn="ctr" rotWithShape="0">
              <a:srgbClr val="000000">
                <a:alpha val="68000"/>
              </a:srgbClr>
            </a:outerShdw>
          </a:effectLst>
        </a:effectStyle>
        <a:effectStyle>
          <a:effectLst>
            <a:outerShdw blurRad="88900" dist="2794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/>
              <a:schemeClr val="phClr">
                <a:shade val="91000"/>
                <a:satMod val="105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Banded" id="{98DFF888-2449-4D28-977C-6306C017633E}" vid="{9792607F-9579-4224-82FF-9C88C3E1E53D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Окаймление</Template>
  <TotalTime>75</TotalTime>
  <Words>310</Words>
  <Application>Microsoft Office PowerPoint</Application>
  <PresentationFormat>Широкоэкранный</PresentationFormat>
  <Paragraphs>71</Paragraphs>
  <Slides>20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6" baseType="lpstr">
      <vt:lpstr>Arial</vt:lpstr>
      <vt:lpstr>Calibri</vt:lpstr>
      <vt:lpstr>Comic Sans MS</vt:lpstr>
      <vt:lpstr>Corbel</vt:lpstr>
      <vt:lpstr>Wingdings</vt:lpstr>
      <vt:lpstr>Окаймление</vt:lpstr>
      <vt:lpstr>Своя игра</vt:lpstr>
      <vt:lpstr>Презентация PowerPoint</vt:lpstr>
      <vt:lpstr>Какое место занимает Евразия среди других материков мира?</vt:lpstr>
      <vt:lpstr>Как называется самая высокая вершина Евразии и всего мира?</vt:lpstr>
      <vt:lpstr>Кто из русских путешественников исследовал внутренние районы Центральной Азии?</vt:lpstr>
      <vt:lpstr>Назовите самое большое по площади и по численности населения государство Африки.</vt:lpstr>
      <vt:lpstr>Почему климатические пояса и природные зоны в Африке повторяются на севере и юге? </vt:lpstr>
      <vt:lpstr>Почему в Африке в рельефе преобладают равнины и плоскогорья?</vt:lpstr>
      <vt:lpstr>Как называются традиционные жилища  коренных народов Северной Америки?</vt:lpstr>
      <vt:lpstr>Какое растение и животное этого материка можно отнести к реликтовым, т.е. сохранившимся с доледниковой эпохи?</vt:lpstr>
      <vt:lpstr>Что такое морена? Какое отношение это понятие имеет к Северной Америке?</vt:lpstr>
      <vt:lpstr>Назовите и покажите на карте самые крупные реки материка.</vt:lpstr>
      <vt:lpstr>Почему Южная Америка является самым влажным материком Земли?</vt:lpstr>
      <vt:lpstr>Чьим именем названа данная часть света?</vt:lpstr>
      <vt:lpstr>Назовите обитателей Антарктиды.</vt:lpstr>
      <vt:lpstr>Кто и когда открыл Антарктиду?</vt:lpstr>
      <vt:lpstr>Почему Антарктида самый высокий материк над уровнем моря?</vt:lpstr>
      <vt:lpstr>Почему Австралия – самый сухой материк Земли?</vt:lpstr>
      <vt:lpstr>Какое уникальное сооружение тянется вдоль северо-восточной части Австралии? </vt:lpstr>
      <vt:lpstr>Назовите сумчатых животных Австралии.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Своя игра</dc:title>
  <dc:creator>uzer</dc:creator>
  <cp:lastModifiedBy>uzer</cp:lastModifiedBy>
  <cp:revision>9</cp:revision>
  <dcterms:created xsi:type="dcterms:W3CDTF">2022-11-01T06:33:49Z</dcterms:created>
  <dcterms:modified xsi:type="dcterms:W3CDTF">2022-11-01T07:49:45Z</dcterms:modified>
</cp:coreProperties>
</file>

<file path=docProps/thumbnail.jpeg>
</file>