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75" r:id="rId3"/>
    <p:sldId id="276" r:id="rId4"/>
    <p:sldId id="256" r:id="rId5"/>
    <p:sldId id="257" r:id="rId6"/>
    <p:sldId id="265" r:id="rId7"/>
    <p:sldId id="268" r:id="rId8"/>
    <p:sldId id="267" r:id="rId9"/>
    <p:sldId id="259" r:id="rId10"/>
    <p:sldId id="260" r:id="rId11"/>
    <p:sldId id="261" r:id="rId12"/>
    <p:sldId id="269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FFFF99"/>
    <a:srgbClr val="FFFF00"/>
    <a:srgbClr val="0000CC"/>
    <a:srgbClr val="FF66FF"/>
    <a:srgbClr val="CC66FF"/>
    <a:srgbClr val="00FFFF"/>
    <a:srgbClr val="0000FF"/>
    <a:srgbClr val="FF00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64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slide" Target="slides/slide12.xml" /><Relationship Id="rId18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theme" Target="theme/theme1.xml" /><Relationship Id="rId2" Type="http://schemas.openxmlformats.org/officeDocument/2006/relationships/slide" Target="slides/slide1.xml" /><Relationship Id="rId16" Type="http://schemas.openxmlformats.org/officeDocument/2006/relationships/viewProps" Target="view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presProps" Target="presProps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907F2-6F5A-4A14-8D2E-58A6CAC6B62E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6D4D4-022C-406B-BAE3-0AA1BEE1E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0098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907F2-6F5A-4A14-8D2E-58A6CAC6B62E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6D4D4-022C-406B-BAE3-0AA1BEE1E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624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907F2-6F5A-4A14-8D2E-58A6CAC6B62E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6D4D4-022C-406B-BAE3-0AA1BEE1E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019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641" y="273629"/>
            <a:ext cx="10968959" cy="114348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8641" y="1604329"/>
            <a:ext cx="5391360" cy="452495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84321" y="1604329"/>
            <a:ext cx="5393279" cy="452495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F839FD9-02C7-4062-A1E7-8B617A27C00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270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907F2-6F5A-4A14-8D2E-58A6CAC6B62E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6D4D4-022C-406B-BAE3-0AA1BEE1E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10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907F2-6F5A-4A14-8D2E-58A6CAC6B62E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6D4D4-022C-406B-BAE3-0AA1BEE1E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491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907F2-6F5A-4A14-8D2E-58A6CAC6B62E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6D4D4-022C-406B-BAE3-0AA1BEE1E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443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907F2-6F5A-4A14-8D2E-58A6CAC6B62E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6D4D4-022C-406B-BAE3-0AA1BEE1E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35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907F2-6F5A-4A14-8D2E-58A6CAC6B62E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6D4D4-022C-406B-BAE3-0AA1BEE1E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057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907F2-6F5A-4A14-8D2E-58A6CAC6B62E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6D4D4-022C-406B-BAE3-0AA1BEE1E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205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907F2-6F5A-4A14-8D2E-58A6CAC6B62E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6D4D4-022C-406B-BAE3-0AA1BEE1E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803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907F2-6F5A-4A14-8D2E-58A6CAC6B62E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86D4D4-022C-406B-BAE3-0AA1BEE1E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016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slideLayout" Target="../slideLayouts/slideLayout12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907F2-6F5A-4A14-8D2E-58A6CAC6B62E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6D4D4-022C-406B-BAE3-0AA1BEE1EF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024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 /><Relationship Id="rId1" Type="http://schemas.openxmlformats.org/officeDocument/2006/relationships/slideLayout" Target="../slideLayouts/slideLayout4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 /><Relationship Id="rId1" Type="http://schemas.openxmlformats.org/officeDocument/2006/relationships/slideLayout" Target="../slideLayouts/slideLayout4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 /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 /><Relationship Id="rId2" Type="http://schemas.openxmlformats.org/officeDocument/2006/relationships/image" Target="../media/image2.gif" /><Relationship Id="rId1" Type="http://schemas.openxmlformats.org/officeDocument/2006/relationships/slideLayout" Target="../slideLayouts/slideLayout12.xml" /><Relationship Id="rId5" Type="http://schemas.openxmlformats.org/officeDocument/2006/relationships/image" Target="../media/image5.gif" /><Relationship Id="rId4" Type="http://schemas.openxmlformats.org/officeDocument/2006/relationships/image" Target="../media/image4.jpeg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 /><Relationship Id="rId2" Type="http://schemas.openxmlformats.org/officeDocument/2006/relationships/image" Target="../media/image6.jpeg" /><Relationship Id="rId1" Type="http://schemas.openxmlformats.org/officeDocument/2006/relationships/slideLayout" Target="../slideLayouts/slideLayout1.xml" /><Relationship Id="rId6" Type="http://schemas.openxmlformats.org/officeDocument/2006/relationships/image" Target="../media/image3.jpeg" /><Relationship Id="rId5" Type="http://schemas.openxmlformats.org/officeDocument/2006/relationships/image" Target="../media/image9.jpeg" /><Relationship Id="rId4" Type="http://schemas.openxmlformats.org/officeDocument/2006/relationships/image" Target="../media/image8.jpeg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 /><Relationship Id="rId1" Type="http://schemas.openxmlformats.org/officeDocument/2006/relationships/slideLayout" Target="../slideLayouts/slideLayout1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 /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 /><Relationship Id="rId2" Type="http://schemas.openxmlformats.org/officeDocument/2006/relationships/image" Target="../media/image13.jpe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 /><Relationship Id="rId1" Type="http://schemas.openxmlformats.org/officeDocument/2006/relationships/slideLayout" Target="../slideLayouts/slideLayout4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 /><Relationship Id="rId1" Type="http://schemas.openxmlformats.org/officeDocument/2006/relationships/slideLayout" Target="../slideLayouts/slideLayout4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 /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47811" y="465108"/>
            <a:ext cx="9144000" cy="1363692"/>
          </a:xfrm>
        </p:spPr>
        <p:txBody>
          <a:bodyPr>
            <a:noAutofit/>
          </a:bodyPr>
          <a:lstStyle/>
          <a:p>
            <a:endParaRPr lang="ru-RU" sz="5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5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 descr="Опасности весны - презентация онлай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09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6000">
              <a:srgbClr val="00B0F0"/>
            </a:gs>
            <a:gs pos="53000">
              <a:srgbClr val="FFFF00"/>
            </a:gs>
            <a:gs pos="99000">
              <a:schemeClr val="accent1">
                <a:lumMod val="45000"/>
                <a:lumOff val="55000"/>
              </a:schemeClr>
            </a:gs>
            <a:gs pos="94000">
              <a:srgbClr val="00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171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Правила поведения</a:t>
            </a:r>
            <a:endParaRPr lang="ru-RU" dirty="0"/>
          </a:p>
        </p:txBody>
      </p:sp>
      <p:pic>
        <p:nvPicPr>
          <p:cNvPr id="7" name="Picture 6" descr="Похожее изображени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" y="1980088"/>
            <a:ext cx="4314686" cy="2713831"/>
          </a:xfrm>
          <a:prstGeom prst="rect">
            <a:avLst/>
          </a:prstGeom>
          <a:noFill/>
          <a:effectLst>
            <a:glow rad="533400">
              <a:schemeClr val="accent1">
                <a:lumMod val="50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516880" y="1386840"/>
            <a:ext cx="609600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/>
              <a:t>Если вы не один, то взяв друг друга за ноги, ложитесь на лёд цепочкой и двигайтесь к пролому. Действуйте решительно и быстро: пострадавший быстро коченеет в ледяной воде, а намокшая одежда тянет его вниз. Подав пострадавшему подручное средство, вытащите его на лёд и ползком двигайтесь от опасной зоны.</a:t>
            </a:r>
          </a:p>
        </p:txBody>
      </p:sp>
    </p:spTree>
    <p:extLst>
      <p:ext uri="{BB962C8B-B14F-4D97-AF65-F5344CB8AC3E}">
        <p14:creationId xmlns:p14="http://schemas.microsoft.com/office/powerpoint/2010/main" val="6742645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6000">
              <a:srgbClr val="FF66FF"/>
            </a:gs>
            <a:gs pos="53000">
              <a:srgbClr val="00FFFF"/>
            </a:gs>
            <a:gs pos="91000">
              <a:srgbClr val="CC66FF"/>
            </a:gs>
            <a:gs pos="84000">
              <a:srgbClr val="0000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171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Правила поведения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81000" y="1386840"/>
            <a:ext cx="606552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/>
              <a:t>Снимите с пострадавшего одежду и оденьте сухую. Если нет сухой одежды, отожмите мокрую, и затем снова ее оденьте. Укутайте пострадавшего по возможности полиэтиленом – произойдет эффект парника</a:t>
            </a:r>
          </a:p>
        </p:txBody>
      </p:sp>
      <p:pic>
        <p:nvPicPr>
          <p:cNvPr id="7170" name="Picture 2" descr="Картинки по запросу укутать в плед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80" y="2057400"/>
            <a:ext cx="4754960" cy="3533301"/>
          </a:xfrm>
          <a:prstGeom prst="rect">
            <a:avLst/>
          </a:prstGeom>
          <a:noFill/>
          <a:effectLst>
            <a:glow rad="469900">
              <a:schemeClr val="tx2">
                <a:lumMod val="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842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5" descr="sosuliko_torange_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1817" y="1542282"/>
            <a:ext cx="6150973" cy="4101053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6168" y="273377"/>
            <a:ext cx="83022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latin typeface="Arial Black" panose="020B0A04020102020204" pitchFamily="34" charset="0"/>
              </a:rPr>
              <a:t>Осторожно!!! Сосульки!!!!</a:t>
            </a:r>
          </a:p>
        </p:txBody>
      </p:sp>
    </p:spTree>
    <p:extLst>
      <p:ext uri="{BB962C8B-B14F-4D97-AF65-F5344CB8AC3E}">
        <p14:creationId xmlns:p14="http://schemas.microsoft.com/office/powerpoint/2010/main" val="93612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1533" y="476252"/>
            <a:ext cx="10473179" cy="5641744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altLang="ru-RU" dirty="0"/>
              <a:t>   </a:t>
            </a:r>
            <a:r>
              <a:rPr lang="ru-RU" altLang="ru-RU" b="1" u="sng" dirty="0">
                <a:latin typeface="Arial Black" panose="020B0A04020102020204" pitchFamily="34" charset="0"/>
              </a:rPr>
              <a:t>При падении сверху сосулек и ледышек</a:t>
            </a:r>
            <a:r>
              <a:rPr lang="ru-RU" altLang="ru-RU" b="1" dirty="0">
                <a:latin typeface="Arial Black" panose="020B0A04020102020204" pitchFamily="34" charset="0"/>
              </a:rPr>
              <a:t> </a:t>
            </a:r>
          </a:p>
          <a:p>
            <a:pPr algn="just">
              <a:buFontTx/>
              <a:buNone/>
            </a:pPr>
            <a:r>
              <a:rPr lang="ru-RU" altLang="ru-RU" dirty="0"/>
              <a:t>   </a:t>
            </a:r>
            <a:r>
              <a:rPr lang="ru-RU" altLang="ru-RU" sz="3600" b="1" dirty="0"/>
              <a:t>чаще всего страдает голова. При любых травмах, особенно при ушибе головы, необходимо как можно быстрее вызывать «скорую помощь». Надо сразу же пройти обследование. Если угрозы нет, вас отпустят домой. В противном случае оставят и понаблюдают. До приезда «скорой» к ушибу можно приложить холод, это никогда не помешает. Обезболивающие пить не надо, чтобы врачи могли поставить правильный диагноз. </a:t>
            </a:r>
          </a:p>
        </p:txBody>
      </p:sp>
    </p:spTree>
    <p:extLst>
      <p:ext uri="{BB962C8B-B14F-4D97-AF65-F5344CB8AC3E}">
        <p14:creationId xmlns:p14="http://schemas.microsoft.com/office/powerpoint/2010/main" val="29606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2372512" y="149135"/>
            <a:ext cx="4051146" cy="738798"/>
          </a:xfrm>
        </p:spPr>
        <p:txBody>
          <a:bodyPr>
            <a:normAutofit fontScale="90000"/>
          </a:bodyPr>
          <a:lstStyle/>
          <a:p>
            <a:pPr eaLnBrk="1"/>
            <a:r>
              <a:rPr lang="ru-RU" altLang="ru-RU" sz="4899" b="1" dirty="0">
                <a:solidFill>
                  <a:srgbClr val="FF0066"/>
                </a:solidFill>
                <a:latin typeface="Arial Black" panose="020B0A04020102020204" pitchFamily="34" charset="0"/>
              </a:rPr>
              <a:t>Весна</a:t>
            </a:r>
          </a:p>
        </p:txBody>
      </p:sp>
      <p:sp>
        <p:nvSpPr>
          <p:cNvPr id="3075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97964" y="4604165"/>
            <a:ext cx="11764650" cy="1960045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dirty="0">
                <a:latin typeface="Times New Roman" panose="02020603050405020304" pitchFamily="18" charset="0"/>
              </a:rPr>
              <a:t>	</a:t>
            </a:r>
            <a:r>
              <a:rPr lang="ru-RU" altLang="ru-RU" sz="3000" b="1" dirty="0">
                <a:latin typeface="Times New Roman" panose="02020603050405020304" pitchFamily="18" charset="0"/>
              </a:rPr>
              <a:t>Наступила весна. На улице стало тепло, после суровой и холодной зимы хочется больше времени проводить на свежем воздухе. Но на улице нас подстерегает множество опасностей. Чтобы избежать беды мы сегодня рассмотрим, как предотвратить несчастье.</a:t>
            </a:r>
          </a:p>
        </p:txBody>
      </p:sp>
      <p:pic>
        <p:nvPicPr>
          <p:cNvPr id="3078" name="Picture 6" descr="ÐÐ¾ÑÐ¾Ð¶ÐµÐµ Ð¸Ð·Ð¾Ð±ÑÐ°Ð¶ÐµÐ½Ð¸Ð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3248" y="821473"/>
            <a:ext cx="4763136" cy="3388631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080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15930" y="0"/>
            <a:ext cx="2606601" cy="19736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ÐÐ°ÑÑÐ¸Ð½ÐºÐ¸ Ð¿Ð¾ Ð·Ð°Ð¿ÑÐ¾ÑÑ ÐºÐ°ÑÑÐ¸Ð½ÐºÐ¸ Ð¿Ð¾Ð´ÑÐ½ÐµÐ¶Ð½Ð¸ÐºÐ¸ Ð² Ð»ÐµÑÑ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4093" y="1762304"/>
            <a:ext cx="2255299" cy="21901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9" name="Picture 14" descr="https://sunveter.ru/uploads/posts/2013-09/1380052302_sun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760" y="-412524"/>
            <a:ext cx="2592272" cy="2600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781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7351" y="0"/>
            <a:ext cx="9938181" cy="922200"/>
          </a:xfrm>
        </p:spPr>
        <p:txBody>
          <a:bodyPr>
            <a:normAutofit/>
          </a:bodyPr>
          <a:lstStyle/>
          <a:p>
            <a:r>
              <a:rPr lang="ru-RU" altLang="ru-RU" dirty="0">
                <a:solidFill>
                  <a:srgbClr val="000099"/>
                </a:solidFill>
                <a:latin typeface="Arial Black" panose="020B0A04020102020204" pitchFamily="34" charset="0"/>
              </a:rPr>
              <a:t>«Опасности весны!»</a:t>
            </a:r>
          </a:p>
        </p:txBody>
      </p:sp>
      <p:pic>
        <p:nvPicPr>
          <p:cNvPr id="1026" name="Picture 2" descr="http://gji.sakhalin.gov.ru/fileadmin/_processed_/3/d/csm_sosulki_dab7026a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9818" y="1200118"/>
            <a:ext cx="4173943" cy="26710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8" name="Picture 4" descr="http://yk24.ru/assets/images/resources/10914/pavodok-2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5771" y="1052736"/>
            <a:ext cx="4017680" cy="26642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30" name="Picture 6" descr="https://im8.kommersant.ru/Issues.photo/REGIONS/CHELYABINSK/2016/150/KMO_146786_00004_1_t218_1847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9119" y="4149080"/>
            <a:ext cx="4104887" cy="23066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32" name="Picture 8" descr="https://prosto-foto.ru/images/photo1/1154/86745544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00842" y="4151463"/>
            <a:ext cx="4314191" cy="23042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19170" y="1547605"/>
            <a:ext cx="2606601" cy="19736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83532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2782">
              <a:srgbClr val="00B0F0"/>
            </a:gs>
            <a:gs pos="0">
              <a:srgbClr val="0070C0"/>
            </a:gs>
            <a:gs pos="74000">
              <a:srgbClr val="FFFF00"/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4">
                <a:lumMod val="20000"/>
                <a:lumOff val="8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26920" y="370840"/>
            <a:ext cx="9144000" cy="6182359"/>
          </a:xfrm>
        </p:spPr>
        <p:txBody>
          <a:bodyPr>
            <a:normAutofit/>
          </a:bodyPr>
          <a:lstStyle/>
          <a:p>
            <a:endParaRPr lang="ru-RU" sz="3500" b="1" i="1" dirty="0">
              <a:latin typeface="Georgia" panose="02040502050405020303" pitchFamily="18" charset="0"/>
            </a:endParaRPr>
          </a:p>
          <a:p>
            <a:endParaRPr lang="ru-RU" dirty="0"/>
          </a:p>
        </p:txBody>
      </p:sp>
      <p:pic>
        <p:nvPicPr>
          <p:cNvPr id="1028" name="Picture 4" descr="Картинки по запросу опасность тонкого льда мчс архангельс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043" y="745918"/>
            <a:ext cx="6897624" cy="4362747"/>
          </a:xfrm>
          <a:prstGeom prst="rect">
            <a:avLst/>
          </a:prstGeom>
          <a:noFill/>
          <a:effectLst>
            <a:glow rad="228600">
              <a:srgbClr val="002060">
                <a:alpha val="40000"/>
              </a:srgbClr>
            </a:glow>
            <a:reflection blurRad="6350" stA="50000" endA="300" endPos="13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129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rgbClr val="9900CC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73685"/>
            <a:ext cx="10515600" cy="66278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безопасности на льду весной, </a:t>
            </a:r>
            <a:b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период паводка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38200" y="1463039"/>
            <a:ext cx="11049000" cy="5160407"/>
          </a:xfrm>
        </p:spPr>
        <p:txBody>
          <a:bodyPr>
            <a:normAutofit fontScale="92500" lnSpcReduction="20000"/>
          </a:bodyPr>
          <a:lstStyle/>
          <a:p>
            <a:pPr algn="just" fontAlgn="t"/>
            <a:r>
              <a:rPr lang="ru-RU" dirty="0"/>
              <a:t>С наступлением весны под воздействием солнечных лучей лед быстро подтаивает. Еще более разрушительные действия на него оказывает усиливающееся весной течение воды в реках, которое подтачивает его снизу. С каждым днем он становится все более пористым, рыхлым и слабым. </a:t>
            </a:r>
          </a:p>
          <a:p>
            <a:pPr algn="just" fontAlgn="t"/>
            <a:r>
              <a:rPr lang="ru-RU" dirty="0"/>
              <a:t>Весенний лед резко отличается от осеннего и зимнего. Весенний лед не трещит, а проваливается, превращаясь в ледяную кашицу.</a:t>
            </a:r>
          </a:p>
          <a:p>
            <a:pPr algn="just" fontAlgn="t"/>
            <a:r>
              <a:rPr lang="ru-RU" dirty="0"/>
              <a:t>Толщина льда должна быть для одиноких пешеходов не менее 5 см, для групп людей - не менее 7 см. </a:t>
            </a:r>
          </a:p>
          <a:p>
            <a:pPr marL="0" indent="0" algn="ctr" fontAlgn="t">
              <a:buNone/>
            </a:pPr>
            <a:r>
              <a:rPr lang="ru-RU" b="1" dirty="0">
                <a:solidFill>
                  <a:srgbClr val="FFFF00"/>
                </a:solidFill>
              </a:rPr>
              <a:t>Учащимся школы переходить водоемы весной строго запрещается!</a:t>
            </a:r>
          </a:p>
          <a:p>
            <a:pPr marL="0" indent="0" algn="ctr" fontAlgn="t">
              <a:buNone/>
            </a:pPr>
            <a:r>
              <a:rPr lang="ru-RU" b="1" dirty="0">
                <a:solidFill>
                  <a:srgbClr val="FFFF00"/>
                </a:solidFill>
              </a:rPr>
              <a:t>Весенний лёд – капкан для вступившего на него!</a:t>
            </a:r>
          </a:p>
          <a:p>
            <a:pPr fontAlgn="t"/>
            <a:r>
              <a:rPr lang="ru-RU" dirty="0"/>
              <a:t>Недопустимы игры на льду в период вскрытия рек. Прыгать с льдины на льдину, удаляться от берега очень опасно.</a:t>
            </a:r>
          </a:p>
          <a:p>
            <a:pPr fontAlgn="t"/>
            <a:r>
              <a:rPr lang="ru-RU" dirty="0"/>
              <a:t>Во время паводка и ледохода опасно находиться на обрывистом берегу, так как быстрое течение воды подмывает и рушит его.</a:t>
            </a:r>
          </a:p>
          <a:p>
            <a:pPr marL="0" indent="0" fontAlgn="t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Картинки по запросу солнышк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0933">
            <a:off x="107422" y="162186"/>
            <a:ext cx="2212769" cy="152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лако 3"/>
          <p:cNvSpPr/>
          <p:nvPr/>
        </p:nvSpPr>
        <p:spPr>
          <a:xfrm rot="171789">
            <a:off x="1036320" y="5448620"/>
            <a:ext cx="3352800" cy="12196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лако 4"/>
          <p:cNvSpPr/>
          <p:nvPr/>
        </p:nvSpPr>
        <p:spPr>
          <a:xfrm>
            <a:off x="8023860" y="5186149"/>
            <a:ext cx="3399316" cy="143729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8423910" y="5296268"/>
            <a:ext cx="2562538" cy="1066988"/>
          </a:xfrm>
          <a:prstGeom prst="cloud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1607820" y="5669280"/>
            <a:ext cx="2209800" cy="785417"/>
          </a:xfrm>
          <a:prstGeom prst="cloud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380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rgbClr val="FFFF00"/>
            </a:gs>
            <a:gs pos="74000">
              <a:srgbClr val="CC66FF"/>
            </a:gs>
            <a:gs pos="83000">
              <a:schemeClr val="accent1">
                <a:lumMod val="45000"/>
                <a:lumOff val="55000"/>
              </a:schemeClr>
            </a:gs>
            <a:gs pos="100000">
              <a:srgbClr val="00FF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9331" y="300981"/>
            <a:ext cx="8782334" cy="66278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Меры безопасности </a:t>
            </a:r>
            <a:b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время весеннего половодья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350520" y="1173481"/>
            <a:ext cx="11628120" cy="5336502"/>
          </a:xfrm>
        </p:spPr>
        <p:txBody>
          <a:bodyPr>
            <a:normAutofit fontScale="70000" lnSpcReduction="20000"/>
          </a:bodyPr>
          <a:lstStyle/>
          <a:p>
            <a:pPr marL="0" indent="0" algn="r" fontAlgn="t">
              <a:buNone/>
            </a:pPr>
            <a:r>
              <a:rPr lang="ru-RU" dirty="0"/>
              <a:t>                                                </a:t>
            </a:r>
            <a:r>
              <a:rPr lang="ru-RU" dirty="0">
                <a:latin typeface="Garamond" panose="02020404030301010803" pitchFamily="18" charset="0"/>
              </a:rPr>
              <a:t>♦ </a:t>
            </a:r>
            <a:r>
              <a:rPr lang="ru-RU" sz="3100" dirty="0"/>
              <a:t>Период весеннего половодья особенно опасен для тех, кто живет близ </a:t>
            </a:r>
          </a:p>
          <a:p>
            <a:pPr marL="0" indent="0" algn="r" fontAlgn="t">
              <a:buNone/>
            </a:pPr>
            <a:r>
              <a:rPr lang="ru-RU" sz="3100" dirty="0"/>
              <a:t>                                                    реки, пруда, водоема. Привыкая зимой пользоваться пешеходными                    </a:t>
            </a:r>
          </a:p>
          <a:p>
            <a:pPr marL="0" indent="0" algn="r" fontAlgn="t">
              <a:buNone/>
            </a:pPr>
            <a:r>
              <a:rPr lang="ru-RU" sz="3100" dirty="0"/>
              <a:t>                                                переходами по льду, многие забывают об опасности, которую таит                                                                </a:t>
            </a:r>
          </a:p>
          <a:p>
            <a:pPr marL="0" indent="0" algn="r" fontAlgn="t">
              <a:buNone/>
            </a:pPr>
            <a:r>
              <a:rPr lang="ru-RU" sz="3100" dirty="0"/>
              <a:t>                                                  лед весной.</a:t>
            </a:r>
          </a:p>
          <a:p>
            <a:pPr marL="0" indent="0" algn="just" fontAlgn="t">
              <a:buNone/>
            </a:pPr>
            <a:r>
              <a:rPr lang="ru-RU" sz="3100" dirty="0"/>
              <a:t> </a:t>
            </a:r>
            <a:r>
              <a:rPr lang="ru-RU" sz="3100" dirty="0">
                <a:latin typeface="Garamond" panose="02020404030301010803" pitchFamily="18" charset="0"/>
              </a:rPr>
              <a:t>♦</a:t>
            </a:r>
            <a:r>
              <a:rPr lang="ru-RU" sz="3100" dirty="0"/>
              <a:t> Переходить реку, пруд, озеро по льду весной опасно. Нужно внимательно следить за знаками, обозначающими пешеходные переходы, пользоваться специальными настилами на льду.</a:t>
            </a:r>
          </a:p>
          <a:p>
            <a:pPr marL="0" indent="0" fontAlgn="t">
              <a:buNone/>
            </a:pPr>
            <a:r>
              <a:rPr lang="ru-RU" sz="3100" dirty="0">
                <a:latin typeface="Garamond" panose="02020404030301010803" pitchFamily="18" charset="0"/>
              </a:rPr>
              <a:t>♦ </a:t>
            </a:r>
            <a:r>
              <a:rPr lang="ru-RU" sz="3100" dirty="0"/>
              <a:t>Больше всего несчастных случаев весной на реке происходит со школьниками. Дети часто позволяют себе шалости у реки, даже пробуют кататься на льдинах. Период половодья требует от нас порядка, осторожности и соблюдения правил безопасности поведения </a:t>
            </a:r>
          </a:p>
          <a:p>
            <a:pPr marL="0" indent="0" fontAlgn="t">
              <a:buNone/>
            </a:pPr>
            <a:r>
              <a:rPr lang="ru-RU" sz="3100" dirty="0"/>
              <a:t>на льду и воде. Во время половодья остерегайтесь любоваться ледоходом </a:t>
            </a:r>
          </a:p>
          <a:p>
            <a:pPr marL="0" indent="0" fontAlgn="t">
              <a:buNone/>
            </a:pPr>
            <a:r>
              <a:rPr lang="ru-RU" sz="3100" dirty="0"/>
              <a:t>с крутых берегов, размываемых весенними потоками, из-за чего склоны </a:t>
            </a:r>
          </a:p>
          <a:p>
            <a:pPr marL="0" indent="0" fontAlgn="t">
              <a:buNone/>
            </a:pPr>
            <a:r>
              <a:rPr lang="ru-RU" sz="3100" dirty="0"/>
              <a:t>берегов часто обваливаются. Нельзя выходить на водоемы при                                    </a:t>
            </a:r>
          </a:p>
          <a:p>
            <a:pPr marL="0" indent="0" fontAlgn="t">
              <a:buNone/>
            </a:pPr>
            <a:r>
              <a:rPr lang="ru-RU" sz="3100" dirty="0"/>
              <a:t>Образовании ледяных заторов.</a:t>
            </a:r>
          </a:p>
          <a:p>
            <a:pPr marL="0" indent="0" fontAlgn="t">
              <a:buNone/>
            </a:pPr>
            <a:r>
              <a:rPr lang="ru-RU" sz="3100" b="1" dirty="0">
                <a:solidFill>
                  <a:srgbClr val="FF0066"/>
                </a:solidFill>
              </a:rPr>
              <a:t>            Помните! Игры на льду в это время, плавание на лодках, плотах</a:t>
            </a:r>
          </a:p>
          <a:p>
            <a:pPr marL="0" indent="0" fontAlgn="t">
              <a:buNone/>
            </a:pPr>
            <a:r>
              <a:rPr lang="ru-RU" sz="3100" b="1" dirty="0">
                <a:solidFill>
                  <a:srgbClr val="FF0066"/>
                </a:solidFill>
              </a:rPr>
              <a:t>                        во время ледохода и половодья опасны для жизни!</a:t>
            </a:r>
          </a:p>
          <a:p>
            <a:pPr marL="0" indent="0" fontAlgn="t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6" name="Picture 4" descr="Картинки по запросу дети на льдин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5584">
            <a:off x="311154" y="435460"/>
            <a:ext cx="2794105" cy="2095579"/>
          </a:xfrm>
          <a:prstGeom prst="rect">
            <a:avLst/>
          </a:prstGeom>
          <a:noFill/>
          <a:effectLst>
            <a:glow rad="266700">
              <a:srgbClr val="00FFFF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Картинки по запросу табличка нельзя выходить на лед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4" t="4843" r="8413" b="9081"/>
          <a:stretch/>
        </p:blipFill>
        <p:spPr bwMode="auto">
          <a:xfrm rot="277296">
            <a:off x="9228122" y="4721062"/>
            <a:ext cx="2678576" cy="1893806"/>
          </a:xfrm>
          <a:prstGeom prst="rect">
            <a:avLst/>
          </a:prstGeom>
          <a:noFill/>
          <a:effectLst>
            <a:glow rad="165100">
              <a:srgbClr val="3333CC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0608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6000">
              <a:srgbClr val="00FFFF"/>
            </a:gs>
            <a:gs pos="65000">
              <a:srgbClr val="CC66FF"/>
            </a:gs>
            <a:gs pos="99000">
              <a:schemeClr val="accent1">
                <a:lumMod val="45000"/>
                <a:lumOff val="55000"/>
              </a:schemeClr>
            </a:gs>
            <a:gs pos="100000">
              <a:srgbClr val="00FF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Правила поведения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379192" y="1690688"/>
            <a:ext cx="5181600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dirty="0"/>
              <a:t>При движении по льду проверяйте его прочность подручными средствами (шестом или лыжной палкой). </a:t>
            </a:r>
          </a:p>
          <a:p>
            <a:pPr marL="0" indent="0" algn="ctr">
              <a:buNone/>
            </a:pPr>
            <a:endParaRPr lang="ru-RU" sz="3600" dirty="0"/>
          </a:p>
          <a:p>
            <a:pPr marL="0" indent="0" algn="ctr">
              <a:buNone/>
            </a:pPr>
            <a:r>
              <a:rPr lang="ru-RU" sz="3600" dirty="0"/>
              <a:t>Проверять прочность льда ударами ног опасно!</a:t>
            </a:r>
          </a:p>
        </p:txBody>
      </p:sp>
      <p:pic>
        <p:nvPicPr>
          <p:cNvPr id="6146" name="Picture 2" descr="Картинки по запросу правила поведения на льду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84" y="2098580"/>
            <a:ext cx="5181600" cy="2908968"/>
          </a:xfrm>
          <a:prstGeom prst="rect">
            <a:avLst/>
          </a:prstGeom>
          <a:noFill/>
          <a:effectLst>
            <a:glow rad="355600">
              <a:srgbClr val="3333CC">
                <a:alpha val="40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50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6000">
              <a:srgbClr val="0000CC"/>
            </a:gs>
            <a:gs pos="65000">
              <a:srgbClr val="00FFFF"/>
            </a:gs>
            <a:gs pos="99000">
              <a:schemeClr val="accent1">
                <a:lumMod val="45000"/>
                <a:lumOff val="55000"/>
              </a:schemeClr>
            </a:gs>
            <a:gs pos="100000">
              <a:srgbClr val="00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Правила поведения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r" fontAlgn="t">
              <a:buNone/>
            </a:pPr>
            <a:r>
              <a:rPr lang="ru-RU" dirty="0"/>
              <a:t>                                               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633722" y="1825625"/>
            <a:ext cx="588264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/>
              <a:t>Если на ваших глазах провалился человек - немедленно крикните ему, что идете на помощь. Приближайтесь к полынье ползком, широко раскинув руки. Ремни или шарф, любая доска, жердь, лыжи помогут Вам спасти человека. </a:t>
            </a:r>
          </a:p>
        </p:txBody>
      </p:sp>
      <p:pic>
        <p:nvPicPr>
          <p:cNvPr id="11" name="Picture 8" descr="Картинки по запросу правила поведения на льд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21865"/>
            <a:ext cx="4795522" cy="2992406"/>
          </a:xfrm>
          <a:prstGeom prst="rect">
            <a:avLst/>
          </a:prstGeom>
          <a:gradFill>
            <a:gsLst>
              <a:gs pos="16000">
                <a:srgbClr val="00FFFF"/>
              </a:gs>
              <a:gs pos="65000">
                <a:srgbClr val="CC66FF"/>
              </a:gs>
              <a:gs pos="99000">
                <a:schemeClr val="accent1">
                  <a:lumMod val="45000"/>
                  <a:lumOff val="55000"/>
                </a:schemeClr>
              </a:gs>
              <a:gs pos="100000">
                <a:srgbClr val="00FFFF"/>
              </a:gs>
            </a:gsLst>
            <a:lin ang="2700000" scaled="1"/>
          </a:gradFill>
          <a:effectLst>
            <a:glow rad="457200">
              <a:srgbClr val="FFFF00">
                <a:alpha val="40000"/>
              </a:srgbClr>
            </a:glow>
          </a:effectLst>
        </p:spPr>
      </p:pic>
    </p:spTree>
    <p:extLst>
      <p:ext uri="{BB962C8B-B14F-4D97-AF65-F5344CB8AC3E}">
        <p14:creationId xmlns:p14="http://schemas.microsoft.com/office/powerpoint/2010/main" val="1852487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6000">
              <a:srgbClr val="FFFFFF"/>
            </a:gs>
            <a:gs pos="53000">
              <a:srgbClr val="FF66FF"/>
            </a:gs>
            <a:gs pos="99000">
              <a:schemeClr val="accent1">
                <a:lumMod val="45000"/>
                <a:lumOff val="55000"/>
              </a:schemeClr>
            </a:gs>
            <a:gs pos="94000">
              <a:srgbClr val="00FF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Правила поведения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838200" y="1462088"/>
            <a:ext cx="548640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/>
              <a:t>Простейшим спасательным средством может служить обычная крепкая веревка (длиной 10м) с большими (длиной 70 см) петлями на обоих концах, или поплавками на одном конце для бросания терпящему бедствие на льду.</a:t>
            </a:r>
          </a:p>
        </p:txBody>
      </p:sp>
      <p:pic>
        <p:nvPicPr>
          <p:cNvPr id="9" name="Picture 4" descr="Картинки по запросу правила поведения на льду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107" y="2057400"/>
            <a:ext cx="4411693" cy="2788190"/>
          </a:xfrm>
          <a:prstGeom prst="rect">
            <a:avLst/>
          </a:prstGeom>
          <a:noFill/>
          <a:effectLst>
            <a:glow rad="546100">
              <a:schemeClr val="accent4">
                <a:lumMod val="60000"/>
                <a:lumOff val="40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7593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</TotalTime>
  <Words>606</Words>
  <Application>Microsoft Office PowerPoint</Application>
  <PresentationFormat>Широкоэкранный</PresentationFormat>
  <Paragraphs>40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Весна</vt:lpstr>
      <vt:lpstr>«Опасности весны!»</vt:lpstr>
      <vt:lpstr>Презентация PowerPoint</vt:lpstr>
      <vt:lpstr>Меры безопасности на льду весной,  в период паводка</vt:lpstr>
      <vt:lpstr>Меры безопасности  во время весеннего половодья</vt:lpstr>
      <vt:lpstr>Правила поведения</vt:lpstr>
      <vt:lpstr>Правила поведения</vt:lpstr>
      <vt:lpstr>Правила поведения</vt:lpstr>
      <vt:lpstr>Правила поведения</vt:lpstr>
      <vt:lpstr>Правила поведения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Неизвестный пользователь</cp:lastModifiedBy>
  <cp:revision>28</cp:revision>
  <dcterms:created xsi:type="dcterms:W3CDTF">2017-02-12T05:05:28Z</dcterms:created>
  <dcterms:modified xsi:type="dcterms:W3CDTF">2023-02-26T15:17:56Z</dcterms:modified>
</cp:coreProperties>
</file>