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9" autoAdjust="0"/>
    <p:restoredTop sz="94660"/>
  </p:normalViewPr>
  <p:slideViewPr>
    <p:cSldViewPr snapToGrid="0">
      <p:cViewPr>
        <p:scale>
          <a:sx n="60" d="100"/>
          <a:sy n="60" d="100"/>
        </p:scale>
        <p:origin x="1354" y="5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78022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331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6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31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33828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2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9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8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308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367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60927D6-0BE3-4568-AB81-7C9D9CCE1BC7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EB79CFB-0C59-495D-AB74-4E26F37D6C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730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ly.com/ru/lp/%D0%A1%D0%BE%D0%B7%D0%B4%D0%B0%D0%B9%D1%82%D0%B5-%D0%94%D0%B8%D0%B0%D0%B3%D1%80%D0%B0%D0%BC%D0%BC%D0%B0-%D0%98%D1%81%D0%B8%D0%BA%D0%B0%D0%B2%D1%8B-%D0%BE%D0%BD%D0%BB%D0%B0%D0%B9%D0%BD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7528" y="2198762"/>
            <a:ext cx="8361229" cy="2098226"/>
          </a:xfrm>
        </p:spPr>
        <p:txBody>
          <a:bodyPr/>
          <a:lstStyle/>
          <a:p>
            <a:r>
              <a:rPr lang="ru-RU" dirty="0"/>
              <a:t>денотатные графы и схемы </a:t>
            </a:r>
            <a:r>
              <a:rPr lang="ru-RU" dirty="0" err="1"/>
              <a:t>фишбоун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276" y="4565879"/>
            <a:ext cx="6831673" cy="10862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420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елет рыбы fishbone изолирован на белом фоне саркас мертвой рыбы векторная  иллюстрациякарикатура | Премиум вектор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0" b="31040"/>
          <a:stretch/>
        </p:blipFill>
        <p:spPr bwMode="auto">
          <a:xfrm rot="3076062">
            <a:off x="6080468" y="2388576"/>
            <a:ext cx="5962650" cy="262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91307"/>
            <a:ext cx="9601200" cy="11195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Метод </a:t>
            </a:r>
            <a:r>
              <a:rPr lang="ru-RU" b="1" dirty="0"/>
              <a:t>«</a:t>
            </a:r>
            <a:r>
              <a:rPr lang="ru-RU" b="1" dirty="0" err="1"/>
              <a:t>Фишбоун</a:t>
            </a:r>
            <a:r>
              <a:rPr lang="ru-RU" b="1" dirty="0"/>
              <a:t>», или «Рыбий скелет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599" y="1899137"/>
            <a:ext cx="5498123" cy="3581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dirty="0" smtClean="0"/>
              <a:t>Дословно </a:t>
            </a:r>
            <a:r>
              <a:rPr lang="ru-RU" sz="3200" dirty="0"/>
              <a:t>он переводится с английского языка как «Рыбная кость» или «Скелет рыбы» и направлен на развитие критического мышления обучающихся в наглядно-содержательной форме.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18704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н для презентации с человечками - 84 фото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9"/>
          <a:stretch/>
        </p:blipFill>
        <p:spPr bwMode="auto">
          <a:xfrm>
            <a:off x="4267200" y="2042160"/>
            <a:ext cx="7924800" cy="48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44415"/>
          </a:xfrm>
        </p:spPr>
        <p:txBody>
          <a:bodyPr/>
          <a:lstStyle/>
          <a:p>
            <a:pPr algn="ctr"/>
            <a:r>
              <a:rPr lang="ru-RU" b="1" dirty="0" smtClean="0"/>
              <a:t>Суть метода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1" y="1758461"/>
            <a:ext cx="9601200" cy="42965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Суть данного методического приема – установление причинно-следственных взаимосвязей между объектом анализа и влияющими на него факторами, совершение обоснованного выбора.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Дополнительно </a:t>
            </a:r>
            <a:r>
              <a:rPr lang="ru-RU" sz="3200" dirty="0"/>
              <a:t>метод позволяет развивать навыки работы с информацией и умение ставить и решать проблемы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4690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9923"/>
          </a:xfrm>
        </p:spPr>
        <p:txBody>
          <a:bodyPr/>
          <a:lstStyle/>
          <a:p>
            <a:pPr algn="ctr"/>
            <a:r>
              <a:rPr lang="ru-RU" b="1" dirty="0" smtClean="0"/>
              <a:t>Внешний вид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34308"/>
            <a:ext cx="4319953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В основе «</a:t>
            </a:r>
            <a:r>
              <a:rPr lang="ru-RU" sz="3200" dirty="0" err="1"/>
              <a:t>Фишбоуна</a:t>
            </a:r>
            <a:r>
              <a:rPr lang="ru-RU" sz="3200" dirty="0"/>
              <a:t>» - схематическая диаграмма в форме рыбьего скелета. </a:t>
            </a:r>
            <a:endParaRPr lang="ru-RU" dirty="0"/>
          </a:p>
        </p:txBody>
      </p:sp>
      <p:pic>
        <p:nvPicPr>
          <p:cNvPr id="9218" name="Picture 2" descr="Метод &quot;Фишбоун&quot; (Рыбий скелет) - Методы работы - Инновации - Методический  кейс - Словес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553" y="1535722"/>
            <a:ext cx="5826368" cy="436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049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Человечек без фона - 63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1" y="2400301"/>
            <a:ext cx="44577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Схемы «</a:t>
            </a:r>
            <a:r>
              <a:rPr lang="ru-RU" b="1" dirty="0" err="1"/>
              <a:t>Фишбоун</a:t>
            </a:r>
            <a:r>
              <a:rPr lang="ru-RU" b="1" dirty="0"/>
              <a:t>» дают возможность: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19250"/>
            <a:ext cx="8096250" cy="48387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организовать </a:t>
            </a:r>
            <a:r>
              <a:rPr lang="ru-RU" sz="3200" dirty="0"/>
              <a:t>работу участников в парах или группах;</a:t>
            </a:r>
          </a:p>
          <a:p>
            <a:r>
              <a:rPr lang="ru-RU" sz="3200" dirty="0" smtClean="0"/>
              <a:t>развивать </a:t>
            </a:r>
            <a:r>
              <a:rPr lang="ru-RU" sz="3200" dirty="0"/>
              <a:t>критическое мышление;</a:t>
            </a:r>
          </a:p>
          <a:p>
            <a:r>
              <a:rPr lang="ru-RU" sz="3200" dirty="0" smtClean="0"/>
              <a:t>визуализировать </a:t>
            </a:r>
            <a:r>
              <a:rPr lang="ru-RU" sz="3200" dirty="0"/>
              <a:t>взаимосвязи между причинами и следствиями;</a:t>
            </a:r>
          </a:p>
          <a:p>
            <a:r>
              <a:rPr lang="ru-RU" sz="3200" dirty="0" smtClean="0"/>
              <a:t>ранжировать </a:t>
            </a:r>
            <a:r>
              <a:rPr lang="ru-RU" sz="3200" dirty="0"/>
              <a:t>факторы по степени их значимости.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19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66446"/>
          </a:xfrm>
        </p:spPr>
        <p:txBody>
          <a:bodyPr/>
          <a:lstStyle/>
          <a:p>
            <a:pPr algn="ctr"/>
            <a:r>
              <a:rPr lang="ru-RU" b="1" dirty="0"/>
              <a:t>Составление схемы «</a:t>
            </a:r>
            <a:r>
              <a:rPr lang="ru-RU" b="1" dirty="0" err="1"/>
              <a:t>Фишбоун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30973"/>
            <a:ext cx="9601200" cy="35814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Схема </a:t>
            </a:r>
            <a:r>
              <a:rPr lang="ru-RU" sz="2800" dirty="0"/>
              <a:t>«</a:t>
            </a:r>
            <a:r>
              <a:rPr lang="ru-RU" sz="2800" dirty="0" err="1"/>
              <a:t>Фишбоун</a:t>
            </a:r>
            <a:r>
              <a:rPr lang="ru-RU" sz="2800" dirty="0"/>
              <a:t>» составляется заранее или заполняется вместе с учениками. Современные технологии и сервисы позволяют быстро сделать цветной шаблон «рыбьего скелета» в графическом редакторе, но и на обычном листе бумаги формата А3 или доске схема получается ничуть не хуже.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50" y="3803268"/>
            <a:ext cx="5010150" cy="28182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3950" y="5588159"/>
            <a:ext cx="50482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3"/>
              </a:rPr>
              <a:t>https://creately.com/ru/lp/%D0%A1%D0%BE%D0%B7%D0%B4%D0%B0%D0%B9%D1%82%D0%B5-%D0%94%D0%B8%D0%B0%D0%B3%D1%80%D0%B0%D0%BC%D0%BC%D0%B0-%D0%98%D1%81%D0%B8%D0%BA%D0%B0%D0%B2%D1%8B-%D0%BE%D0%BD%D0%BB%D0%B0%D0%B9%D0%BD</a:t>
            </a:r>
            <a:r>
              <a:rPr lang="en-US" sz="1000" dirty="0" smtClean="0">
                <a:hlinkClick r:id="rId3"/>
              </a:rPr>
              <a:t>/</a:t>
            </a:r>
            <a:endParaRPr lang="ru-RU" sz="1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959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Существуют два типа расположения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52600"/>
            <a:ext cx="6807200" cy="45847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горизонтальное </a:t>
            </a:r>
            <a:r>
              <a:rPr lang="ru-RU" sz="3200" dirty="0"/>
              <a:t>(наиболее точно повторяет скелет рыбы), его предпочтительнее использовать на уроках в младших классах;</a:t>
            </a:r>
          </a:p>
          <a:p>
            <a:r>
              <a:rPr lang="ru-RU" sz="3200" dirty="0" smtClean="0"/>
              <a:t>вертикальное</a:t>
            </a:r>
            <a:r>
              <a:rPr lang="ru-RU" sz="3200" dirty="0"/>
              <a:t>, позволяющее разместить на «косточках» больший объем информации (подходит для старшеклассников).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Скелет гнилой рыбы с костями рисованной наброски каракули значок. костяной  скелет гнилой мертвой рыбы векторные иллюстрации эскиз для печати,  интернета, мобильных устройств и инфографики, изолированные на белом фоне.  | Премиум вектор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35357" r="15921" b="36102"/>
          <a:stretch/>
        </p:blipFill>
        <p:spPr bwMode="auto">
          <a:xfrm>
            <a:off x="8229600" y="1752600"/>
            <a:ext cx="3962400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Скелет гнилой рыбы с костями рисованной наброски каракули значок. костяной  скелет гнилой мертвой рыбы векторные иллюстрации эскиз для печати,  интернета, мобильных устройств и инфографики, изолированные на белом фоне.  | Премиум вектор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6" t="35357" r="22310" b="36102"/>
          <a:stretch/>
        </p:blipFill>
        <p:spPr bwMode="auto">
          <a:xfrm rot="16200000">
            <a:off x="8591550" y="4133850"/>
            <a:ext cx="3238500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924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45831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«Рыбий скелет» состоит из четырех блоков информации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1900" y="1831731"/>
            <a:ext cx="10527323" cy="232116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голова</a:t>
            </a:r>
            <a:r>
              <a:rPr lang="ru-RU" sz="1800" dirty="0"/>
              <a:t>, где обозначаются проблема, вопрос или тема, которые подлежат анализу;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верхние </a:t>
            </a:r>
            <a:r>
              <a:rPr lang="ru-RU" sz="1800" dirty="0"/>
              <a:t>косточки </a:t>
            </a:r>
            <a:r>
              <a:rPr lang="ru-RU" sz="1800" dirty="0" smtClean="0"/>
              <a:t>– </a:t>
            </a:r>
            <a:r>
              <a:rPr lang="ru-RU" sz="1800" dirty="0"/>
              <a:t>на них фиксируются причины и основные понятия того или иного явления, проблемы;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нижние косточки– </a:t>
            </a:r>
            <a:r>
              <a:rPr lang="ru-RU" sz="1800" dirty="0"/>
              <a:t>факты, подтверждающие наличие сформулированных причин или суть понятий, указанных на схеме;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dirty="0" smtClean="0"/>
              <a:t>хвост </a:t>
            </a:r>
            <a:r>
              <a:rPr lang="ru-RU" sz="1800" dirty="0"/>
              <a:t>— ответ на поставленный вопрос, выводы, обобщения.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Фишбоун» . Интерактивные методы обучения текстовой деятель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3843937"/>
            <a:ext cx="6724650" cy="301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785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исунок человечка для презентации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281" y="3059771"/>
            <a:ext cx="3718560" cy="362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Принципы составления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520" y="1827042"/>
            <a:ext cx="8432408" cy="4237892"/>
          </a:xfrm>
        </p:spPr>
        <p:txBody>
          <a:bodyPr/>
          <a:lstStyle/>
          <a:p>
            <a:r>
              <a:rPr lang="ru-RU" sz="2800" dirty="0"/>
              <a:t>Очень важно, чтобы решения проблемы были выстроены по степени актуальности: чем ближе к голове, тем насущнее. </a:t>
            </a:r>
            <a:endParaRPr lang="ru-RU" sz="2800" dirty="0" smtClean="0"/>
          </a:p>
          <a:p>
            <a:r>
              <a:rPr lang="ru-RU" sz="2800" dirty="0" smtClean="0"/>
              <a:t>Составление </a:t>
            </a:r>
            <a:r>
              <a:rPr lang="ru-RU" sz="2800" dirty="0"/>
              <a:t>записей на «теле» рыбы проводится по правилу «КТЛ» (кратко, точно, лаконично): лучше использовать всего 1–2 существительных для обозначения того или иного пункта, которые будут четко отражать суть явления.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020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Способ составления «рыбьего скелета» может быть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1400" y="2400300"/>
            <a:ext cx="8661400" cy="34671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индивидуальным                           групповым</a:t>
            </a: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40" name="Picture 4" descr="Картинки на белом фоне для презентации - 83 фото - картинки и рисунки:  скачать бесплатн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100" y="3310731"/>
            <a:ext cx="4729692" cy="354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человечек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4" y="3172480"/>
            <a:ext cx="2727325" cy="346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772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Применение метода «</a:t>
            </a:r>
            <a:r>
              <a:rPr lang="ru-RU" b="1" dirty="0" err="1"/>
              <a:t>Фишбоун</a:t>
            </a:r>
            <a:r>
              <a:rPr lang="ru-RU" b="1" dirty="0"/>
              <a:t>» на уроке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0" y="1852246"/>
            <a:ext cx="4495800" cy="36595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«</a:t>
            </a:r>
            <a:r>
              <a:rPr lang="ru-RU" sz="3200" dirty="0" err="1"/>
              <a:t>Фишбоун</a:t>
            </a:r>
            <a:r>
              <a:rPr lang="ru-RU" sz="3200" dirty="0"/>
              <a:t>» – универсальный прием, которым можно пользоваться на уроках любого </a:t>
            </a:r>
            <a:r>
              <a:rPr lang="ru-RU" sz="3200" dirty="0" smtClean="0"/>
              <a:t>типа. </a:t>
            </a:r>
            <a:endParaRPr lang="ru-RU" sz="3200" dirty="0"/>
          </a:p>
        </p:txBody>
      </p:sp>
      <p:pic>
        <p:nvPicPr>
          <p:cNvPr id="15362" name="Picture 2" descr="Человечки в презентацию без фона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3195"/>
            <a:ext cx="5445125" cy="510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23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умающий человечек для презентации - фото и картинки abrakadabra.fu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34" y="1189892"/>
            <a:ext cx="335835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613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Денотатный граф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7037" y="2390042"/>
            <a:ext cx="7346282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Денотатный граф (от латинского </a:t>
            </a:r>
            <a:r>
              <a:rPr lang="ru-RU" sz="3200" dirty="0" err="1"/>
              <a:t>denoto</a:t>
            </a:r>
            <a:r>
              <a:rPr lang="ru-RU" sz="3200" dirty="0"/>
              <a:t> – «обозначаю» и греческого «пишу») – способ вычленения из текста существенных признаков ключевого понятия.</a:t>
            </a:r>
          </a:p>
        </p:txBody>
      </p:sp>
      <p:sp>
        <p:nvSpPr>
          <p:cNvPr id="4" name="AutoShape 2" descr="Думающий человечек для презентации - фото и картинки abrakadabra.fu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26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ML - Создание сайтов на CMS WordPres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2" y="498916"/>
            <a:ext cx="7926186" cy="59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Гифки для презентации человеч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31233"/>
            <a:ext cx="5607051" cy="74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380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31800"/>
            <a:ext cx="9982200" cy="787400"/>
          </a:xfrm>
        </p:spPr>
        <p:txBody>
          <a:bodyPr/>
          <a:lstStyle/>
          <a:p>
            <a:pPr algn="ctr"/>
            <a:r>
              <a:rPr lang="ru-RU" dirty="0"/>
              <a:t>Примеры</a:t>
            </a:r>
          </a:p>
        </p:txBody>
      </p:sp>
      <p:pic>
        <p:nvPicPr>
          <p:cNvPr id="17410" name="Picture 2" descr="Сочинение Мемориал — памятник с особым значением - Итоговое сочинение по  литературе: подготовка и технология напис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1428750"/>
            <a:ext cx="9690100" cy="489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18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риём &quot;фишбоун&quot; на уроках в школ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5" y="233362"/>
            <a:ext cx="10334625" cy="649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27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23900"/>
          </a:xfrm>
        </p:spPr>
        <p:txBody>
          <a:bodyPr/>
          <a:lstStyle/>
          <a:p>
            <a:pPr algn="ctr"/>
            <a:r>
              <a:rPr lang="ru-RU" b="1" dirty="0"/>
              <a:t>Внешний вид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3416" y="1527089"/>
            <a:ext cx="4318171" cy="4343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/>
              <a:t>В верхнем прямоугольнике графа записывается основная тема.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В </a:t>
            </a:r>
            <a:r>
              <a:rPr lang="ru-RU" sz="2800" dirty="0"/>
              <a:t>нижних прямоугольниках – глаголы, которые раскрывают содержание основного понятия, еще ниже – конкретизация понятия для каждого глагола</a:t>
            </a:r>
          </a:p>
        </p:txBody>
      </p:sp>
      <p:pic>
        <p:nvPicPr>
          <p:cNvPr id="2050" name="Picture 2" descr="http://player.myshared.ru/9/905671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21" y="1638300"/>
            <a:ext cx="6300573" cy="47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50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rot="19507984">
            <a:off x="6661082" y="2753264"/>
            <a:ext cx="483882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1550"/>
          </a:xfrm>
        </p:spPr>
        <p:txBody>
          <a:bodyPr/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</a:t>
            </a:r>
            <a:r>
              <a:rPr lang="ru-RU" b="1" dirty="0"/>
              <a:t>построения графа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4253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1. Выделение ключевого слова или словосочетания.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21100" y="4309812"/>
            <a:ext cx="346605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 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475581">
            <a:off x="5245962" y="3832033"/>
            <a:ext cx="28136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13845">
            <a:off x="2395431" y="5251845"/>
            <a:ext cx="2397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 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8784248">
            <a:off x="-124971" y="3430370"/>
            <a:ext cx="495722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9131" y="5412493"/>
            <a:ext cx="26949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wORD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389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2057400"/>
            <a:ext cx="10344150" cy="3581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/>
              <a:t>2. Чередование имени и глагола </a:t>
            </a:r>
            <a:r>
              <a:rPr lang="ru-RU" sz="3600" dirty="0" smtClean="0"/>
              <a:t>в графе. </a:t>
            </a: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7750" y="628650"/>
            <a:ext cx="102108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построения графа 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76375" y="3530600"/>
            <a:ext cx="2247900" cy="138430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ИМЯ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3530600"/>
            <a:ext cx="2247900" cy="138430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ГЛАГОЛ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010650" y="3530600"/>
            <a:ext cx="2247900" cy="138430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ИМЯ</a:t>
            </a:r>
            <a:endParaRPr lang="ru-RU" sz="5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937000" y="4222750"/>
            <a:ext cx="1193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658100" y="4222750"/>
            <a:ext cx="1193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597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28750"/>
            <a:ext cx="9772650" cy="44386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/>
              <a:t>3. Точный выбор глагола, связывающего ключевое понятие и его существенный </a:t>
            </a:r>
            <a:r>
              <a:rPr lang="ru-RU" sz="3200" dirty="0" smtClean="0"/>
              <a:t>признак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5450" y="4953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построения графа </a:t>
            </a:r>
            <a:endParaRPr lang="ru-RU" b="1" dirty="0"/>
          </a:p>
        </p:txBody>
      </p:sp>
      <p:pic>
        <p:nvPicPr>
          <p:cNvPr id="4098" name="Picture 2" descr="200 белых человечков для презентации без фо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11" y="3070024"/>
            <a:ext cx="6723657" cy="378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349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5574" y="1744296"/>
            <a:ext cx="9601200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4. </a:t>
            </a:r>
            <a:r>
              <a:rPr lang="ru-RU" sz="3600" dirty="0"/>
              <a:t>Дробление ключевого слова по мере построения графа на слова – «веточки».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73200" y="485607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построения графа </a:t>
            </a:r>
            <a:endParaRPr lang="ru-RU" b="1" dirty="0"/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1517650" y="4783992"/>
            <a:ext cx="2628900" cy="901700"/>
          </a:xfrm>
          <a:prstGeom prst="flowChartAlternateProcess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933950" y="4783992"/>
            <a:ext cx="2628900" cy="901700"/>
          </a:xfrm>
          <a:prstGeom prst="flowChartAlternateProcess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8420100" y="4771781"/>
            <a:ext cx="2628900" cy="901700"/>
          </a:xfrm>
          <a:prstGeom prst="flowChartAlternateProcess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973760" y="3078040"/>
            <a:ext cx="2628900" cy="901700"/>
          </a:xfrm>
          <a:prstGeom prst="flowChartAlternateProcess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695700" y="3979740"/>
            <a:ext cx="711200" cy="6430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207375" y="3957362"/>
            <a:ext cx="654050" cy="6878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248400" y="4077310"/>
            <a:ext cx="25400" cy="54549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0017125" y="5846884"/>
            <a:ext cx="657226" cy="61302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56374" y="5846884"/>
            <a:ext cx="644526" cy="6430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97225" y="5846884"/>
            <a:ext cx="679450" cy="61302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651000" y="5846884"/>
            <a:ext cx="711200" cy="6430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965700" y="5846884"/>
            <a:ext cx="711200" cy="6430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8534400" y="5859340"/>
            <a:ext cx="711200" cy="6430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433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21444"/>
            <a:ext cx="9601200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5. Соотнесение каждой «веточки» с ключевым словом с целью исключения каких-либо несоответствий, противоречий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71600" y="8001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построения графа </a:t>
            </a:r>
            <a:endParaRPr lang="ru-RU" b="1" dirty="0"/>
          </a:p>
        </p:txBody>
      </p:sp>
      <p:pic>
        <p:nvPicPr>
          <p:cNvPr id="6146" name="Picture 2" descr="Различия между авторитетными записями для предметных рубрик блока 6- и  блока ответственности 7- Библиотеки Владимирского регио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3335944"/>
            <a:ext cx="4991100" cy="352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27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24000"/>
            <a:ext cx="10096500" cy="3581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6. Денотатные графы могут быть положительными и отрицательными. 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71600" y="55245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П</a:t>
            </a:r>
            <a:r>
              <a:rPr lang="ru-RU" b="1" dirty="0" smtClean="0"/>
              <a:t>ринципы построения графа </a:t>
            </a:r>
            <a:endParaRPr lang="ru-RU" b="1" dirty="0"/>
          </a:p>
        </p:txBody>
      </p:sp>
      <p:pic>
        <p:nvPicPr>
          <p:cNvPr id="7170" name="Picture 2" descr="Минус - векторные изображения, Минус картинки | Depositpho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2686527"/>
            <a:ext cx="6642100" cy="360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3972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138</TotalTime>
  <Words>509</Words>
  <Application>Microsoft Office PowerPoint</Application>
  <PresentationFormat>Широкоэкранный</PresentationFormat>
  <Paragraphs>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Franklin Gothic Book</vt:lpstr>
      <vt:lpstr>Crop</vt:lpstr>
      <vt:lpstr>денотатные графы и схемы фишбоун</vt:lpstr>
      <vt:lpstr>Денотатный граф</vt:lpstr>
      <vt:lpstr>Внешний вид:</vt:lpstr>
      <vt:lpstr>Принципы построения графа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«Фишбоун», или «Рыбий скелет»</vt:lpstr>
      <vt:lpstr>Суть метода</vt:lpstr>
      <vt:lpstr>Внешний вид</vt:lpstr>
      <vt:lpstr>Схемы «Фишбоун» дают возможность: </vt:lpstr>
      <vt:lpstr>Составление схемы «Фишбоун»</vt:lpstr>
      <vt:lpstr>Существуют два типа расположения:</vt:lpstr>
      <vt:lpstr>«Рыбий скелет» состоит из четырех блоков информации:</vt:lpstr>
      <vt:lpstr>Принципы составления</vt:lpstr>
      <vt:lpstr>Способ составления «рыбьего скелета» может быть:</vt:lpstr>
      <vt:lpstr>Применение метода «Фишбоун» на уроке </vt:lpstr>
      <vt:lpstr>Презентация PowerPoint</vt:lpstr>
      <vt:lpstr>Примеры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денотатные графы и схемы фишбоун</dc:title>
  <dc:creator>uzer</dc:creator>
  <cp:lastModifiedBy>uzer</cp:lastModifiedBy>
  <cp:revision>14</cp:revision>
  <dcterms:created xsi:type="dcterms:W3CDTF">2022-11-15T09:38:08Z</dcterms:created>
  <dcterms:modified xsi:type="dcterms:W3CDTF">2022-12-07T08:27:13Z</dcterms:modified>
</cp:coreProperties>
</file>