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3" r:id="rId3"/>
    <p:sldId id="258" r:id="rId4"/>
    <p:sldId id="260" r:id="rId5"/>
    <p:sldId id="257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3" r:id="rId14"/>
    <p:sldId id="272" r:id="rId15"/>
    <p:sldId id="271" r:id="rId1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Monotype Corsiva" panose="03010101010201010101" pitchFamily="66" charset="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272808" cy="381642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Картотека </a:t>
            </a:r>
            <a:r>
              <a:rPr lang="en-US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en-US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логопедических</a:t>
            </a:r>
            <a:r>
              <a:rPr lang="en-US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en-US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6600" b="1" i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</a:rPr>
              <a:t>игр</a:t>
            </a:r>
            <a:endParaRPr lang="ru-RU" sz="8000" b="1" i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5576" y="692696"/>
            <a:ext cx="7704856" cy="252028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3501008"/>
            <a:ext cx="7746084" cy="252028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4348" y="571480"/>
            <a:ext cx="77867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endParaRPr lang="ru-RU" sz="1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«Назови дом, в которой 1, 2, 3, 4, 5…. этажей».</a:t>
            </a:r>
          </a:p>
          <a:p>
            <a:r>
              <a:rPr lang="ru-RU" sz="1400" i="1" dirty="0" smtClean="0"/>
              <a:t>Образование сложных прилагательных. Можно назвать начало слова, а ребенок продолжает и называет слово целиком.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одним этажом – какой? - одноэтажный дом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двумя этажами - какой? - двухэтажный дом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тремя этажами – какой? - трехэтажный дом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четырьмя этажами – какой? - четырехэтажный дом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пятью этажами – какой? - пятиэтажный дом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 6,7,8,9,10 этажами – какой?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дом со многими этажами – какой? – многоэтажный дом</a:t>
            </a:r>
            <a:r>
              <a:rPr lang="ru-RU" sz="14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ru-RU" sz="14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Char char="q"/>
            </a:pPr>
            <a:endParaRPr lang="ru-RU" sz="1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</a:rPr>
              <a:t>«Какой, какое, какая? »</a:t>
            </a:r>
            <a:endParaRPr lang="ru-RU" sz="1600" i="1" dirty="0" smtClean="0">
              <a:solidFill>
                <a:srgbClr val="FF0000"/>
              </a:solidFill>
            </a:endParaRPr>
          </a:p>
          <a:p>
            <a:r>
              <a:rPr lang="ru-RU" sz="1400" i="1" dirty="0" smtClean="0"/>
              <a:t>Словообразование прилагательных от существительных. Можно использовать игру с мячом или любым другим предметом (назови и передай соседу предмет) .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Город – парк (какой) городской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Улица – проезд (какой) уличный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Вокзал – площадь (какая) вокзальная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Река – трамвайчик (какой) речной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Библиотека – книга (какая) библиотечная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Парк - переулок (какой) парковый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Бульвар – кольцо (какое?) бульварное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Музей - экспонат (какой) музейный.</a:t>
            </a:r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136904" cy="5184576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642918"/>
            <a:ext cx="8215370" cy="55007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«Придумай </a:t>
            </a:r>
            <a:r>
              <a:rPr lang="ru-RU" sz="1600" b="1" i="1" dirty="0" smtClean="0">
                <a:solidFill>
                  <a:srgbClr val="FF0000"/>
                </a:solidFill>
              </a:rPr>
              <a:t>название улицы».</a:t>
            </a:r>
          </a:p>
          <a:p>
            <a:pPr>
              <a:buNone/>
            </a:pPr>
            <a:r>
              <a:rPr lang="ru-RU" sz="1400" i="1" dirty="0" smtClean="0"/>
              <a:t>Образование прилагательных от существительных. Можно предложить придумать самим и назвать производное слово.</a:t>
            </a:r>
            <a:endParaRPr lang="ru-RU" sz="1400" dirty="0" smtClean="0"/>
          </a:p>
          <a:p>
            <a:pPr algn="just">
              <a:buNone/>
            </a:pPr>
            <a:r>
              <a:rPr lang="ru-RU" sz="1400" dirty="0" smtClean="0"/>
              <a:t>В нашем городе много улиц. Все они широкие, красивые, но ещё не имеют названий. Давай придумаем этим улицам такие названия, чтобы жители города их сразу же запомнили и никогда не путали.</a:t>
            </a:r>
          </a:p>
          <a:p>
            <a:pPr>
              <a:buNone/>
            </a:pPr>
            <a:endParaRPr lang="ru-RU" sz="1400" dirty="0" smtClean="0"/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стоит завод. Назовем ее (Заводская)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много цветов. Назовем ее (Цветочная)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есть фонтан. Назовем ее (Фонтанная)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много кедров. Назовем ее (Кедровая)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много берез. Назовем ее (Березовая)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много садов. Назовем ее (Садовая)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находится аптека. Назовем ее (Аптечная)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находится библиотека. Назовем ее (Библиотечная)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находится больница. Назовем ее (Больничная) 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На этой улице находится театр. Назовем ее (Театральная) .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Придумай ещё несколько названий улиц сам.</a:t>
            </a:r>
          </a:p>
          <a:p>
            <a:pPr algn="ctr">
              <a:buNone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0" y="404664"/>
            <a:ext cx="3888432" cy="540060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27584" y="404664"/>
            <a:ext cx="2880320" cy="4536504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04664"/>
            <a:ext cx="7992888" cy="5738980"/>
          </a:xfrm>
        </p:spPr>
        <p:txBody>
          <a:bodyPr numCol="4">
            <a:norm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«Кто кем (чем) будет?»</a:t>
            </a:r>
          </a:p>
          <a:p>
            <a:pPr>
              <a:buNone/>
            </a:pPr>
            <a:r>
              <a:rPr lang="ru-RU" sz="1400" dirty="0" smtClean="0"/>
              <a:t>   Яйцо</a:t>
            </a:r>
          </a:p>
          <a:p>
            <a:pPr>
              <a:buNone/>
            </a:pPr>
            <a:r>
              <a:rPr lang="ru-RU" sz="1400" dirty="0" smtClean="0"/>
              <a:t>   Мальчик</a:t>
            </a:r>
          </a:p>
          <a:p>
            <a:pPr>
              <a:buNone/>
            </a:pPr>
            <a:r>
              <a:rPr lang="ru-RU" sz="1400" dirty="0" smtClean="0"/>
              <a:t>  Семечко</a:t>
            </a:r>
          </a:p>
          <a:p>
            <a:pPr>
              <a:buNone/>
            </a:pPr>
            <a:r>
              <a:rPr lang="ru-RU" sz="1400" dirty="0" smtClean="0"/>
              <a:t>  Гусеница</a:t>
            </a:r>
          </a:p>
          <a:p>
            <a:pPr>
              <a:buNone/>
            </a:pPr>
            <a:r>
              <a:rPr lang="ru-RU" sz="1400" dirty="0" smtClean="0"/>
              <a:t>  Цыпленок</a:t>
            </a:r>
          </a:p>
          <a:p>
            <a:pPr>
              <a:buNone/>
            </a:pPr>
            <a:r>
              <a:rPr lang="ru-RU" sz="1400" dirty="0" smtClean="0"/>
              <a:t> Желудь</a:t>
            </a:r>
          </a:p>
          <a:p>
            <a:pPr>
              <a:buNone/>
            </a:pPr>
            <a:r>
              <a:rPr lang="ru-RU" sz="1400" dirty="0" smtClean="0"/>
              <a:t> Икринка</a:t>
            </a:r>
          </a:p>
          <a:p>
            <a:pPr>
              <a:buNone/>
            </a:pPr>
            <a:r>
              <a:rPr lang="ru-RU" sz="1400" dirty="0" smtClean="0"/>
              <a:t> Мука</a:t>
            </a:r>
          </a:p>
          <a:p>
            <a:pPr>
              <a:buNone/>
            </a:pPr>
            <a:r>
              <a:rPr lang="ru-RU" sz="1400" dirty="0" smtClean="0"/>
              <a:t> Железо</a:t>
            </a:r>
          </a:p>
          <a:p>
            <a:pPr>
              <a:buNone/>
            </a:pPr>
            <a:r>
              <a:rPr lang="ru-RU" sz="1400" dirty="0" smtClean="0"/>
              <a:t> Кирпич</a:t>
            </a:r>
          </a:p>
          <a:p>
            <a:pPr>
              <a:buNone/>
            </a:pPr>
            <a:r>
              <a:rPr lang="ru-RU" sz="1400" dirty="0" smtClean="0"/>
              <a:t> Ткань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Ученик</a:t>
            </a:r>
          </a:p>
          <a:p>
            <a:pPr>
              <a:buNone/>
            </a:pPr>
            <a:r>
              <a:rPr lang="ru-RU" sz="1400" dirty="0" smtClean="0"/>
              <a:t>Девочка</a:t>
            </a:r>
          </a:p>
          <a:p>
            <a:pPr>
              <a:buNone/>
            </a:pPr>
            <a:r>
              <a:rPr lang="ru-RU" sz="1400" dirty="0" smtClean="0"/>
              <a:t>Почка,</a:t>
            </a:r>
          </a:p>
          <a:p>
            <a:pPr>
              <a:buNone/>
            </a:pPr>
            <a:r>
              <a:rPr lang="ru-RU" sz="1400" dirty="0" smtClean="0"/>
              <a:t> Щенок</a:t>
            </a:r>
          </a:p>
          <a:p>
            <a:pPr>
              <a:buNone/>
            </a:pPr>
            <a:r>
              <a:rPr lang="ru-RU" sz="1400" dirty="0" smtClean="0"/>
              <a:t> Шерсть</a:t>
            </a:r>
          </a:p>
          <a:p>
            <a:pPr>
              <a:buNone/>
            </a:pPr>
            <a:r>
              <a:rPr lang="ru-RU" sz="1400" dirty="0" smtClean="0"/>
              <a:t>Теленок</a:t>
            </a:r>
          </a:p>
          <a:p>
            <a:pPr>
              <a:buNone/>
            </a:pPr>
            <a:r>
              <a:rPr lang="ru-RU" sz="1400" dirty="0" smtClean="0"/>
              <a:t> Птенец,</a:t>
            </a:r>
          </a:p>
          <a:p>
            <a:pPr>
              <a:buNone/>
            </a:pPr>
            <a:r>
              <a:rPr lang="ru-RU" sz="1400" dirty="0" smtClean="0"/>
              <a:t>Ягненок.</a:t>
            </a:r>
          </a:p>
          <a:p>
            <a:pPr>
              <a:buNone/>
            </a:pPr>
            <a:r>
              <a:rPr lang="ru-RU" sz="1400" b="1" i="1" dirty="0" smtClean="0"/>
              <a:t> </a:t>
            </a:r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 smtClean="0"/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</a:t>
            </a:r>
            <a:r>
              <a:rPr lang="ru-RU" sz="1600" b="1" i="1" dirty="0" smtClean="0">
                <a:solidFill>
                  <a:srgbClr val="FF0000"/>
                </a:solidFill>
              </a:rPr>
              <a:t>Кто кем (чем) был?»</a:t>
            </a:r>
          </a:p>
          <a:p>
            <a:pPr lvl="0">
              <a:buNone/>
            </a:pPr>
            <a:r>
              <a:rPr lang="ru-RU" sz="1500" dirty="0" smtClean="0"/>
              <a:t>Цыпленок - яйцом;</a:t>
            </a:r>
          </a:p>
          <a:p>
            <a:pPr lvl="0">
              <a:buNone/>
            </a:pPr>
            <a:r>
              <a:rPr lang="ru-RU" sz="1500" dirty="0" smtClean="0"/>
              <a:t>Лошадь - жеребенком;</a:t>
            </a:r>
          </a:p>
          <a:p>
            <a:pPr lvl="0">
              <a:buNone/>
            </a:pPr>
            <a:r>
              <a:rPr lang="ru-RU" sz="1500" dirty="0" smtClean="0"/>
              <a:t>Корова- теленком;</a:t>
            </a:r>
          </a:p>
          <a:p>
            <a:pPr lvl="0">
              <a:buNone/>
            </a:pPr>
            <a:r>
              <a:rPr lang="ru-RU" sz="1500" dirty="0" smtClean="0"/>
              <a:t>Дуб -желудем;</a:t>
            </a:r>
          </a:p>
          <a:p>
            <a:pPr lvl="0">
              <a:buNone/>
            </a:pPr>
            <a:r>
              <a:rPr lang="ru-RU" sz="1500" dirty="0" smtClean="0"/>
              <a:t>Рыба -икринкой;</a:t>
            </a:r>
          </a:p>
          <a:p>
            <a:pPr lvl="0">
              <a:buNone/>
            </a:pPr>
            <a:r>
              <a:rPr lang="ru-RU" sz="1500" dirty="0" smtClean="0"/>
              <a:t>Яблоня - семечком;</a:t>
            </a:r>
          </a:p>
          <a:p>
            <a:pPr lvl="0">
              <a:buNone/>
            </a:pPr>
            <a:r>
              <a:rPr lang="ru-RU" sz="1500" dirty="0" smtClean="0"/>
              <a:t>Лягушка -головастиком;</a:t>
            </a:r>
          </a:p>
          <a:p>
            <a:pPr lvl="0">
              <a:buNone/>
            </a:pPr>
            <a:r>
              <a:rPr lang="ru-RU" sz="1500" dirty="0" smtClean="0"/>
              <a:t>Бабочка - гусеницей;</a:t>
            </a:r>
          </a:p>
          <a:p>
            <a:pPr lvl="0">
              <a:buNone/>
            </a:pPr>
            <a:r>
              <a:rPr lang="ru-RU" sz="1500" dirty="0" smtClean="0"/>
              <a:t>Хлеб -мукой;</a:t>
            </a:r>
          </a:p>
          <a:p>
            <a:pPr lvl="0">
              <a:buNone/>
            </a:pPr>
            <a:r>
              <a:rPr lang="ru-RU" sz="1500" dirty="0" smtClean="0"/>
              <a:t>Птица -птенцом;</a:t>
            </a:r>
          </a:p>
          <a:p>
            <a:pPr lvl="0">
              <a:buNone/>
            </a:pPr>
            <a:r>
              <a:rPr lang="ru-RU" sz="1500" dirty="0" smtClean="0"/>
              <a:t>Овца -ягненком;</a:t>
            </a:r>
          </a:p>
          <a:p>
            <a:pPr lvl="0">
              <a:buNone/>
            </a:pPr>
            <a:r>
              <a:rPr lang="ru-RU" sz="1500" dirty="0" smtClean="0"/>
              <a:t>Шкаф -доской;</a:t>
            </a:r>
          </a:p>
          <a:p>
            <a:pPr lvl="0">
              <a:buNone/>
            </a:pPr>
            <a:r>
              <a:rPr lang="ru-RU" sz="1500" dirty="0" smtClean="0"/>
              <a:t>Велосипед -железом;</a:t>
            </a:r>
          </a:p>
          <a:p>
            <a:pPr lvl="0">
              <a:buNone/>
            </a:pPr>
            <a:r>
              <a:rPr lang="ru-RU" sz="1500" dirty="0" smtClean="0"/>
              <a:t>Рубашка -тканью;</a:t>
            </a:r>
          </a:p>
          <a:p>
            <a:pPr lvl="0">
              <a:buNone/>
            </a:pPr>
            <a:r>
              <a:rPr lang="ru-RU" sz="1500" dirty="0" smtClean="0"/>
              <a:t>Ботинки -кожей;</a:t>
            </a:r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endParaRPr lang="ru-RU" sz="1500" dirty="0" smtClean="0"/>
          </a:p>
          <a:p>
            <a:pPr lvl="0">
              <a:buNone/>
            </a:pPr>
            <a:r>
              <a:rPr lang="ru-RU" sz="1500" dirty="0" smtClean="0"/>
              <a:t>Дом -кирпичом;</a:t>
            </a:r>
          </a:p>
          <a:p>
            <a:pPr lvl="0">
              <a:buNone/>
            </a:pPr>
            <a:r>
              <a:rPr lang="ru-RU" sz="1500" dirty="0" smtClean="0"/>
              <a:t>Мастер -ученик;</a:t>
            </a:r>
          </a:p>
          <a:p>
            <a:pPr lvl="0">
              <a:buNone/>
            </a:pPr>
            <a:r>
              <a:rPr lang="ru-RU" sz="1500" dirty="0" smtClean="0"/>
              <a:t>Листок -почкой;</a:t>
            </a:r>
          </a:p>
          <a:p>
            <a:pPr lvl="0">
              <a:buNone/>
            </a:pPr>
            <a:r>
              <a:rPr lang="ru-RU" sz="1500" dirty="0" smtClean="0"/>
              <a:t>Собака –щенком.</a:t>
            </a:r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476672"/>
            <a:ext cx="7776864" cy="4392488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92088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«Слово заблудилось» </a:t>
            </a:r>
          </a:p>
          <a:p>
            <a:pPr indent="0">
              <a:buNone/>
            </a:pPr>
            <a:r>
              <a:rPr lang="ru-RU" sz="1400" dirty="0" smtClean="0"/>
              <a:t> Ведущий </a:t>
            </a:r>
            <a:r>
              <a:rPr lang="ru-RU" sz="1400" dirty="0" smtClean="0"/>
              <a:t>произносит рифмованные и нерифмованные фразы, в которых используется </a:t>
            </a:r>
            <a:r>
              <a:rPr lang="ru-RU" sz="1400" u="sng" dirty="0" smtClean="0"/>
              <a:t>неподходящие</a:t>
            </a:r>
            <a:r>
              <a:rPr lang="ru-RU" sz="1400" dirty="0" smtClean="0"/>
              <a:t> </a:t>
            </a:r>
            <a:r>
              <a:rPr lang="ru-RU" sz="1400" dirty="0" smtClean="0"/>
              <a:t>по смыслу </a:t>
            </a:r>
            <a:r>
              <a:rPr lang="ru-RU" sz="1400" dirty="0" smtClean="0"/>
              <a:t>слова. Дети слушают внимательно и подсказывают нужное слово.</a:t>
            </a:r>
          </a:p>
          <a:p>
            <a:pPr lvl="0" indent="0" algn="ctr">
              <a:buNone/>
            </a:pPr>
            <a:endParaRPr lang="ru-RU" sz="1400" dirty="0" smtClean="0"/>
          </a:p>
          <a:p>
            <a:pPr lvl="0" indent="0">
              <a:buNone/>
            </a:pPr>
            <a:r>
              <a:rPr lang="ru-RU" sz="1400" dirty="0" smtClean="0"/>
              <a:t> </a:t>
            </a:r>
            <a:r>
              <a:rPr lang="ru-RU" sz="1400" dirty="0" smtClean="0"/>
              <a:t>На </a:t>
            </a:r>
            <a:r>
              <a:rPr lang="ru-RU" sz="1400" dirty="0" smtClean="0"/>
              <a:t>полу из плошки молоко пьет   </a:t>
            </a:r>
            <a:r>
              <a:rPr lang="ru-RU" sz="1400" u="sng" dirty="0" smtClean="0"/>
              <a:t>ложка</a:t>
            </a:r>
            <a:r>
              <a:rPr lang="ru-RU" sz="1400" dirty="0" smtClean="0"/>
              <a:t> (кошка),</a:t>
            </a:r>
          </a:p>
          <a:p>
            <a:pPr lvl="0" indent="0">
              <a:buNone/>
            </a:pPr>
            <a:r>
              <a:rPr lang="ru-RU" sz="1400" dirty="0" smtClean="0"/>
              <a:t>На полянке у дубочка собрала  </a:t>
            </a:r>
            <a:r>
              <a:rPr lang="ru-RU" sz="1400" u="sng" dirty="0" smtClean="0"/>
              <a:t>кусочки</a:t>
            </a:r>
            <a:r>
              <a:rPr lang="ru-RU" sz="1400" dirty="0" smtClean="0"/>
              <a:t> дочка (грибочки).</a:t>
            </a:r>
          </a:p>
          <a:p>
            <a:pPr lvl="0" indent="0">
              <a:buNone/>
            </a:pPr>
            <a:r>
              <a:rPr lang="ru-RU" sz="1400" dirty="0" smtClean="0"/>
              <a:t>Вкусная сварилась </a:t>
            </a:r>
            <a:r>
              <a:rPr lang="ru-RU" sz="1400" u="sng" dirty="0" smtClean="0"/>
              <a:t>Маша.</a:t>
            </a:r>
            <a:r>
              <a:rPr lang="ru-RU" sz="1400" dirty="0" smtClean="0"/>
              <a:t>  </a:t>
            </a:r>
          </a:p>
          <a:p>
            <a:pPr lvl="0" indent="0">
              <a:buNone/>
            </a:pPr>
            <a:r>
              <a:rPr lang="ru-RU" sz="1400" dirty="0" smtClean="0"/>
              <a:t>Где большая  </a:t>
            </a:r>
            <a:r>
              <a:rPr lang="ru-RU" sz="1400" u="sng" dirty="0" err="1" smtClean="0"/>
              <a:t>жрошка</a:t>
            </a:r>
            <a:r>
              <a:rPr lang="ru-RU" sz="1400" dirty="0" smtClean="0"/>
              <a:t> наша. (каша, ложка).</a:t>
            </a:r>
          </a:p>
          <a:p>
            <a:pPr lvl="0" indent="0">
              <a:buNone/>
            </a:pPr>
            <a:r>
              <a:rPr lang="ru-RU" sz="1400" dirty="0" smtClean="0"/>
              <a:t>На дворе большой мороз, отморозить можно </a:t>
            </a:r>
            <a:r>
              <a:rPr lang="ru-RU" sz="1400" u="sng" dirty="0" smtClean="0"/>
              <a:t>хвост,</a:t>
            </a:r>
            <a:r>
              <a:rPr lang="ru-RU" sz="1400" dirty="0" smtClean="0"/>
              <a:t> (нос).</a:t>
            </a:r>
          </a:p>
          <a:p>
            <a:pPr indent="0">
              <a:buNone/>
            </a:pPr>
            <a:r>
              <a:rPr lang="ru-RU" sz="1400" dirty="0" smtClean="0"/>
              <a:t>«Испеки мне </a:t>
            </a:r>
            <a:r>
              <a:rPr lang="ru-RU" sz="1400" u="sng" dirty="0" smtClean="0"/>
              <a:t>утюжок!»</a:t>
            </a:r>
            <a:r>
              <a:rPr lang="ru-RU" sz="1400" dirty="0" smtClean="0"/>
              <a:t> - просит бабушку  </a:t>
            </a:r>
            <a:r>
              <a:rPr lang="ru-RU" sz="1400" u="sng" dirty="0" smtClean="0"/>
              <a:t>крючок,</a:t>
            </a:r>
            <a:r>
              <a:rPr lang="ru-RU" sz="1400" dirty="0" smtClean="0"/>
              <a:t> (пирожок. внучок) </a:t>
            </a:r>
          </a:p>
          <a:p>
            <a:pPr indent="0">
              <a:buNone/>
            </a:pPr>
            <a:r>
              <a:rPr lang="ru-RU" sz="1400" dirty="0" smtClean="0"/>
              <a:t>Куклу выронив из рук, Маша мчится к маме: Там ползет зеленый</a:t>
            </a:r>
            <a:r>
              <a:rPr lang="ru-RU" sz="1400" u="sng" dirty="0" smtClean="0"/>
              <a:t> лук </a:t>
            </a:r>
            <a:r>
              <a:rPr lang="ru-RU" sz="1400" dirty="0" smtClean="0"/>
              <a:t>(жук) с длинными усами.</a:t>
            </a:r>
          </a:p>
          <a:p>
            <a:pPr indent="0">
              <a:buNone/>
            </a:pPr>
            <a:r>
              <a:rPr lang="ru-RU" sz="1400" dirty="0" smtClean="0"/>
              <a:t>Врач напомнил дяде Мите: «Не забудьте об одном: Обязательно примите десять </a:t>
            </a:r>
            <a:r>
              <a:rPr lang="ru-RU" sz="1400" u="sng" dirty="0" smtClean="0"/>
              <a:t>цапель</a:t>
            </a:r>
            <a:r>
              <a:rPr lang="ru-RU" sz="1400" b="1" dirty="0" smtClean="0"/>
              <a:t> </a:t>
            </a:r>
            <a:r>
              <a:rPr lang="ru-RU" sz="1400" dirty="0" smtClean="0"/>
              <a:t>(</a:t>
            </a:r>
            <a:r>
              <a:rPr lang="ru-RU" sz="1400" dirty="0" smtClean="0"/>
              <a:t>капель) перед </a:t>
            </a:r>
            <a:r>
              <a:rPr lang="ru-RU" sz="1400" dirty="0" smtClean="0"/>
              <a:t>сном».</a:t>
            </a:r>
          </a:p>
          <a:p>
            <a:pPr indent="0">
              <a:buNone/>
            </a:pPr>
            <a:r>
              <a:rPr lang="ru-RU" sz="1400" dirty="0" smtClean="0"/>
              <a:t>Жучка </a:t>
            </a:r>
            <a:r>
              <a:rPr lang="ru-RU" sz="1400" u="sng" dirty="0" smtClean="0"/>
              <a:t>будку</a:t>
            </a:r>
            <a:r>
              <a:rPr lang="ru-RU" sz="1400" b="1" dirty="0" smtClean="0"/>
              <a:t> </a:t>
            </a:r>
            <a:r>
              <a:rPr lang="ru-RU" sz="1400" dirty="0" smtClean="0"/>
              <a:t>(булку) не доела. Неохота, Надоело.</a:t>
            </a:r>
          </a:p>
          <a:p>
            <a:pPr indent="0">
              <a:buNone/>
            </a:pPr>
            <a:r>
              <a:rPr lang="ru-RU" sz="1400" dirty="0" smtClean="0"/>
              <a:t>Забодал меня </a:t>
            </a:r>
            <a:r>
              <a:rPr lang="ru-RU" sz="1400" u="sng" dirty="0" smtClean="0"/>
              <a:t>котел</a:t>
            </a:r>
            <a:r>
              <a:rPr lang="ru-RU" sz="1400" dirty="0" smtClean="0"/>
              <a:t> (козел), на него я очень зол.</a:t>
            </a:r>
          </a:p>
          <a:p>
            <a:pPr lvl="0" algn="ctr">
              <a:buNone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99592" y="332656"/>
            <a:ext cx="6912768" cy="5472608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04664"/>
            <a:ext cx="7344816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«Назови одним словом</a:t>
            </a:r>
            <a:r>
              <a:rPr lang="ru-RU" sz="1600" b="1" i="1" dirty="0" smtClean="0">
                <a:solidFill>
                  <a:srgbClr val="FF0000"/>
                </a:solidFill>
              </a:rPr>
              <a:t>»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r>
              <a:rPr lang="ru-RU" sz="1400" dirty="0" smtClean="0"/>
              <a:t>Перечисляем несколько предметов, просим сказать, что их объединяет,</a:t>
            </a:r>
          </a:p>
          <a:p>
            <a:r>
              <a:rPr lang="ru-RU" sz="1400" dirty="0" smtClean="0"/>
              <a:t>как их можно назвать одним словом:</a:t>
            </a:r>
          </a:p>
          <a:p>
            <a:r>
              <a:rPr lang="ru-RU" sz="1400" dirty="0" smtClean="0"/>
              <a:t>1.  суп, каша, гуляш, кисель;</a:t>
            </a:r>
          </a:p>
          <a:p>
            <a:r>
              <a:rPr lang="ru-RU" sz="1400" dirty="0" smtClean="0"/>
              <a:t>2.  лошадь, корова, овца, свинья;</a:t>
            </a:r>
          </a:p>
          <a:p>
            <a:r>
              <a:rPr lang="ru-RU" sz="1400" dirty="0" smtClean="0"/>
              <a:t>3.  курица, гусь, утка, индейка;</a:t>
            </a:r>
          </a:p>
          <a:p>
            <a:r>
              <a:rPr lang="ru-RU" sz="1400" dirty="0" smtClean="0"/>
              <a:t>4.  волк, лиса, медведь, заяц;</a:t>
            </a:r>
          </a:p>
          <a:p>
            <a:r>
              <a:rPr lang="ru-RU" sz="1400" dirty="0" smtClean="0"/>
              <a:t>5.  капуста, картофель, лук, свекла;</a:t>
            </a:r>
          </a:p>
          <a:p>
            <a:r>
              <a:rPr lang="ru-RU" sz="1400" dirty="0" smtClean="0"/>
              <a:t>6.  пальто, шарф, куртка, костюм;</a:t>
            </a:r>
          </a:p>
          <a:p>
            <a:r>
              <a:rPr lang="ru-RU" sz="1400" dirty="0" smtClean="0"/>
              <a:t>7.  туфли, сапоги, кроссовки, босоножки;</a:t>
            </a:r>
          </a:p>
          <a:p>
            <a:r>
              <a:rPr lang="ru-RU" sz="1400" dirty="0" smtClean="0"/>
              <a:t>8.  шапка, кепка, тюбетейка, берет;</a:t>
            </a:r>
          </a:p>
          <a:p>
            <a:r>
              <a:rPr lang="ru-RU" sz="1400" dirty="0" smtClean="0"/>
              <a:t>9.  липа, береза, ель, сосна;</a:t>
            </a:r>
          </a:p>
          <a:p>
            <a:r>
              <a:rPr lang="ru-RU" sz="1400" dirty="0" smtClean="0"/>
              <a:t>10.зеленый, синий, красный, желтый;</a:t>
            </a:r>
          </a:p>
          <a:p>
            <a:r>
              <a:rPr lang="ru-RU" sz="1400" dirty="0" smtClean="0"/>
              <a:t>11.шар, куб, ромб, квадрат;</a:t>
            </a:r>
          </a:p>
          <a:p>
            <a:r>
              <a:rPr lang="ru-RU" sz="1400" dirty="0" smtClean="0"/>
              <a:t>12.телевизор, утюг, пылесос, холодильник;</a:t>
            </a:r>
          </a:p>
          <a:p>
            <a:r>
              <a:rPr lang="ru-RU" sz="1400" dirty="0" smtClean="0"/>
              <a:t>13.автомобиль, трактор, трамвай, автобус;</a:t>
            </a:r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428604"/>
            <a:ext cx="7962108" cy="571504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214422"/>
            <a:ext cx="8106124" cy="4929222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r>
              <a:rPr lang="ru-RU" sz="4800" dirty="0" smtClean="0"/>
              <a:t>  Папа ушел на работу.</a:t>
            </a:r>
          </a:p>
          <a:p>
            <a:pPr>
              <a:buNone/>
            </a:pPr>
            <a:r>
              <a:rPr lang="ru-RU" sz="4800" dirty="0" smtClean="0"/>
              <a:t>  Поезд летит по небу.</a:t>
            </a:r>
          </a:p>
          <a:p>
            <a:pPr>
              <a:buNone/>
            </a:pPr>
            <a:r>
              <a:rPr lang="ru-RU" sz="4800" dirty="0" smtClean="0"/>
              <a:t>  Кошка хочет есть.</a:t>
            </a:r>
          </a:p>
          <a:p>
            <a:pPr>
              <a:buNone/>
            </a:pPr>
            <a:r>
              <a:rPr lang="ru-RU" sz="4800" dirty="0" smtClean="0"/>
              <a:t> Человек вьет гнездо.</a:t>
            </a:r>
          </a:p>
          <a:p>
            <a:pPr>
              <a:buNone/>
            </a:pPr>
            <a:r>
              <a:rPr lang="ru-RU" sz="4800" dirty="0" smtClean="0"/>
              <a:t>  Почтальон принес письмо.</a:t>
            </a:r>
          </a:p>
          <a:p>
            <a:pPr>
              <a:buNone/>
            </a:pPr>
            <a:r>
              <a:rPr lang="ru-RU" sz="4800" dirty="0" smtClean="0"/>
              <a:t>  Зайчик пошел в школу.</a:t>
            </a:r>
          </a:p>
          <a:p>
            <a:pPr>
              <a:buNone/>
            </a:pPr>
            <a:r>
              <a:rPr lang="ru-RU" sz="4800" dirty="0" smtClean="0"/>
              <a:t>  Яблоко соленое.</a:t>
            </a:r>
          </a:p>
          <a:p>
            <a:pPr>
              <a:buNone/>
            </a:pPr>
            <a:r>
              <a:rPr lang="ru-RU" sz="4800" dirty="0" smtClean="0"/>
              <a:t>  Бегемот залез на дерево.</a:t>
            </a:r>
          </a:p>
          <a:p>
            <a:pPr>
              <a:buNone/>
            </a:pPr>
            <a:r>
              <a:rPr lang="ru-RU" sz="4800" dirty="0" smtClean="0"/>
              <a:t>  Шапочка резиновая.</a:t>
            </a:r>
          </a:p>
          <a:p>
            <a:pPr>
              <a:buNone/>
            </a:pPr>
            <a:r>
              <a:rPr lang="ru-RU" sz="4800" dirty="0" smtClean="0"/>
              <a:t>  Дом пошел гулять</a:t>
            </a:r>
          </a:p>
          <a:p>
            <a:pPr>
              <a:buNone/>
            </a:pPr>
            <a:r>
              <a:rPr lang="ru-RU" sz="4800" dirty="0" smtClean="0"/>
              <a:t>  Туфли стеклянные</a:t>
            </a:r>
          </a:p>
          <a:p>
            <a:pPr>
              <a:buNone/>
            </a:pPr>
            <a:r>
              <a:rPr lang="ru-RU" sz="4800" dirty="0" smtClean="0"/>
              <a:t>   На березе выросли шишки.</a:t>
            </a:r>
          </a:p>
          <a:p>
            <a:pPr>
              <a:buNone/>
            </a:pPr>
            <a:r>
              <a:rPr lang="ru-RU" sz="4800" dirty="0" smtClean="0"/>
              <a:t>   Волк бродит по лесу.</a:t>
            </a:r>
          </a:p>
          <a:p>
            <a:pPr>
              <a:buNone/>
            </a:pPr>
            <a:r>
              <a:rPr lang="ru-RU" sz="4800" dirty="0" smtClean="0"/>
              <a:t>   Волк сидит на дереве</a:t>
            </a:r>
            <a:r>
              <a:rPr lang="ru-RU" sz="4800" dirty="0" smtClean="0"/>
              <a:t>.</a:t>
            </a:r>
          </a:p>
          <a:p>
            <a:pPr>
              <a:buNone/>
            </a:pPr>
            <a:r>
              <a:rPr lang="ru-RU" sz="4800" dirty="0"/>
              <a:t> </a:t>
            </a:r>
            <a:r>
              <a:rPr lang="ru-RU" sz="4800" dirty="0" smtClean="0"/>
              <a:t> </a:t>
            </a:r>
            <a:r>
              <a:rPr lang="ru-RU" sz="4800" dirty="0" smtClean="0"/>
              <a:t> В </a:t>
            </a:r>
            <a:r>
              <a:rPr lang="ru-RU" sz="4800" dirty="0" smtClean="0"/>
              <a:t>кастрюле варится чашка </a:t>
            </a:r>
            <a:endParaRPr lang="ru-RU" sz="4800" dirty="0" smtClean="0"/>
          </a:p>
          <a:p>
            <a:pPr>
              <a:buNone/>
            </a:pPr>
            <a:r>
              <a:rPr lang="ru-RU" sz="4800" dirty="0"/>
              <a:t> </a:t>
            </a:r>
            <a:r>
              <a:rPr lang="ru-RU" sz="4800" dirty="0" smtClean="0"/>
              <a:t>  </a:t>
            </a:r>
            <a:r>
              <a:rPr lang="ru-RU" sz="4800" dirty="0" smtClean="0"/>
              <a:t>Кошка </a:t>
            </a:r>
            <a:r>
              <a:rPr lang="ru-RU" sz="4800" dirty="0" smtClean="0"/>
              <a:t>варит кашу.</a:t>
            </a:r>
          </a:p>
          <a:p>
            <a:pPr>
              <a:buNone/>
            </a:pPr>
            <a:r>
              <a:rPr lang="ru-RU" sz="4800" dirty="0" smtClean="0"/>
              <a:t>   </a:t>
            </a:r>
            <a:r>
              <a:rPr lang="ru-RU" sz="4800" dirty="0" smtClean="0"/>
              <a:t>Папа </a:t>
            </a:r>
            <a:r>
              <a:rPr lang="ru-RU" sz="4800" dirty="0" smtClean="0"/>
              <a:t>ушел на работу.</a:t>
            </a:r>
          </a:p>
          <a:p>
            <a:pPr>
              <a:buNone/>
            </a:pPr>
            <a:r>
              <a:rPr lang="ru-RU" sz="4800" dirty="0" smtClean="0"/>
              <a:t>   </a:t>
            </a:r>
            <a:r>
              <a:rPr lang="ru-RU" sz="4800" dirty="0" smtClean="0"/>
              <a:t>Поезд </a:t>
            </a:r>
            <a:r>
              <a:rPr lang="ru-RU" sz="4800" dirty="0" smtClean="0"/>
              <a:t>летит по небу.</a:t>
            </a:r>
          </a:p>
          <a:p>
            <a:pPr>
              <a:buNone/>
            </a:pPr>
            <a:r>
              <a:rPr lang="ru-RU" sz="4800" dirty="0" smtClean="0"/>
              <a:t>   </a:t>
            </a:r>
            <a:r>
              <a:rPr lang="ru-RU" sz="4800" dirty="0" smtClean="0"/>
              <a:t>Человек </a:t>
            </a:r>
            <a:r>
              <a:rPr lang="ru-RU" sz="4800" dirty="0" smtClean="0"/>
              <a:t>вьет гнездо.</a:t>
            </a:r>
          </a:p>
          <a:p>
            <a:pPr>
              <a:buNone/>
            </a:pPr>
            <a:r>
              <a:rPr lang="ru-RU" sz="4800" dirty="0" smtClean="0"/>
              <a:t>    </a:t>
            </a:r>
            <a:r>
              <a:rPr lang="ru-RU" sz="4800" dirty="0" smtClean="0"/>
              <a:t>Собака </a:t>
            </a:r>
            <a:r>
              <a:rPr lang="ru-RU" sz="4800" dirty="0" smtClean="0"/>
              <a:t>хочет есть.</a:t>
            </a:r>
          </a:p>
          <a:p>
            <a:pPr>
              <a:buNone/>
            </a:pPr>
            <a:r>
              <a:rPr lang="ru-RU" sz="4800" dirty="0" smtClean="0"/>
              <a:t>    </a:t>
            </a:r>
            <a:r>
              <a:rPr lang="ru-RU" sz="4800" dirty="0" smtClean="0"/>
              <a:t>Почтальон </a:t>
            </a:r>
            <a:r>
              <a:rPr lang="ru-RU" sz="4800" dirty="0" smtClean="0"/>
              <a:t>принес письмо.     </a:t>
            </a:r>
          </a:p>
          <a:p>
            <a:pPr>
              <a:buNone/>
            </a:pPr>
            <a:r>
              <a:rPr lang="ru-RU" sz="4800" dirty="0" smtClean="0"/>
              <a:t>    </a:t>
            </a:r>
            <a:r>
              <a:rPr lang="ru-RU" sz="4800" dirty="0" smtClean="0"/>
              <a:t>Зайчик </a:t>
            </a:r>
            <a:r>
              <a:rPr lang="ru-RU" sz="4800" dirty="0" smtClean="0"/>
              <a:t>пошел в школу.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ru-RU" sz="4800" dirty="0" smtClean="0"/>
              <a:t>Яблоко </a:t>
            </a:r>
            <a:r>
              <a:rPr lang="ru-RU" sz="4800" dirty="0" smtClean="0"/>
              <a:t>соленое.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ru-RU" sz="4800" dirty="0" smtClean="0"/>
              <a:t>Бегемот </a:t>
            </a:r>
            <a:r>
              <a:rPr lang="ru-RU" sz="4800" dirty="0" smtClean="0"/>
              <a:t>залез на дерево.</a:t>
            </a:r>
          </a:p>
          <a:p>
            <a:pPr>
              <a:buNone/>
            </a:pPr>
            <a:r>
              <a:rPr lang="ru-RU" sz="4800" dirty="0" smtClean="0"/>
              <a:t>     </a:t>
            </a:r>
            <a:r>
              <a:rPr lang="ru-RU" sz="4800" dirty="0" smtClean="0"/>
              <a:t>Шапочка </a:t>
            </a:r>
            <a:r>
              <a:rPr lang="ru-RU" sz="4800" dirty="0" smtClean="0"/>
              <a:t>резиновая.</a:t>
            </a:r>
          </a:p>
          <a:p>
            <a:pPr>
              <a:buNone/>
            </a:pPr>
            <a:r>
              <a:rPr lang="ru-RU" sz="4800" dirty="0" smtClean="0"/>
              <a:t>               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Дом пошел гулять.</a:t>
            </a:r>
          </a:p>
          <a:p>
            <a:pPr>
              <a:buNone/>
            </a:pPr>
            <a:r>
              <a:rPr lang="ru-RU" sz="4800" dirty="0" smtClean="0"/>
              <a:t>Туфли стеклянные.</a:t>
            </a:r>
          </a:p>
          <a:p>
            <a:pPr>
              <a:buNone/>
            </a:pPr>
            <a:r>
              <a:rPr lang="ru-RU" sz="4800" dirty="0" smtClean="0"/>
              <a:t> На березе выросли шишки.</a:t>
            </a:r>
          </a:p>
          <a:p>
            <a:pPr>
              <a:buNone/>
            </a:pPr>
            <a:r>
              <a:rPr lang="ru-RU" sz="4800" dirty="0" smtClean="0"/>
              <a:t> Волк бродит по лесу.</a:t>
            </a:r>
          </a:p>
          <a:p>
            <a:pPr>
              <a:buNone/>
            </a:pPr>
            <a:r>
              <a:rPr lang="ru-RU" sz="4800" dirty="0" smtClean="0"/>
              <a:t>В кастрюле варится чашка.</a:t>
            </a:r>
          </a:p>
          <a:p>
            <a:pPr>
              <a:buNone/>
            </a:pPr>
            <a:r>
              <a:rPr lang="ru-RU" sz="4800" dirty="0" smtClean="0"/>
              <a:t>Кошка гуляет по крыше.</a:t>
            </a:r>
          </a:p>
          <a:p>
            <a:pPr>
              <a:buNone/>
            </a:pPr>
            <a:r>
              <a:rPr lang="ru-RU" sz="4800" dirty="0" smtClean="0"/>
              <a:t>Собака гуляет по крыше.</a:t>
            </a:r>
          </a:p>
          <a:p>
            <a:pPr>
              <a:buNone/>
            </a:pPr>
            <a:r>
              <a:rPr lang="ru-RU" sz="4800" dirty="0" smtClean="0"/>
              <a:t>Лодка плывет по небу.</a:t>
            </a:r>
          </a:p>
          <a:p>
            <a:pPr>
              <a:buNone/>
            </a:pPr>
            <a:r>
              <a:rPr lang="ru-RU" sz="4800" dirty="0" smtClean="0"/>
              <a:t>Девочка рисует домик.</a:t>
            </a:r>
          </a:p>
          <a:p>
            <a:pPr>
              <a:buNone/>
            </a:pPr>
            <a:r>
              <a:rPr lang="ru-RU" sz="4800" dirty="0" smtClean="0"/>
              <a:t> Домик рисует девочку.</a:t>
            </a:r>
          </a:p>
          <a:p>
            <a:pPr>
              <a:buNone/>
            </a:pPr>
            <a:r>
              <a:rPr lang="ru-RU" sz="4800" dirty="0" smtClean="0"/>
              <a:t> Ночью светит солнце.</a:t>
            </a:r>
          </a:p>
          <a:p>
            <a:pPr>
              <a:buNone/>
            </a:pPr>
            <a:r>
              <a:rPr lang="ru-RU" sz="4800" dirty="0" smtClean="0"/>
              <a:t> Зимой идет снег.</a:t>
            </a:r>
          </a:p>
          <a:p>
            <a:pPr>
              <a:buNone/>
            </a:pPr>
            <a:r>
              <a:rPr lang="ru-RU" sz="4800" dirty="0" smtClean="0"/>
              <a:t> Зимой гремит гром.</a:t>
            </a:r>
          </a:p>
          <a:p>
            <a:pPr>
              <a:buNone/>
            </a:pPr>
            <a:r>
              <a:rPr lang="ru-RU" sz="4800" dirty="0" smtClean="0"/>
              <a:t> Рыба поет песни.</a:t>
            </a:r>
          </a:p>
          <a:p>
            <a:pPr>
              <a:buNone/>
            </a:pPr>
            <a:r>
              <a:rPr lang="ru-RU" sz="4800" dirty="0" smtClean="0"/>
              <a:t> Корова жует траву.</a:t>
            </a:r>
          </a:p>
          <a:p>
            <a:pPr>
              <a:buNone/>
            </a:pPr>
            <a:r>
              <a:rPr lang="ru-RU" sz="4800" dirty="0" smtClean="0"/>
              <a:t> Мальчик виляет хвостом.</a:t>
            </a:r>
          </a:p>
          <a:p>
            <a:pPr>
              <a:buNone/>
            </a:pPr>
            <a:r>
              <a:rPr lang="ru-RU" sz="4800" dirty="0" smtClean="0"/>
              <a:t>Хвост бежит за собакой.</a:t>
            </a:r>
          </a:p>
          <a:p>
            <a:pPr>
              <a:buNone/>
            </a:pPr>
            <a:r>
              <a:rPr lang="ru-RU" sz="4800" dirty="0" smtClean="0"/>
              <a:t> Кошка бежит за мышкой.</a:t>
            </a:r>
          </a:p>
          <a:p>
            <a:pPr>
              <a:buNone/>
            </a:pPr>
            <a:r>
              <a:rPr lang="ru-RU" sz="4800" dirty="0" smtClean="0"/>
              <a:t> Петух играет на скрипке.</a:t>
            </a:r>
          </a:p>
          <a:p>
            <a:pPr>
              <a:buNone/>
            </a:pPr>
            <a:r>
              <a:rPr lang="ru-RU" sz="4800" dirty="0" smtClean="0"/>
              <a:t> Ветер качает деревья.</a:t>
            </a:r>
          </a:p>
          <a:p>
            <a:pPr>
              <a:buNone/>
            </a:pPr>
            <a:r>
              <a:rPr lang="ru-RU" sz="4800" dirty="0" smtClean="0"/>
              <a:t>  Деревья водят хоровод.</a:t>
            </a:r>
          </a:p>
          <a:p>
            <a:pPr>
              <a:buNone/>
            </a:pPr>
            <a:r>
              <a:rPr lang="ru-RU" sz="4800" dirty="0" smtClean="0"/>
              <a:t>  Писатели пишут книги.</a:t>
            </a:r>
          </a:p>
          <a:p>
            <a:pPr>
              <a:buNone/>
            </a:pPr>
            <a:r>
              <a:rPr lang="ru-RU" sz="4800" dirty="0" smtClean="0"/>
              <a:t>  Строитель строит дом.</a:t>
            </a:r>
          </a:p>
          <a:p>
            <a:pPr>
              <a:buNone/>
            </a:pPr>
            <a:r>
              <a:rPr lang="ru-RU" sz="4800" dirty="0" smtClean="0"/>
              <a:t>  Шнурки идут за ботинками.</a:t>
            </a:r>
          </a:p>
          <a:p>
            <a:pPr>
              <a:buNone/>
            </a:pPr>
            <a:r>
              <a:rPr lang="ru-RU" sz="4800" dirty="0" smtClean="0"/>
              <a:t>  Мама готовит обед.</a:t>
            </a:r>
          </a:p>
          <a:p>
            <a:pPr>
              <a:buNone/>
            </a:pPr>
            <a:r>
              <a:rPr lang="ru-RU" sz="4800" dirty="0" smtClean="0"/>
              <a:t>   </a:t>
            </a:r>
          </a:p>
          <a:p>
            <a:endParaRPr lang="ru-RU" sz="1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28604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«Бывает - не бывает»</a:t>
            </a:r>
          </a:p>
          <a:p>
            <a:r>
              <a:rPr lang="ru-RU" sz="1400" dirty="0" smtClean="0"/>
              <a:t>Ведущий называет какую-нибудь ситуацию и бросает ребенку мяч. Ребенок должен поймать мяч в том случае, если названная ситуация бывает, а если нет, то мяч ловить не нужно.</a:t>
            </a:r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675310"/>
            <a:ext cx="8103844" cy="388073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3924" y="1136491"/>
            <a:ext cx="3944454" cy="5407621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39552" y="1063383"/>
            <a:ext cx="3944372" cy="5406543"/>
          </a:xfrm>
          <a:prstGeom prst="roundRect">
            <a:avLst/>
          </a:prstGeom>
          <a:gradFill>
            <a:gsLst>
              <a:gs pos="38000">
                <a:schemeClr val="accent1">
                  <a:lumMod val="5000"/>
                  <a:lumOff val="95000"/>
                  <a:alpha val="7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599" y="1118802"/>
            <a:ext cx="7560841" cy="573919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400" dirty="0" smtClean="0"/>
              <a:t>стол, шкаф, ковер, кресло, диван;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пальто, шапка, шарф, сапоги, шляпа; 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слива, яблоко, помидор, абрикос, груша;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волк, собака, рысь, лиса, заяц;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лошадь, корова, олень, баран, свинья;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роза, тюльпан, фасоль, василек, мак;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зима, апрель, весна, осень, </a:t>
            </a:r>
            <a:r>
              <a:rPr lang="ru-RU" sz="1400" dirty="0" smtClean="0"/>
              <a:t>лето;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стол, стул, кровать, </a:t>
            </a:r>
            <a:r>
              <a:rPr lang="ru-RU" sz="1400" dirty="0" smtClean="0"/>
              <a:t>чайник;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лошадь, собака, кошка, </a:t>
            </a:r>
            <a:r>
              <a:rPr lang="ru-RU" sz="1400" dirty="0" smtClean="0"/>
              <a:t>щука; 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ёлка, береза, дуб, </a:t>
            </a:r>
            <a:r>
              <a:rPr lang="ru-RU" sz="1400" dirty="0" smtClean="0"/>
              <a:t>земляника;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огурец, репа, морковь, </a:t>
            </a:r>
            <a:r>
              <a:rPr lang="ru-RU" sz="1400" dirty="0" smtClean="0"/>
              <a:t>заяц;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блокнот, газета, тетрадь, </a:t>
            </a:r>
            <a:r>
              <a:rPr lang="ru-RU" sz="1400" dirty="0" smtClean="0"/>
              <a:t>портфель;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огурец</a:t>
            </a:r>
            <a:r>
              <a:rPr lang="ru-RU" sz="1400" dirty="0" smtClean="0"/>
              <a:t>, арбуз, яблоко, </a:t>
            </a:r>
            <a:r>
              <a:rPr lang="ru-RU" sz="1400" dirty="0" smtClean="0"/>
              <a:t>мяч;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волк</a:t>
            </a:r>
            <a:r>
              <a:rPr lang="ru-RU" sz="1400" dirty="0" smtClean="0"/>
              <a:t>, лиса, медведь, </a:t>
            </a:r>
            <a:r>
              <a:rPr lang="ru-RU" sz="1400" dirty="0" smtClean="0"/>
              <a:t>кошка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фиалка</a:t>
            </a:r>
            <a:r>
              <a:rPr lang="ru-RU" sz="1400" dirty="0" smtClean="0"/>
              <a:t>, ромашка, морковь, </a:t>
            </a:r>
            <a:r>
              <a:rPr lang="ru-RU" sz="1400" dirty="0" smtClean="0"/>
              <a:t>василек;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кукла</a:t>
            </a:r>
            <a:r>
              <a:rPr lang="ru-RU" sz="1400" dirty="0" smtClean="0"/>
              <a:t>, машина, скакалка, </a:t>
            </a:r>
            <a:r>
              <a:rPr lang="ru-RU" sz="1400" dirty="0" smtClean="0"/>
              <a:t>книга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поезд</a:t>
            </a:r>
            <a:r>
              <a:rPr lang="ru-RU" sz="1400" dirty="0" smtClean="0"/>
              <a:t>, самолет, самокат, </a:t>
            </a:r>
            <a:r>
              <a:rPr lang="ru-RU" sz="1400" dirty="0" smtClean="0"/>
              <a:t>пароход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воробей</a:t>
            </a:r>
            <a:r>
              <a:rPr lang="ru-RU" sz="1400" dirty="0" smtClean="0"/>
              <a:t>, орел, оса, </a:t>
            </a:r>
            <a:r>
              <a:rPr lang="ru-RU" sz="1400" dirty="0" smtClean="0"/>
              <a:t>ласточка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лыжи</a:t>
            </a:r>
            <a:r>
              <a:rPr lang="ru-RU" sz="1400" dirty="0" smtClean="0"/>
              <a:t>, коньки, лодка, </a:t>
            </a:r>
            <a:r>
              <a:rPr lang="ru-RU" sz="1400" dirty="0" smtClean="0"/>
              <a:t>санки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стул</a:t>
            </a:r>
            <a:r>
              <a:rPr lang="ru-RU" sz="1400" dirty="0" smtClean="0"/>
              <a:t>, молоток, рубанок, </a:t>
            </a:r>
            <a:r>
              <a:rPr lang="ru-RU" sz="1400" dirty="0" smtClean="0"/>
              <a:t>пила;</a:t>
            </a:r>
            <a:endParaRPr lang="en-US" sz="1400" dirty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снег</a:t>
            </a:r>
            <a:r>
              <a:rPr lang="ru-RU" sz="1400" dirty="0" smtClean="0"/>
              <a:t>, мороз, жара, </a:t>
            </a:r>
            <a:r>
              <a:rPr lang="ru-RU" sz="1400" dirty="0" smtClean="0"/>
              <a:t>лед</a:t>
            </a:r>
            <a:r>
              <a:rPr lang="ru-RU" sz="1400" dirty="0"/>
              <a:t>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автобус</a:t>
            </a:r>
            <a:r>
              <a:rPr lang="ru-RU" sz="1400" dirty="0" smtClean="0"/>
              <a:t>, трамвай, самолет, </a:t>
            </a:r>
            <a:r>
              <a:rPr lang="ru-RU" sz="1400" dirty="0" smtClean="0"/>
              <a:t>троллейбус;</a:t>
            </a:r>
            <a:endParaRPr lang="en-US" sz="1400" dirty="0" smtClean="0"/>
          </a:p>
          <a:p>
            <a:pPr>
              <a:buFont typeface="Wingdings" pitchFamily="2" charset="2"/>
              <a:buChar char="v"/>
            </a:pPr>
            <a:r>
              <a:rPr lang="en-US" sz="1400" dirty="0"/>
              <a:t> </a:t>
            </a:r>
            <a:r>
              <a:rPr lang="ru-RU" sz="1400" dirty="0" smtClean="0"/>
              <a:t>река</a:t>
            </a:r>
            <a:r>
              <a:rPr lang="ru-RU" sz="1400" dirty="0" smtClean="0"/>
              <a:t>, лес, асфальт, </a:t>
            </a:r>
            <a:r>
              <a:rPr lang="ru-RU" sz="1400" dirty="0" smtClean="0"/>
              <a:t>поле;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пожарник, космонавт, балерина, </a:t>
            </a:r>
            <a:r>
              <a:rPr lang="ru-RU" sz="1400" dirty="0" smtClean="0"/>
              <a:t>милиционер;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парта, доска, учебник, </a:t>
            </a:r>
            <a:r>
              <a:rPr lang="ru-RU" sz="1400" dirty="0" smtClean="0"/>
              <a:t>ежик;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змея</a:t>
            </a:r>
            <a:r>
              <a:rPr lang="ru-RU" sz="1400" dirty="0" smtClean="0"/>
              <a:t>, улитка, бабочка, </a:t>
            </a:r>
            <a:r>
              <a:rPr lang="ru-RU" sz="1400" dirty="0" smtClean="0"/>
              <a:t>черепаха;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краски, кисти, чайник, </a:t>
            </a:r>
            <a:r>
              <a:rPr lang="ru-RU" sz="1400" dirty="0" smtClean="0"/>
              <a:t>полотно;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шляпа, крыша, дверь, </a:t>
            </a:r>
            <a:r>
              <a:rPr lang="ru-RU" sz="1400" dirty="0" smtClean="0"/>
              <a:t>окно;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молоко, чай, лимонад, </a:t>
            </a:r>
            <a:r>
              <a:rPr lang="ru-RU" sz="1400" dirty="0" smtClean="0"/>
              <a:t>хлеб;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нога, рука, голова, </a:t>
            </a:r>
            <a:r>
              <a:rPr lang="ru-RU" sz="1400" dirty="0" smtClean="0"/>
              <a:t>ботинок;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храбрый, злой, смелый, </a:t>
            </a:r>
            <a:r>
              <a:rPr lang="ru-RU" sz="1400" dirty="0" smtClean="0"/>
              <a:t>отважный;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яблоко, слива, огурец, </a:t>
            </a:r>
            <a:r>
              <a:rPr lang="ru-RU" sz="1400" dirty="0" smtClean="0"/>
              <a:t>груша;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молоко, творог, сметана, </a:t>
            </a:r>
            <a:r>
              <a:rPr lang="ru-RU" sz="1400" dirty="0" smtClean="0"/>
              <a:t>хлеб;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час, минута, лето, </a:t>
            </a:r>
            <a:r>
              <a:rPr lang="ru-RU" sz="1400" dirty="0" smtClean="0"/>
              <a:t>секунда;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ложка, тарелка, кастрюля, </a:t>
            </a:r>
            <a:r>
              <a:rPr lang="ru-RU" sz="1400" dirty="0" smtClean="0"/>
              <a:t>сумка;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платье, свитер, шапка, </a:t>
            </a:r>
            <a:r>
              <a:rPr lang="ru-RU" sz="1400" dirty="0" smtClean="0"/>
              <a:t>рубашка;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мыло, метла, зубная паста, </a:t>
            </a:r>
            <a:r>
              <a:rPr lang="ru-RU" sz="1400" dirty="0" smtClean="0"/>
              <a:t>шампунь;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сосна, береза, дуб, </a:t>
            </a:r>
            <a:r>
              <a:rPr lang="ru-RU" sz="1400" dirty="0" smtClean="0"/>
              <a:t>земляника;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грустный, печальный, унылый, глубокий;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храбрый, звонкий, смелый, отважный;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желтый, красный, сильный, зеленый;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слабый, ломкий, долгий, хрупкий;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глубокий, мелкий, высокий, светлый, </a:t>
            </a:r>
            <a:r>
              <a:rPr lang="ru-RU" sz="1400" dirty="0" smtClean="0"/>
              <a:t>низкий;</a:t>
            </a: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думать, ехать, размышлять, соображать;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бросился, слушал, ринулся, помчался;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приехал, прибыл, убежал, прискакал.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5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«Назови лишнее слово»</a:t>
            </a:r>
          </a:p>
          <a:p>
            <a:r>
              <a:rPr lang="ru-RU" sz="1200" b="1" dirty="0" smtClean="0"/>
              <a:t> Цель</a:t>
            </a:r>
            <a:r>
              <a:rPr lang="ru-RU" sz="1200" dirty="0" smtClean="0"/>
              <a:t>: активизировать внимание; развивать мышление, речь. Навык правильного звукопроизношения.</a:t>
            </a:r>
          </a:p>
          <a:p>
            <a:r>
              <a:rPr lang="ru-RU" sz="1200" dirty="0" smtClean="0"/>
              <a:t>Взрослый называет слова и предлагает ребенку назвать «лишнее» слово, а затем объяснить, почему это слово«лишнее».</a:t>
            </a:r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07704" y="3284984"/>
            <a:ext cx="5688632" cy="3001536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55576" y="1003497"/>
            <a:ext cx="7992888" cy="2209479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928670"/>
            <a:ext cx="8106124" cy="5357850"/>
          </a:xfrm>
        </p:spPr>
        <p:txBody>
          <a:bodyPr numCol="1">
            <a:no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«Какое слово заблудилось</a:t>
            </a:r>
            <a:r>
              <a:rPr lang="ru-RU" sz="1600" b="1" i="1" dirty="0" smtClean="0">
                <a:solidFill>
                  <a:srgbClr val="FF0000"/>
                </a:solidFill>
              </a:rPr>
              <a:t>?»</a:t>
            </a:r>
          </a:p>
          <a:p>
            <a:pPr marL="0" indent="0" algn="ctr">
              <a:buNone/>
            </a:pPr>
            <a:r>
              <a:rPr lang="ru-RU" sz="1400" dirty="0" smtClean="0"/>
              <a:t>Цель </a:t>
            </a:r>
            <a:r>
              <a:rPr lang="ru-RU" sz="1400" dirty="0" smtClean="0"/>
              <a:t>игры – формировать умение подбирать точные по смыслу слова.</a:t>
            </a:r>
          </a:p>
          <a:p>
            <a:pPr>
              <a:buNone/>
            </a:pPr>
            <a:r>
              <a:rPr lang="ru-RU" sz="1400" dirty="0" smtClean="0"/>
              <a:t>Взрослый читает стихотворение, а ребенок должен заметить смысловые несообразности и подобрать нужные слова.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Куклу выронив из рук, Маша мчится к маме: «Там ползет зеленый </a:t>
            </a:r>
            <a:r>
              <a:rPr lang="ru-RU" sz="1400" b="1" dirty="0" smtClean="0"/>
              <a:t>лук</a:t>
            </a:r>
            <a:r>
              <a:rPr lang="ru-RU" sz="1400" dirty="0" smtClean="0"/>
              <a:t> (жук) с длинными усами.»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Врач напомнил дяде Мите: «Не забудьте об одном: «Обязательно примите десять </a:t>
            </a:r>
            <a:r>
              <a:rPr lang="ru-RU" sz="1400" b="1" dirty="0" smtClean="0"/>
              <a:t>цапель </a:t>
            </a:r>
            <a:r>
              <a:rPr lang="ru-RU" sz="1400" dirty="0" smtClean="0"/>
              <a:t>(капель) перед сном».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Жучка </a:t>
            </a:r>
            <a:r>
              <a:rPr lang="ru-RU" sz="1400" b="1" dirty="0" smtClean="0"/>
              <a:t>будку </a:t>
            </a:r>
            <a:r>
              <a:rPr lang="ru-RU" sz="1400" dirty="0" smtClean="0"/>
              <a:t>(булку) не доела. Неохота, Надоело.</a:t>
            </a:r>
          </a:p>
          <a:p>
            <a:pPr>
              <a:buNone/>
            </a:pPr>
            <a:r>
              <a:rPr lang="ru-RU" sz="1400" dirty="0" smtClean="0"/>
              <a:t>         Забодал меня </a:t>
            </a:r>
            <a:r>
              <a:rPr lang="ru-RU" sz="1400" b="1" dirty="0" smtClean="0"/>
              <a:t>котел</a:t>
            </a:r>
            <a:r>
              <a:rPr lang="ru-RU" sz="1400" dirty="0" smtClean="0"/>
              <a:t> (козел), на него я очень зол.</a:t>
            </a:r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</a:t>
            </a:r>
            <a:r>
              <a:rPr lang="ru-RU" sz="1600" b="1" i="1" dirty="0" smtClean="0">
                <a:solidFill>
                  <a:srgbClr val="FF0000"/>
                </a:solidFill>
              </a:rPr>
              <a:t>Шутка»</a:t>
            </a:r>
          </a:p>
          <a:p>
            <a:pPr algn="ctr">
              <a:buNone/>
            </a:pPr>
            <a:r>
              <a:rPr lang="ru-RU" sz="1400" dirty="0" smtClean="0"/>
              <a:t> Цель игры – ребенок должен заметить как можно больше </a:t>
            </a:r>
            <a:r>
              <a:rPr lang="ru-RU" sz="1400" dirty="0" smtClean="0"/>
              <a:t>небылиц.</a:t>
            </a:r>
          </a:p>
          <a:p>
            <a:pPr algn="ctr">
              <a:buNone/>
            </a:pPr>
            <a:r>
              <a:rPr lang="ru-RU" sz="1400" dirty="0" smtClean="0"/>
              <a:t>У </a:t>
            </a:r>
            <a:r>
              <a:rPr lang="ru-RU" sz="1400" dirty="0" smtClean="0"/>
              <a:t>нас в переулке есть дом с </a:t>
            </a:r>
            <a:r>
              <a:rPr lang="ru-RU" sz="1400" dirty="0" smtClean="0"/>
              <a:t>чудесами,</a:t>
            </a:r>
          </a:p>
          <a:p>
            <a:pPr algn="ctr">
              <a:buNone/>
            </a:pPr>
            <a:r>
              <a:rPr lang="ru-RU" sz="1400" dirty="0" smtClean="0"/>
              <a:t>Сходите</a:t>
            </a:r>
            <a:r>
              <a:rPr lang="ru-RU" sz="1400" dirty="0" smtClean="0"/>
              <a:t>, взгляните – увидите </a:t>
            </a:r>
            <a:r>
              <a:rPr lang="ru-RU" sz="1400" dirty="0" smtClean="0"/>
              <a:t>сами:</a:t>
            </a:r>
          </a:p>
          <a:p>
            <a:pPr algn="ctr">
              <a:buNone/>
            </a:pPr>
            <a:r>
              <a:rPr lang="ru-RU" sz="1400" dirty="0" smtClean="0"/>
              <a:t>Собака </a:t>
            </a:r>
            <a:r>
              <a:rPr lang="ru-RU" sz="1400" dirty="0" smtClean="0"/>
              <a:t>садится играть на </a:t>
            </a:r>
            <a:r>
              <a:rPr lang="ru-RU" sz="1400" dirty="0" smtClean="0"/>
              <a:t>гармошке,</a:t>
            </a:r>
          </a:p>
          <a:p>
            <a:pPr algn="ctr">
              <a:buNone/>
            </a:pPr>
            <a:r>
              <a:rPr lang="ru-RU" sz="1400" dirty="0" smtClean="0"/>
              <a:t>Ныряют </a:t>
            </a:r>
            <a:r>
              <a:rPr lang="ru-RU" sz="1400" dirty="0" smtClean="0"/>
              <a:t>в аквариум рыжие </a:t>
            </a:r>
            <a:r>
              <a:rPr lang="ru-RU" sz="1400" dirty="0" smtClean="0"/>
              <a:t>кошки,</a:t>
            </a:r>
          </a:p>
          <a:p>
            <a:pPr algn="ctr">
              <a:buNone/>
            </a:pPr>
            <a:r>
              <a:rPr lang="ru-RU" sz="1400" dirty="0" smtClean="0"/>
              <a:t>Носки </a:t>
            </a:r>
            <a:r>
              <a:rPr lang="ru-RU" sz="1400" dirty="0" smtClean="0"/>
              <a:t>начинают вязать </a:t>
            </a:r>
            <a:r>
              <a:rPr lang="ru-RU" sz="1400" dirty="0" smtClean="0"/>
              <a:t>канарейки,</a:t>
            </a:r>
          </a:p>
          <a:p>
            <a:pPr algn="ctr">
              <a:buNone/>
            </a:pPr>
            <a:r>
              <a:rPr lang="ru-RU" sz="1400" dirty="0" smtClean="0"/>
              <a:t>Цветы </a:t>
            </a:r>
            <a:r>
              <a:rPr lang="ru-RU" sz="1400" dirty="0" smtClean="0"/>
              <a:t>малышей поливают из </a:t>
            </a:r>
            <a:r>
              <a:rPr lang="ru-RU" sz="1400" dirty="0" smtClean="0"/>
              <a:t>лейки,</a:t>
            </a:r>
          </a:p>
          <a:p>
            <a:pPr algn="ctr">
              <a:buNone/>
            </a:pPr>
            <a:r>
              <a:rPr lang="ru-RU" sz="1400" dirty="0" smtClean="0"/>
              <a:t>Старик </a:t>
            </a:r>
            <a:r>
              <a:rPr lang="ru-RU" sz="1400" dirty="0" smtClean="0"/>
              <a:t>на окошке лежит, </a:t>
            </a:r>
            <a:r>
              <a:rPr lang="ru-RU" sz="1400" dirty="0" smtClean="0"/>
              <a:t>загорает,</a:t>
            </a:r>
          </a:p>
          <a:p>
            <a:pPr algn="ctr">
              <a:buNone/>
            </a:pPr>
            <a:r>
              <a:rPr lang="ru-RU" sz="1400" dirty="0" smtClean="0"/>
              <a:t>А </a:t>
            </a:r>
            <a:r>
              <a:rPr lang="ru-RU" sz="1400" dirty="0" smtClean="0"/>
              <a:t>внучкина бабушка в куклы </a:t>
            </a:r>
            <a:r>
              <a:rPr lang="ru-RU" sz="1400" dirty="0" smtClean="0"/>
              <a:t>играет.</a:t>
            </a:r>
          </a:p>
          <a:p>
            <a:pPr algn="ctr">
              <a:buNone/>
            </a:pPr>
            <a:r>
              <a:rPr lang="ru-RU" sz="1400" dirty="0" smtClean="0"/>
              <a:t>А </a:t>
            </a:r>
            <a:r>
              <a:rPr lang="ru-RU" sz="1400" dirty="0" smtClean="0"/>
              <a:t>рыбы читают веселые </a:t>
            </a:r>
            <a:r>
              <a:rPr lang="ru-RU" sz="1400" dirty="0" smtClean="0"/>
              <a:t>книжки,</a:t>
            </a:r>
          </a:p>
          <a:p>
            <a:pPr algn="ctr">
              <a:buNone/>
            </a:pPr>
            <a:r>
              <a:rPr lang="ru-RU" sz="1400" dirty="0"/>
              <a:t>О</a:t>
            </a:r>
            <a:r>
              <a:rPr lang="ru-RU" sz="1400" dirty="0" smtClean="0"/>
              <a:t>тняв потихонечку </a:t>
            </a:r>
            <a:r>
              <a:rPr lang="ru-RU" sz="1400" dirty="0" smtClean="0"/>
              <a:t>их у мальчишки.</a:t>
            </a:r>
          </a:p>
          <a:p>
            <a:pPr>
              <a:buFont typeface="Wingdings" pitchFamily="2" charset="2"/>
              <a:buChar char="v"/>
            </a:pPr>
            <a:endParaRPr lang="ru-RU" sz="1400" dirty="0" smtClean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8143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7166"/>
            <a:ext cx="68854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36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Речевое  развитие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2492896"/>
            <a:ext cx="8064896" cy="3816424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1560" y="476672"/>
            <a:ext cx="8064896" cy="2016224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28604"/>
            <a:ext cx="8496944" cy="5715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«Как сказать правильно?»</a:t>
            </a:r>
          </a:p>
          <a:p>
            <a:pPr>
              <a:buNone/>
            </a:pPr>
            <a:r>
              <a:rPr lang="ru-RU" sz="1400" dirty="0" smtClean="0"/>
              <a:t>        Цель игры – формировать умение находить слово, точно оценивающее заданную ситуацию.</a:t>
            </a:r>
          </a:p>
          <a:p>
            <a:pPr>
              <a:buNone/>
            </a:pPr>
            <a:r>
              <a:rPr lang="ru-RU" sz="1400" dirty="0" smtClean="0"/>
              <a:t>        Взрослый спрашивает: «Как сказать правильно?»</a:t>
            </a:r>
          </a:p>
          <a:p>
            <a:pPr>
              <a:buNone/>
            </a:pPr>
            <a:r>
              <a:rPr lang="ru-RU" sz="1400" dirty="0" smtClean="0"/>
              <a:t>        1. Папа, иди шепотом.</a:t>
            </a:r>
          </a:p>
          <a:p>
            <a:pPr>
              <a:buNone/>
            </a:pPr>
            <a:r>
              <a:rPr lang="ru-RU" sz="1400" dirty="0" smtClean="0"/>
              <a:t>        2. Мама, нитки </a:t>
            </a:r>
            <a:r>
              <a:rPr lang="ru-RU" sz="1400" dirty="0" err="1" smtClean="0"/>
              <a:t>раскатушились</a:t>
            </a:r>
            <a:r>
              <a:rPr lang="ru-RU" sz="1400" dirty="0" smtClean="0"/>
              <a:t>, помоги их снова </a:t>
            </a:r>
            <a:r>
              <a:rPr lang="ru-RU" sz="1400" dirty="0" err="1" smtClean="0"/>
              <a:t>закатушить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      3. Мама, я ботинки наизнанку надел.</a:t>
            </a:r>
          </a:p>
          <a:p>
            <a:pPr>
              <a:buNone/>
            </a:pPr>
            <a:r>
              <a:rPr lang="ru-RU" sz="1400" dirty="0" smtClean="0"/>
              <a:t>        4. Зима наступила на </a:t>
            </a:r>
            <a:r>
              <a:rPr lang="ru-RU" sz="1400" dirty="0" smtClean="0"/>
              <a:t>осень.</a:t>
            </a:r>
          </a:p>
          <a:p>
            <a:pPr>
              <a:buNone/>
            </a:pPr>
            <a:endParaRPr lang="ru-RU" sz="1400" dirty="0" smtClean="0"/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«Узнай по голосу»</a:t>
            </a:r>
          </a:p>
          <a:p>
            <a:pPr>
              <a:buNone/>
            </a:pPr>
            <a:r>
              <a:rPr lang="ru-RU" sz="1400" dirty="0" smtClean="0"/>
              <a:t>        </a:t>
            </a:r>
            <a:r>
              <a:rPr lang="ru-RU" sz="1400" b="1" dirty="0" smtClean="0"/>
              <a:t>Цель: </a:t>
            </a:r>
            <a:r>
              <a:rPr lang="ru-RU" sz="1400" dirty="0" smtClean="0"/>
              <a:t>развитие слухового внимания.</a:t>
            </a:r>
          </a:p>
          <a:p>
            <a:pPr>
              <a:buNone/>
            </a:pPr>
            <a:r>
              <a:rPr lang="ru-RU" sz="1400" b="1" dirty="0" smtClean="0"/>
              <a:t>        Оборудование: </a:t>
            </a:r>
            <a:r>
              <a:rPr lang="ru-RU" sz="1400" dirty="0" smtClean="0"/>
              <a:t>заранее начерченный на полу большой круг, платок для завязывания глаз.</a:t>
            </a:r>
          </a:p>
          <a:p>
            <a:pPr>
              <a:buNone/>
            </a:pPr>
            <a:r>
              <a:rPr lang="ru-RU" sz="1400" b="1" dirty="0" smtClean="0"/>
              <a:t>        Описание. </a:t>
            </a:r>
            <a:r>
              <a:rPr lang="ru-RU" sz="1400" dirty="0" smtClean="0"/>
              <a:t>Бегая по кругу, дети выполняют команды взрослого. Выбранный водящий, стоя спиной к детям, угадывает по голосу того, кто назвал его по имени. В случае угадывания водящий меняется местами с назвавшим его по имени.</a:t>
            </a:r>
          </a:p>
          <a:p>
            <a:pPr>
              <a:buNone/>
            </a:pPr>
            <a:r>
              <a:rPr lang="ru-RU" sz="1400" b="1" dirty="0" smtClean="0"/>
              <a:t>        Инструкция: </a:t>
            </a:r>
            <a:r>
              <a:rPr lang="ru-RU" sz="1400" dirty="0" smtClean="0"/>
              <a:t>«Сейчас мы поиграем в интересную игру. Одного из игроков выберем водящим. По моей  </a:t>
            </a:r>
          </a:p>
          <a:p>
            <a:pPr>
              <a:buNone/>
            </a:pPr>
            <a:r>
              <a:rPr lang="ru-RU" sz="1400" dirty="0" smtClean="0"/>
              <a:t>                     команде «Побежали!» вы будете бегать по площадке. На слова: «Раз, два, три, в круг беги!» —  </a:t>
            </a:r>
          </a:p>
          <a:p>
            <a:pPr>
              <a:buNone/>
            </a:pPr>
            <a:r>
              <a:rPr lang="ru-RU" sz="1400" dirty="0" smtClean="0"/>
              <a:t>                          все играющие собираются в круг, а водящий становится спиной к кругу с завязанными </a:t>
            </a:r>
          </a:p>
          <a:p>
            <a:pPr>
              <a:buNone/>
            </a:pPr>
            <a:r>
              <a:rPr lang="ru-RU" sz="1400" dirty="0" smtClean="0"/>
              <a:t>                        глазами и внимательно слушает.   Дети, которые стоят в кругу, говорят: «Ты загадку отгадай: </a:t>
            </a:r>
          </a:p>
          <a:p>
            <a:pPr>
              <a:buNone/>
            </a:pPr>
            <a:r>
              <a:rPr lang="ru-RU" sz="1400" dirty="0" smtClean="0"/>
              <a:t>                        кто позвал тебя, узнай». По окончании этих слов тот из вас, кому я дам знак, назовет водящего </a:t>
            </a:r>
          </a:p>
          <a:p>
            <a:pPr>
              <a:buNone/>
            </a:pPr>
            <a:r>
              <a:rPr lang="ru-RU" sz="1400" dirty="0" smtClean="0"/>
              <a:t>                             по имени. Водящий должен отгадать, кто его позвал. Если водящий угадает, он меняется  </a:t>
            </a:r>
          </a:p>
          <a:p>
            <a:pPr>
              <a:buNone/>
            </a:pPr>
            <a:r>
              <a:rPr lang="ru-RU" sz="1400" dirty="0" smtClean="0"/>
              <a:t>                                местом с назвавшим его ребенком.  Если водящий не узнает голоса, то я предложу ему </a:t>
            </a:r>
          </a:p>
          <a:p>
            <a:pPr>
              <a:buNone/>
            </a:pPr>
            <a:r>
              <a:rPr lang="ru-RU" sz="1400" dirty="0" smtClean="0"/>
              <a:t>                      узнать по голосу другого ребенка».</a:t>
            </a:r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2852936"/>
            <a:ext cx="7858180" cy="288032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42910" y="548680"/>
            <a:ext cx="7817522" cy="2232248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0042"/>
            <a:ext cx="785818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«Подскажи словечко</a:t>
            </a:r>
            <a:r>
              <a:rPr lang="ru-RU" sz="1600" i="1" dirty="0" smtClean="0">
                <a:solidFill>
                  <a:srgbClr val="FF0000"/>
                </a:solidFill>
              </a:rPr>
              <a:t>»</a:t>
            </a:r>
          </a:p>
          <a:p>
            <a:r>
              <a:rPr lang="ru-RU" dirty="0" smtClean="0"/>
              <a:t> </a:t>
            </a:r>
            <a:r>
              <a:rPr lang="ru-RU" sz="1400" dirty="0" smtClean="0"/>
              <a:t>Цель игры – учить детей подбирать рифмы к словам.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Щиплют травку возле речки в теплых кожушках … (овечки).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Пошел котик на </a:t>
            </a:r>
            <a:r>
              <a:rPr lang="ru-RU" sz="1400" dirty="0" err="1" smtClean="0"/>
              <a:t>торжок</a:t>
            </a:r>
            <a:r>
              <a:rPr lang="ru-RU" sz="1400" dirty="0" smtClean="0"/>
              <a:t>, купил котик … (пирожок).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Ток-ток-ток, стучит по крыше … (молоток).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err="1" smtClean="0"/>
              <a:t>Динь-дон</a:t>
            </a:r>
            <a:r>
              <a:rPr lang="ru-RU" sz="1400" dirty="0" smtClean="0"/>
              <a:t>, </a:t>
            </a:r>
            <a:r>
              <a:rPr lang="ru-RU" sz="1400" dirty="0" err="1" smtClean="0"/>
              <a:t>динь-дон</a:t>
            </a:r>
            <a:r>
              <a:rPr lang="ru-RU" sz="1400" dirty="0" smtClean="0"/>
              <a:t>, в переулке ходит … (слон).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Для птенцов и для зверят тоже нужен … (детский сад).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И рыщут по дороге слоны и …(носороги).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Часто к озеру напиться ходит рыжая … (лисица).</a:t>
            </a:r>
            <a:r>
              <a:rPr lang="ru-RU" sz="1400" b="1" dirty="0" smtClean="0"/>
              <a:t> </a:t>
            </a:r>
          </a:p>
          <a:p>
            <a:pPr algn="ctr">
              <a:buFont typeface="Wingdings" pitchFamily="2" charset="2"/>
              <a:buChar char="q"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«Как сказать по-другому?».</a:t>
            </a:r>
          </a:p>
          <a:p>
            <a:r>
              <a:rPr lang="ru-RU" sz="1400" dirty="0" smtClean="0"/>
              <a:t>Цель игры – познакомить с переносным значение слов и словосочетаний, подбирать к ним близкие по смыслу слова.</a:t>
            </a:r>
          </a:p>
          <a:p>
            <a:r>
              <a:rPr lang="ru-RU" sz="1400" dirty="0" smtClean="0"/>
              <a:t>Взрослый просит объяснить значение выражений:</a:t>
            </a:r>
          </a:p>
          <a:p>
            <a:pPr algn="r">
              <a:buFont typeface="Wingdings" pitchFamily="2" charset="2"/>
              <a:buChar char="v"/>
            </a:pPr>
            <a:endParaRPr lang="ru-RU" sz="1400" dirty="0" smtClean="0"/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Одна нога здесь, другая там. 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Сгореть со стыда.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Ворон считать.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 Морочить голову.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Как снег на голову. 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Летит как угорелый.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Зарубить на носу.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 Надуть губы.</a:t>
            </a:r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476672"/>
            <a:ext cx="7920880" cy="2448272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212976"/>
            <a:ext cx="7920880" cy="2520280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28604"/>
            <a:ext cx="831815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«О чем говорит пословица» </a:t>
            </a:r>
          </a:p>
          <a:p>
            <a:r>
              <a:rPr lang="ru-RU" sz="1400" dirty="0" smtClean="0"/>
              <a:t>Цель игры – развивать образное мышление.</a:t>
            </a:r>
          </a:p>
          <a:p>
            <a:r>
              <a:rPr lang="ru-RU" sz="1400" dirty="0" smtClean="0"/>
              <a:t>Взрослый проводит небольшую беседу о значении пословиц. Затем предлагает ребенку придумать небольшую сказку или рассказ, в котором кто-то из героев мог бы ее сказать.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У страха глаза велики.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Трусливому зайке и пенек – волк.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Не рой другому яму, сам в нее попадешь.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Кто зря сердит, у того голова болит.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Как аукнется, так и откликнется.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Какие сани, такие и сами.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Одна пчела много меда не наносит.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4436" y="3212976"/>
            <a:ext cx="7850012" cy="2304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«</a:t>
            </a:r>
            <a:r>
              <a:rPr lang="ru-RU" sz="1600" b="1" i="1" dirty="0" smtClean="0">
                <a:solidFill>
                  <a:srgbClr val="FF0000"/>
                </a:solidFill>
              </a:rPr>
              <a:t>Кого назвали, тот и лови</a:t>
            </a:r>
            <a:r>
              <a:rPr lang="ru-RU" sz="1600" b="1" i="1" dirty="0" smtClean="0">
                <a:solidFill>
                  <a:srgbClr val="FF0000"/>
                </a:solidFill>
              </a:rPr>
              <a:t>!»</a:t>
            </a:r>
          </a:p>
          <a:p>
            <a:r>
              <a:rPr lang="ru-RU" sz="1400" b="1" dirty="0" smtClean="0"/>
              <a:t>Цель</a:t>
            </a:r>
            <a:r>
              <a:rPr lang="ru-RU" sz="1400" b="1" dirty="0" smtClean="0"/>
              <a:t>: </a:t>
            </a:r>
            <a:r>
              <a:rPr lang="ru-RU" sz="1400" dirty="0" smtClean="0"/>
              <a:t>формирование внимания, развитие скорости </a:t>
            </a:r>
            <a:r>
              <a:rPr lang="ru-RU" sz="1400" dirty="0" smtClean="0"/>
              <a:t>реакции.</a:t>
            </a:r>
          </a:p>
          <a:p>
            <a:r>
              <a:rPr lang="ru-RU" sz="1400" b="1" dirty="0" smtClean="0"/>
              <a:t>Оборудование</a:t>
            </a:r>
            <a:r>
              <a:rPr lang="ru-RU" sz="1400" b="1" dirty="0" smtClean="0"/>
              <a:t>: </a:t>
            </a:r>
            <a:r>
              <a:rPr lang="ru-RU" sz="1400" dirty="0" smtClean="0"/>
              <a:t>большой </a:t>
            </a:r>
            <a:r>
              <a:rPr lang="ru-RU" sz="1400" dirty="0" smtClean="0"/>
              <a:t>мяч.</a:t>
            </a:r>
          </a:p>
          <a:p>
            <a:r>
              <a:rPr lang="ru-RU" sz="1400" b="1" dirty="0" smtClean="0"/>
              <a:t>Описание</a:t>
            </a:r>
            <a:r>
              <a:rPr lang="ru-RU" sz="1400" b="1" dirty="0" smtClean="0"/>
              <a:t>: </a:t>
            </a:r>
            <a:r>
              <a:rPr lang="ru-RU" sz="1400" dirty="0" smtClean="0"/>
              <a:t>Каждый ребенок, свободно передвигаясь по площадке и услышав свое имя, </a:t>
            </a:r>
            <a:r>
              <a:rPr lang="ru-RU" sz="1400" dirty="0" smtClean="0"/>
              <a:t>должен     подбежать</a:t>
            </a:r>
            <a:r>
              <a:rPr lang="ru-RU" sz="1400" dirty="0" smtClean="0"/>
              <a:t>, поймать мяч, бросить его вверх, назвав при этом имя кого-нибудь из </a:t>
            </a:r>
            <a:r>
              <a:rPr lang="ru-RU" sz="1400" dirty="0" smtClean="0"/>
              <a:t>играющих.</a:t>
            </a:r>
          </a:p>
          <a:p>
            <a:r>
              <a:rPr lang="ru-RU" sz="1400" b="1" dirty="0" smtClean="0"/>
              <a:t>Инструкция</a:t>
            </a:r>
            <a:r>
              <a:rPr lang="ru-RU" sz="1400" b="1" dirty="0" smtClean="0"/>
              <a:t>: </a:t>
            </a:r>
            <a:r>
              <a:rPr lang="ru-RU" sz="1400" dirty="0" smtClean="0"/>
              <a:t>«Сейчас мы поиграем в игру «Кого назвали, тот и лови!». У меня в </a:t>
            </a:r>
            <a:r>
              <a:rPr lang="ru-RU" sz="1400" dirty="0" smtClean="0"/>
              <a:t>руках большой </a:t>
            </a:r>
            <a:r>
              <a:rPr lang="ru-RU" sz="1400" dirty="0" smtClean="0"/>
              <a:t>красивый мяч. Пока я его держу в руках, можно бегать, прыгать, ходить </a:t>
            </a:r>
            <a:r>
              <a:rPr lang="ru-RU" sz="1400" dirty="0" smtClean="0"/>
              <a:t>по площадке</a:t>
            </a:r>
            <a:r>
              <a:rPr lang="ru-RU" sz="1400" dirty="0" smtClean="0"/>
              <a:t>. Как только я подброшу мяч вверх и назову имя кого-нибудь из вас, тот, чье </a:t>
            </a:r>
            <a:r>
              <a:rPr lang="ru-RU" sz="1400" dirty="0" smtClean="0"/>
              <a:t>имя я </a:t>
            </a:r>
            <a:r>
              <a:rPr lang="ru-RU" sz="1400" dirty="0" smtClean="0"/>
              <a:t>назову, как можно быстрее должен подбежать к мячу, поймать его и снова подбросить </a:t>
            </a:r>
            <a:r>
              <a:rPr lang="ru-RU" sz="1400" dirty="0" smtClean="0"/>
              <a:t>вверх</a:t>
            </a:r>
            <a:r>
              <a:rPr lang="ru-RU" sz="1400" dirty="0" smtClean="0"/>
              <a:t>,  назвав при этом имя другого игрока. Так игра продолжается долгое </a:t>
            </a:r>
            <a:r>
              <a:rPr lang="ru-RU" sz="1400" dirty="0" smtClean="0"/>
              <a:t>время. Начинаем </a:t>
            </a:r>
            <a:r>
              <a:rPr lang="ru-RU" sz="1400" dirty="0" smtClean="0"/>
              <a:t>играть».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0034" y="908720"/>
            <a:ext cx="7960398" cy="4392488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0034" y="500041"/>
            <a:ext cx="796039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«</a:t>
            </a:r>
            <a:r>
              <a:rPr lang="ru-RU" sz="1600" b="1" i="1" dirty="0" smtClean="0">
                <a:solidFill>
                  <a:srgbClr val="FF0000"/>
                </a:solidFill>
              </a:rPr>
              <a:t>Испорченный телефон»</a:t>
            </a:r>
          </a:p>
          <a:p>
            <a:r>
              <a:rPr lang="ru-RU" sz="1400" b="1" dirty="0" smtClean="0"/>
              <a:t>Цель:</a:t>
            </a:r>
            <a:r>
              <a:rPr lang="ru-RU" sz="1400" dirty="0" smtClean="0"/>
              <a:t> развитие слухового внимания.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Описание. </a:t>
            </a:r>
            <a:r>
              <a:rPr lang="ru-RU" sz="1400" dirty="0" smtClean="0"/>
              <a:t>Дети сидят в ряд или по кругу. Ведущий произносит тихо (на ухо) рядом сидящему игроку какое-либо слово, тот передает его следующему и т.д. Слово должно дойти до последнего игрока.   Ведущий спрашивает у последнего: «Какое ты услышал слово?» Если тот скажет слово, предложенное  ведущим, значит, телефон исправен. Если же слово не то, водящий  спрашивает всех по очереди (начиная с последнего), какое они услышали слово. Так  узнают, какой игрок напутал, «испортил   телефон». «Провинившийся» занимает место последнего игрока.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 Инструкция: </a:t>
            </a:r>
            <a:r>
              <a:rPr lang="ru-RU" sz="1400" dirty="0" smtClean="0"/>
              <a:t>«Сейчас мы поиграем в «Испорченный телефон». Сядьте по кругу на ковер так,  чтобы вам было удобно. Первый игрок сообщает тихо на ухо сидящему рядом игроку какое- либо слово. Игрок, узнавший от ведущего слово, передает это услышанное слово (тихо  на ухо)   следующему игроку. Слово, словно по проводам телефона, должно дойти до последнего  игрока. Ведущий спрашивает у последнего</a:t>
            </a:r>
            <a:r>
              <a:rPr lang="ru-RU" sz="1400" dirty="0" smtClean="0"/>
              <a:t>: «</a:t>
            </a:r>
            <a:r>
              <a:rPr lang="ru-RU" sz="1400" dirty="0" smtClean="0"/>
              <a:t>Какое ты услышал слово?» Тот называет его. </a:t>
            </a:r>
            <a:r>
              <a:rPr lang="ru-RU" sz="1400" dirty="0" smtClean="0"/>
              <a:t>Если </a:t>
            </a:r>
            <a:r>
              <a:rPr lang="ru-RU" sz="1400" dirty="0" smtClean="0"/>
              <a:t>слово совпадает с тем, которое придумал </a:t>
            </a:r>
            <a:r>
              <a:rPr lang="ru-RU" sz="1400" dirty="0" smtClean="0"/>
              <a:t>и назвал </a:t>
            </a:r>
            <a:r>
              <a:rPr lang="ru-RU" sz="1400" dirty="0" smtClean="0"/>
              <a:t>ведущий, значит, телефон исправен. Если не совпадает, то телефон испорчен. В этом </a:t>
            </a:r>
            <a:r>
              <a:rPr lang="ru-RU" sz="1400" dirty="0" smtClean="0"/>
              <a:t>с случае </a:t>
            </a:r>
            <a:r>
              <a:rPr lang="ru-RU" sz="1400" dirty="0" smtClean="0"/>
              <a:t>по очереди, начиная с конца ряда, каждый должен назвать услышанное им </a:t>
            </a:r>
            <a:r>
              <a:rPr lang="ru-RU" sz="1400" dirty="0" smtClean="0"/>
              <a:t>слово. Так </a:t>
            </a:r>
            <a:r>
              <a:rPr lang="ru-RU" sz="1400" dirty="0" smtClean="0"/>
              <a:t>узнают, какой игрок напутал — «испортил телефон». «Провинившийся»  </a:t>
            </a:r>
            <a:r>
              <a:rPr lang="ru-RU" sz="1400" dirty="0" smtClean="0"/>
              <a:t>игрок занимает </a:t>
            </a:r>
            <a:r>
              <a:rPr lang="ru-RU" sz="1400" dirty="0" smtClean="0"/>
              <a:t>место </a:t>
            </a:r>
            <a:r>
              <a:rPr lang="ru-RU" sz="1400" dirty="0" smtClean="0"/>
              <a:t>последнего. Давайте </a:t>
            </a:r>
            <a:r>
              <a:rPr lang="ru-RU" sz="1400" dirty="0" smtClean="0"/>
              <a:t>поиграем».</a:t>
            </a:r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71472" y="620688"/>
            <a:ext cx="8032976" cy="5256584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500042"/>
            <a:ext cx="807249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endParaRPr lang="ru-RU" sz="1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«Кто знает, пусть дальше считает» </a:t>
            </a:r>
          </a:p>
          <a:p>
            <a:r>
              <a:rPr lang="ru-RU" sz="1400" b="1" dirty="0" smtClean="0"/>
              <a:t>Цель</a:t>
            </a:r>
            <a:r>
              <a:rPr lang="ru-RU" sz="1400" b="1" dirty="0" smtClean="0"/>
              <a:t>: </a:t>
            </a:r>
            <a:r>
              <a:rPr lang="ru-RU" sz="1400" dirty="0" smtClean="0"/>
              <a:t>развитие слухового внимания, закрепление умения порядкового счета в пределах 10, развитие мышления.</a:t>
            </a:r>
          </a:p>
          <a:p>
            <a:r>
              <a:rPr lang="ru-RU" sz="1400" b="1" dirty="0" smtClean="0"/>
              <a:t>Оборудование: </a:t>
            </a:r>
            <a:r>
              <a:rPr lang="ru-RU" sz="1400" dirty="0" smtClean="0"/>
              <a:t>мяч.</a:t>
            </a:r>
          </a:p>
          <a:p>
            <a:r>
              <a:rPr lang="ru-RU" sz="1400" b="1" dirty="0" smtClean="0"/>
              <a:t>Описание: </a:t>
            </a:r>
            <a:r>
              <a:rPr lang="ru-RU" sz="1400" dirty="0" smtClean="0"/>
              <a:t>В</a:t>
            </a:r>
            <a:r>
              <a:rPr lang="ru-RU" sz="1400" b="1" dirty="0" smtClean="0"/>
              <a:t> </a:t>
            </a:r>
            <a:r>
              <a:rPr lang="ru-RU" sz="1400" dirty="0" smtClean="0"/>
              <a:t>соответствии с командами взрослого ребенок, которому бросают мяч, считает по порядку до </a:t>
            </a:r>
            <a:r>
              <a:rPr lang="ru-RU" sz="1400" b="1" dirty="0" smtClean="0"/>
              <a:t>10.</a:t>
            </a:r>
            <a:endParaRPr lang="ru-RU" sz="1400" dirty="0" smtClean="0"/>
          </a:p>
          <a:p>
            <a:r>
              <a:rPr lang="ru-RU" sz="1400" b="1" dirty="0" smtClean="0"/>
              <a:t>Инструкция: </a:t>
            </a:r>
            <a:r>
              <a:rPr lang="ru-RU" sz="1400" dirty="0" smtClean="0"/>
              <a:t>«Посмотрите, какой у меня красивый мяч. Сейчас мы поиграем в игру «Кто знает, пусть дальше считает». Все играющие должны встать в круг. Я с мячом встану в центр круга и буду называть числа, а вы, кому я брошу мяч, будете считать дальше до 10.</a:t>
            </a:r>
          </a:p>
          <a:p>
            <a:r>
              <a:rPr lang="ru-RU" sz="1400" dirty="0" smtClean="0"/>
              <a:t>Например, я скажу «пять» и брошу мяч Лене. Как надо считать?</a:t>
            </a:r>
          </a:p>
          <a:p>
            <a:r>
              <a:rPr lang="ru-RU" sz="1400" dirty="0" smtClean="0"/>
              <a:t>Лена: «Шесть, семь, восемь, девять, десять».</a:t>
            </a:r>
          </a:p>
          <a:p>
            <a:r>
              <a:rPr lang="ru-RU" sz="1400" dirty="0" smtClean="0"/>
              <a:t>Правильно. Начинаем играть».</a:t>
            </a:r>
          </a:p>
          <a:p>
            <a:r>
              <a:rPr lang="ru-RU" sz="1400" b="1" dirty="0" smtClean="0"/>
              <a:t>Примечание. </a:t>
            </a:r>
            <a:r>
              <a:rPr lang="ru-RU" sz="1400" dirty="0" smtClean="0"/>
              <a:t>Усложненным вариантом может быть такой. Воспитатель предупреждает: «Дети, будьте внимательны! Я могу взять мяч раньше, чем вы досчитаете до 10, и брошу его следующему ребенку</a:t>
            </a:r>
          </a:p>
          <a:p>
            <a:r>
              <a:rPr lang="ru-RU" sz="1400" dirty="0" smtClean="0"/>
              <a:t>со словами: «Считай дальше</a:t>
            </a:r>
            <a:r>
              <a:rPr lang="ru-RU" sz="1400" dirty="0" smtClean="0"/>
              <a:t>».</a:t>
            </a:r>
          </a:p>
          <a:p>
            <a:r>
              <a:rPr lang="ru-RU" sz="1400" dirty="0" smtClean="0"/>
              <a:t>Вы </a:t>
            </a:r>
            <a:r>
              <a:rPr lang="ru-RU" sz="1400" dirty="0" smtClean="0"/>
              <a:t>должны запомнить, на каком числе остановился ваш товарищ, и продолжить счет. Например, </a:t>
            </a:r>
            <a:r>
              <a:rPr lang="ru-RU" sz="1400" dirty="0" smtClean="0"/>
              <a:t>я говорю</a:t>
            </a:r>
            <a:r>
              <a:rPr lang="ru-RU" sz="1400" dirty="0" smtClean="0"/>
              <a:t>: «Четыре» —и кидаю мяч Вове. Он считает до 8, я забираю у него мяч и бросаю Вите со                словами: «Считай дальше». Витя продолжает: «Девять, десять</a:t>
            </a:r>
            <a:r>
              <a:rPr lang="ru-RU" sz="1400" dirty="0" smtClean="0"/>
              <a:t>»».</a:t>
            </a:r>
          </a:p>
          <a:p>
            <a:r>
              <a:rPr lang="ru-RU" sz="1400" dirty="0" smtClean="0"/>
              <a:t> </a:t>
            </a:r>
            <a:r>
              <a:rPr lang="ru-RU" sz="1400" dirty="0" smtClean="0"/>
              <a:t>Как вариант может быть игра «До» и «После». Воспитатель, бросая мяч ребенку, говорит</a:t>
            </a:r>
            <a:r>
              <a:rPr lang="ru-RU" sz="1400" dirty="0" smtClean="0"/>
              <a:t>: </a:t>
            </a:r>
            <a:r>
              <a:rPr lang="ru-RU" sz="1400" dirty="0" smtClean="0"/>
              <a:t>«До пяти».</a:t>
            </a:r>
          </a:p>
          <a:p>
            <a:r>
              <a:rPr lang="ru-RU" sz="1400" dirty="0" smtClean="0"/>
              <a:t> </a:t>
            </a:r>
            <a:r>
              <a:rPr lang="ru-RU" sz="1400" dirty="0" smtClean="0"/>
              <a:t>Ребенок </a:t>
            </a:r>
            <a:r>
              <a:rPr lang="ru-RU" sz="1400" dirty="0" smtClean="0"/>
              <a:t>должен назвать числа, которые идут до пяти. Если воспитатель скажет: «</a:t>
            </a:r>
            <a:r>
              <a:rPr lang="ru-RU" sz="1400" dirty="0" smtClean="0"/>
              <a:t>После </a:t>
            </a:r>
            <a:r>
              <a:rPr lang="ru-RU" sz="1400" dirty="0" smtClean="0"/>
              <a:t>пяти»,  дети должны назвать: шесть, семь, восемь, девять, десять.</a:t>
            </a:r>
          </a:p>
          <a:p>
            <a:r>
              <a:rPr lang="ru-RU" sz="1400" dirty="0" smtClean="0"/>
              <a:t>Игра </a:t>
            </a:r>
            <a:r>
              <a:rPr lang="ru-RU" sz="1400" dirty="0" smtClean="0"/>
              <a:t>проходит в быстром темпе.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195736" y="3861048"/>
            <a:ext cx="4662264" cy="2088232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836712"/>
            <a:ext cx="7632848" cy="2592288"/>
          </a:xfrm>
          <a:prstGeom prst="roundRect">
            <a:avLst/>
          </a:prstGeom>
          <a:gradFill>
            <a:gsLst>
              <a:gs pos="10000">
                <a:schemeClr val="accent1">
                  <a:lumMod val="5000"/>
                  <a:lumOff val="95000"/>
                  <a:alpha val="5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268760"/>
            <a:ext cx="7458052" cy="224676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 smtClean="0"/>
              <a:t>Лимоны </a:t>
            </a:r>
            <a:r>
              <a:rPr lang="ru-RU" sz="1400" dirty="0" smtClean="0"/>
              <a:t>кислые, а сахар...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Собака лает, а кошка...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 Ночью темно, а днем....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Трава зеленая, а небо...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  Зимой холодно, а летом....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 Ты ешь ртом, а слушаешь...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 Утром мы завтракаем, а днем...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 Птица летает, а змея...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Лодка плывет, а машина...</a:t>
            </a:r>
          </a:p>
          <a:p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Ты смотришь глазами, а дышишь...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У человека две ноги, а у собаки...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Птицы живут в гнездах, а люди...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Зимой идет снег, а осенью...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Из шерсти вяжут, а из ткани...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Балерина танцует, а пианист...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Дрова пилят, а гвозди...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.Певец поет, а строитель...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/>
              <a:t>Композитор сочиняет музыку, а музыкант....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789040"/>
            <a:ext cx="46622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Образование относительных прилагательных.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кирпича – кирпичный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стекла – стеклянный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бетона – бетонный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мрамора – мраморный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соломы – соломенный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камня – каменный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дерева – деревянный дом</a:t>
            </a:r>
          </a:p>
          <a:p>
            <a:pPr algn="ctr">
              <a:buFont typeface="Wingdings" pitchFamily="2" charset="2"/>
              <a:buChar char="v"/>
            </a:pPr>
            <a:r>
              <a:rPr lang="ru-RU" sz="1400" dirty="0" smtClean="0"/>
              <a:t>дом из песка – песчаный дом.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836712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 «Закончи предложение»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3217</Words>
  <Application>Microsoft Office PowerPoint</Application>
  <PresentationFormat>Экран (4:3)</PresentationFormat>
  <Paragraphs>369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Monotype Corsiva</vt:lpstr>
      <vt:lpstr>Wingdings</vt:lpstr>
      <vt:lpstr>Times New Roman</vt:lpstr>
      <vt:lpstr>Arial</vt:lpstr>
      <vt:lpstr>Тема Office</vt:lpstr>
      <vt:lpstr>Картотека  логопедических 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Нина Коряйкина</cp:lastModifiedBy>
  <cp:revision>65</cp:revision>
  <dcterms:created xsi:type="dcterms:W3CDTF">2015-04-19T15:51:03Z</dcterms:created>
  <dcterms:modified xsi:type="dcterms:W3CDTF">2024-03-24T12:28:19Z</dcterms:modified>
</cp:coreProperties>
</file>