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5" r:id="rId7"/>
    <p:sldId id="266" r:id="rId8"/>
    <p:sldId id="267" r:id="rId9"/>
    <p:sldId id="268" r:id="rId10"/>
    <p:sldId id="260" r:id="rId11"/>
    <p:sldId id="261" r:id="rId12"/>
    <p:sldId id="262" r:id="rId13"/>
    <p:sldId id="263"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0" d="100"/>
          <a:sy n="50" d="100"/>
        </p:scale>
        <p:origin x="101"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9F28E1F-8907-4377-A72A-1FBF4573DE2D}" type="datetimeFigureOut">
              <a:rPr lang="ru-RU" smtClean="0"/>
              <a:t>12.02.2022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1E339B-397B-427E-8642-5384F4117720}"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134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9F28E1F-8907-4377-A72A-1FBF4573DE2D}" type="datetimeFigureOut">
              <a:rPr lang="ru-RU" smtClean="0"/>
              <a:t>12.02.2022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3155803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9F28E1F-8907-4377-A72A-1FBF4573DE2D}" type="datetimeFigureOut">
              <a:rPr lang="ru-RU" smtClean="0"/>
              <a:t>12.02.2022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2090013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9F28E1F-8907-4377-A72A-1FBF4573DE2D}" type="datetimeFigureOut">
              <a:rPr lang="ru-RU" smtClean="0"/>
              <a:t>12.02.2022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673243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9F28E1F-8907-4377-A72A-1FBF4573DE2D}" type="datetimeFigureOut">
              <a:rPr lang="ru-RU" smtClean="0"/>
              <a:t>12.02.2022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F1E339B-397B-427E-8642-5384F4117720}"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637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9F28E1F-8907-4377-A72A-1FBF4573DE2D}" type="datetimeFigureOut">
              <a:rPr lang="ru-RU" smtClean="0"/>
              <a:t>12.02.2022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2467908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9F28E1F-8907-4377-A72A-1FBF4573DE2D}" type="datetimeFigureOut">
              <a:rPr lang="ru-RU" smtClean="0"/>
              <a:t>12.02.2022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3472848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9F28E1F-8907-4377-A72A-1FBF4573DE2D}" type="datetimeFigureOut">
              <a:rPr lang="ru-RU" smtClean="0"/>
              <a:t>12.02.2022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554572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9F28E1F-8907-4377-A72A-1FBF4573DE2D}" type="datetimeFigureOut">
              <a:rPr lang="ru-RU" smtClean="0"/>
              <a:t>12.02.2022</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26436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9F28E1F-8907-4377-A72A-1FBF4573DE2D}" type="datetimeFigureOut">
              <a:rPr lang="ru-RU" smtClean="0"/>
              <a:t>12.02.2022</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F1E339B-397B-427E-8642-5384F4117720}" type="slidenum">
              <a:rPr lang="ru-RU" smtClean="0"/>
              <a:t>‹#›</a:t>
            </a:fld>
            <a:endParaRPr lang="ru-RU"/>
          </a:p>
        </p:txBody>
      </p:sp>
    </p:spTree>
    <p:extLst>
      <p:ext uri="{BB962C8B-B14F-4D97-AF65-F5344CB8AC3E}">
        <p14:creationId xmlns:p14="http://schemas.microsoft.com/office/powerpoint/2010/main" val="67763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9F28E1F-8907-4377-A72A-1FBF4573DE2D}" type="datetimeFigureOut">
              <a:rPr lang="ru-RU" smtClean="0"/>
              <a:t>12.02.2022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F1E339B-397B-427E-8642-5384F4117720}" type="slidenum">
              <a:rPr lang="ru-RU" smtClean="0"/>
              <a:t>‹#›</a:t>
            </a:fld>
            <a:endParaRPr lang="ru-RU"/>
          </a:p>
        </p:txBody>
      </p:sp>
    </p:spTree>
    <p:extLst>
      <p:ext uri="{BB962C8B-B14F-4D97-AF65-F5344CB8AC3E}">
        <p14:creationId xmlns:p14="http://schemas.microsoft.com/office/powerpoint/2010/main" val="1024155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9F28E1F-8907-4377-A72A-1FBF4573DE2D}" type="datetimeFigureOut">
              <a:rPr lang="ru-RU" smtClean="0"/>
              <a:t>12.02.2022</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F1E339B-397B-427E-8642-5384F4117720}"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0634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97280" y="758952"/>
            <a:ext cx="10058400" cy="2793717"/>
          </a:xfrm>
        </p:spPr>
        <p:txBody>
          <a:bodyPr/>
          <a:lstStyle/>
          <a:p>
            <a:pPr algn="ctr"/>
            <a:r>
              <a:rPr lang="ru-RU" dirty="0"/>
              <a:t>Подвижные игры на занятиях по </a:t>
            </a:r>
            <a:r>
              <a:rPr lang="ru-RU" dirty="0" smtClean="0"/>
              <a:t>волейболу</a:t>
            </a:r>
            <a:endParaRPr lang="ru-RU" dirty="0"/>
          </a:p>
        </p:txBody>
      </p:sp>
      <p:sp>
        <p:nvSpPr>
          <p:cNvPr id="3" name="Подзаголовок 2"/>
          <p:cNvSpPr>
            <a:spLocks noGrp="1"/>
          </p:cNvSpPr>
          <p:nvPr>
            <p:ph type="subTitle" idx="1"/>
          </p:nvPr>
        </p:nvSpPr>
        <p:spPr/>
        <p:txBody>
          <a:bodyPr/>
          <a:lstStyle/>
          <a:p>
            <a:pPr algn="r"/>
            <a:r>
              <a:rPr lang="ru-RU" dirty="0" err="1" smtClean="0"/>
              <a:t>Выполила</a:t>
            </a:r>
            <a:r>
              <a:rPr lang="ru-RU" dirty="0" smtClean="0"/>
              <a:t>: Аникина Василина,</a:t>
            </a:r>
          </a:p>
          <a:p>
            <a:pPr algn="r"/>
            <a:r>
              <a:rPr lang="ru-RU" dirty="0"/>
              <a:t> </a:t>
            </a:r>
            <a:r>
              <a:rPr lang="ru-RU" dirty="0" smtClean="0"/>
              <a:t>                  студентка Погб-31</a:t>
            </a:r>
            <a:endParaRPr lang="ru-RU" dirty="0"/>
          </a:p>
        </p:txBody>
      </p:sp>
    </p:spTree>
    <p:extLst>
      <p:ext uri="{BB962C8B-B14F-4D97-AF65-F5344CB8AC3E}">
        <p14:creationId xmlns:p14="http://schemas.microsoft.com/office/powerpoint/2010/main" val="4163243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«Тяни в круг</a:t>
            </a:r>
            <a:r>
              <a:rPr lang="ru-RU" dirty="0" smtClean="0"/>
              <a:t>»</a:t>
            </a:r>
            <a:endParaRPr lang="ru-RU" dirty="0"/>
          </a:p>
        </p:txBody>
      </p:sp>
      <p:sp>
        <p:nvSpPr>
          <p:cNvPr id="3" name="Объект 2"/>
          <p:cNvSpPr>
            <a:spLocks noGrp="1"/>
          </p:cNvSpPr>
          <p:nvPr>
            <p:ph idx="1"/>
          </p:nvPr>
        </p:nvSpPr>
        <p:spPr>
          <a:xfrm>
            <a:off x="1097280" y="2089574"/>
            <a:ext cx="10058400" cy="4023360"/>
          </a:xfrm>
        </p:spPr>
        <p:txBody>
          <a:bodyPr/>
          <a:lstStyle/>
          <a:p>
            <a:r>
              <a:rPr lang="ru-RU" sz="2800" dirty="0" smtClean="0"/>
              <a:t>Играющие </a:t>
            </a:r>
            <a:r>
              <a:rPr lang="ru-RU" sz="2800" dirty="0"/>
              <a:t>встают с внешней стороны круга, крепко держась за руки. По сигналу они двигаются вправо или влево, затем по сигналу останавливаются и стараются втянуть за черту круга своих соседей, не разъединяя рук. Кто попадет в круг хотя бы одной ногой, тот выходит из игры. Затем игра продолжается. Игроки, не втянутые в круг, считаются победителями.</a:t>
            </a:r>
          </a:p>
          <a:p>
            <a:endParaRPr lang="ru-RU" dirty="0"/>
          </a:p>
        </p:txBody>
      </p:sp>
    </p:spTree>
    <p:extLst>
      <p:ext uri="{BB962C8B-B14F-4D97-AF65-F5344CB8AC3E}">
        <p14:creationId xmlns:p14="http://schemas.microsoft.com/office/powerpoint/2010/main" val="3279171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118963"/>
            <a:ext cx="10058400" cy="1450757"/>
          </a:xfrm>
        </p:spPr>
        <p:txBody>
          <a:bodyPr/>
          <a:lstStyle/>
          <a:p>
            <a:pPr algn="ctr"/>
            <a:r>
              <a:rPr lang="ru-RU" dirty="0"/>
              <a:t>«Кто дальше</a:t>
            </a:r>
            <a:r>
              <a:rPr lang="ru-RU" dirty="0" smtClean="0"/>
              <a:t>»</a:t>
            </a:r>
            <a:endParaRPr lang="ru-RU" dirty="0"/>
          </a:p>
        </p:txBody>
      </p:sp>
      <p:sp>
        <p:nvSpPr>
          <p:cNvPr id="3" name="Объект 2"/>
          <p:cNvSpPr>
            <a:spLocks noGrp="1"/>
          </p:cNvSpPr>
          <p:nvPr>
            <p:ph idx="1"/>
          </p:nvPr>
        </p:nvSpPr>
        <p:spPr/>
        <p:txBody>
          <a:bodyPr/>
          <a:lstStyle/>
          <a:p>
            <a:r>
              <a:rPr lang="ru-RU" sz="2800" dirty="0" smtClean="0"/>
              <a:t>Играющие </a:t>
            </a:r>
            <a:r>
              <a:rPr lang="ru-RU" sz="2800" dirty="0"/>
              <a:t>разбиваются на несколько команд и выстраиваются в колонны. Перед стоящими впереди игроками каждой команды чертится линия, за которую нельзя переступать ногой.</a:t>
            </a:r>
            <a:br>
              <a:rPr lang="ru-RU" sz="2800" dirty="0"/>
            </a:br>
            <a:r>
              <a:rPr lang="ru-RU" sz="2800" dirty="0"/>
              <a:t>Первые номера имеют по набивному мячу. Они толкают мяч, не преступая черты. На месте падения мяча судьи, выделенные от каждой команды, проводят черту. Следующие игроки выполняют толчки, не переступая этой черты и т.д. Побеждает команда, у которой последняя черта на месте падения мяча оказывается на большем расстоянии от линии первоначального толчка.</a:t>
            </a:r>
          </a:p>
          <a:p>
            <a:endParaRPr lang="ru-RU" dirty="0"/>
          </a:p>
        </p:txBody>
      </p:sp>
    </p:spTree>
    <p:extLst>
      <p:ext uri="{BB962C8B-B14F-4D97-AF65-F5344CB8AC3E}">
        <p14:creationId xmlns:p14="http://schemas.microsoft.com/office/powerpoint/2010/main" val="2843993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«Перетягивание каната</a:t>
            </a:r>
            <a:r>
              <a:rPr lang="ru-RU" dirty="0" smtClean="0"/>
              <a:t>»</a:t>
            </a:r>
            <a:endParaRPr lang="ru-RU" dirty="0"/>
          </a:p>
        </p:txBody>
      </p:sp>
      <p:sp>
        <p:nvSpPr>
          <p:cNvPr id="3" name="Объект 2"/>
          <p:cNvSpPr>
            <a:spLocks noGrp="1"/>
          </p:cNvSpPr>
          <p:nvPr>
            <p:ph idx="1"/>
          </p:nvPr>
        </p:nvSpPr>
        <p:spPr/>
        <p:txBody>
          <a:bodyPr/>
          <a:lstStyle/>
          <a:p>
            <a:r>
              <a:rPr lang="ru-RU" sz="2800" dirty="0" smtClean="0"/>
              <a:t>Канат </a:t>
            </a:r>
            <a:r>
              <a:rPr lang="ru-RU" sz="2800" dirty="0"/>
              <a:t>кладут параллельно командам на одинаковом расстоянии от них. Команды поворачиваются к канату спиной и выполняют различные движения руками до сигнала. Когда прозвучит свисток, все поворачиваются и устремляются к канату. Задача игроков – захватить канат (любым способом) и унести за линию своего «дома» (от исходного положения). В ходе игры разворачивается  борьба. Правила разрешают игрокам брать игрокам канат за середину, за концы и другие части. Команда победит, если весь канат окажется за линией её «дома».</a:t>
            </a:r>
          </a:p>
          <a:p>
            <a:endParaRPr lang="ru-RU" dirty="0"/>
          </a:p>
        </p:txBody>
      </p:sp>
    </p:spTree>
    <p:extLst>
      <p:ext uri="{BB962C8B-B14F-4D97-AF65-F5344CB8AC3E}">
        <p14:creationId xmlns:p14="http://schemas.microsoft.com/office/powerpoint/2010/main" val="1595817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3.</a:t>
            </a:r>
            <a:r>
              <a:rPr lang="ru-RU" b="1" dirty="0"/>
              <a:t> Игры на развитие </a:t>
            </a:r>
            <a:r>
              <a:rPr lang="ru-RU" b="1" dirty="0" smtClean="0"/>
              <a:t>быстроты</a:t>
            </a:r>
            <a:endParaRPr lang="ru-RU" dirty="0"/>
          </a:p>
        </p:txBody>
      </p:sp>
      <p:sp>
        <p:nvSpPr>
          <p:cNvPr id="3" name="Объект 2"/>
          <p:cNvSpPr>
            <a:spLocks noGrp="1"/>
          </p:cNvSpPr>
          <p:nvPr>
            <p:ph idx="1"/>
          </p:nvPr>
        </p:nvSpPr>
        <p:spPr>
          <a:xfrm>
            <a:off x="307975" y="2104814"/>
            <a:ext cx="6766560" cy="4023360"/>
          </a:xfrm>
        </p:spPr>
        <p:txBody>
          <a:bodyPr>
            <a:normAutofit/>
          </a:bodyPr>
          <a:lstStyle/>
          <a:p>
            <a:r>
              <a:rPr lang="ru-RU" sz="2800" b="1" dirty="0"/>
              <a:t>Быстрота</a:t>
            </a:r>
            <a:r>
              <a:rPr lang="ru-RU" sz="2800" i="1" dirty="0"/>
              <a:t> – </a:t>
            </a:r>
            <a:r>
              <a:rPr lang="ru-RU" sz="2800" dirty="0"/>
              <a:t>требует выполнения двигательных действий в минимальное для конкретной ситуации время. Быстрота, как известно, – комплексное качество, которое составляют быстрота реакции, быстрота (отдельного) движения и частота движения (число движений в единицу времени). Для волейболистов особенно важна быстрота реакции и быстрота отдельного движения.</a:t>
            </a:r>
            <a:endParaRPr lang="ru-RU" sz="2800" dirty="0"/>
          </a:p>
        </p:txBody>
      </p:sp>
      <p:sp>
        <p:nvSpPr>
          <p:cNvPr id="4" name="AutoShape 2" descr="Быстрота - это что за качество?"/>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2276" y="2425806"/>
            <a:ext cx="4432514" cy="3381375"/>
          </a:xfrm>
          <a:prstGeom prst="rect">
            <a:avLst/>
          </a:prstGeom>
        </p:spPr>
      </p:pic>
    </p:spTree>
    <p:extLst>
      <p:ext uri="{BB962C8B-B14F-4D97-AF65-F5344CB8AC3E}">
        <p14:creationId xmlns:p14="http://schemas.microsoft.com/office/powerpoint/2010/main" val="586434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«Совушка</a:t>
            </a:r>
            <a:r>
              <a:rPr lang="ru-RU" dirty="0" smtClean="0"/>
              <a:t>»</a:t>
            </a:r>
            <a:endParaRPr lang="ru-RU" dirty="0"/>
          </a:p>
        </p:txBody>
      </p:sp>
      <p:sp>
        <p:nvSpPr>
          <p:cNvPr id="3" name="Объект 2"/>
          <p:cNvSpPr>
            <a:spLocks noGrp="1"/>
          </p:cNvSpPr>
          <p:nvPr>
            <p:ph idx="1"/>
          </p:nvPr>
        </p:nvSpPr>
        <p:spPr/>
        <p:txBody>
          <a:bodyPr/>
          <a:lstStyle/>
          <a:p>
            <a:r>
              <a:rPr lang="ru-RU" sz="2800" dirty="0" smtClean="0"/>
              <a:t>В </a:t>
            </a:r>
            <a:r>
              <a:rPr lang="ru-RU" sz="2800" dirty="0"/>
              <a:t>углу волейбольной площадки отмечается кружком «гнездо», в котором располагается один из играющих – «</a:t>
            </a:r>
            <a:r>
              <a:rPr lang="ru-RU" sz="2800" dirty="0" err="1"/>
              <a:t>совушка</a:t>
            </a:r>
            <a:r>
              <a:rPr lang="ru-RU" sz="2800" dirty="0"/>
              <a:t>». Все игроки разбегаются по площадке. По сигналу «день» они бегают по площадке, а по сигналу «ночь» мгновенно замирают в той позе, в которой находились. «Совушка» вылетает из гнезда и следит за играющими. Если кто-нибудь пошевелится, «</a:t>
            </a:r>
            <a:r>
              <a:rPr lang="ru-RU" sz="2800" dirty="0" err="1"/>
              <a:t>совушка</a:t>
            </a:r>
            <a:r>
              <a:rPr lang="ru-RU" sz="2800" dirty="0"/>
              <a:t>» берет этого игрока к себе в гнездо. По сигналу «день» она улетает в своё «гнездо», а игроки начинают бегать по площадке. Игроки, которые попались «</a:t>
            </a:r>
            <a:r>
              <a:rPr lang="ru-RU" sz="2800" dirty="0" err="1"/>
              <a:t>совушке</a:t>
            </a:r>
            <a:r>
              <a:rPr lang="ru-RU" sz="2800" dirty="0"/>
              <a:t>», пропускают одну очередь и затем снова включаются в игру.</a:t>
            </a:r>
          </a:p>
          <a:p>
            <a:endParaRPr lang="ru-RU" dirty="0"/>
          </a:p>
        </p:txBody>
      </p:sp>
    </p:spTree>
    <p:extLst>
      <p:ext uri="{BB962C8B-B14F-4D97-AF65-F5344CB8AC3E}">
        <p14:creationId xmlns:p14="http://schemas.microsoft.com/office/powerpoint/2010/main" val="3825264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«Воробьи и вороны</a:t>
            </a:r>
            <a:r>
              <a:rPr lang="ru-RU" dirty="0" smtClean="0"/>
              <a:t>»</a:t>
            </a:r>
            <a:endParaRPr lang="ru-RU" dirty="0"/>
          </a:p>
        </p:txBody>
      </p:sp>
      <p:sp>
        <p:nvSpPr>
          <p:cNvPr id="3" name="Объект 2"/>
          <p:cNvSpPr>
            <a:spLocks noGrp="1"/>
          </p:cNvSpPr>
          <p:nvPr>
            <p:ph idx="1"/>
          </p:nvPr>
        </p:nvSpPr>
        <p:spPr/>
        <p:txBody>
          <a:bodyPr/>
          <a:lstStyle/>
          <a:p>
            <a:r>
              <a:rPr lang="ru-RU" sz="2800" dirty="0" smtClean="0"/>
              <a:t>Две </a:t>
            </a:r>
            <a:r>
              <a:rPr lang="ru-RU" sz="2800" dirty="0"/>
              <a:t>команды («Воробьи» и «Вороны»), становятся у средней линии площадки спиной друг к другу. Кто-то один, не вошедший в команду, становится сбоку от них и называет «Во-</a:t>
            </a:r>
            <a:r>
              <a:rPr lang="ru-RU" sz="2800" dirty="0" err="1"/>
              <a:t>ро</a:t>
            </a:r>
            <a:r>
              <a:rPr lang="ru-RU" sz="2800" dirty="0"/>
              <a:t>-</a:t>
            </a:r>
            <a:r>
              <a:rPr lang="ru-RU" sz="2800" dirty="0" err="1"/>
              <a:t>бьи</a:t>
            </a:r>
            <a:r>
              <a:rPr lang="ru-RU" sz="2800" dirty="0"/>
              <a:t>» или «Во-</a:t>
            </a:r>
            <a:r>
              <a:rPr lang="ru-RU" sz="2800" dirty="0" err="1"/>
              <a:t>ро</a:t>
            </a:r>
            <a:r>
              <a:rPr lang="ru-RU" sz="2800" dirty="0"/>
              <a:t>-</a:t>
            </a:r>
            <a:r>
              <a:rPr lang="ru-RU" sz="2800" dirty="0" err="1"/>
              <a:t>ны</a:t>
            </a:r>
            <a:r>
              <a:rPr lang="ru-RU" sz="2800" dirty="0"/>
              <a:t>», долго протягивая слог «</a:t>
            </a:r>
            <a:r>
              <a:rPr lang="ru-RU" sz="2800" dirty="0" err="1"/>
              <a:t>ро</a:t>
            </a:r>
            <a:r>
              <a:rPr lang="ru-RU" sz="2800" dirty="0"/>
              <a:t>» и быстро и быстро произносит продолжение. Названная команда должна быстро убежать за лицевую линию площадки, а игроки другой команды пытаются поймать убегающих. Название команд чередуются в произвольном порядке. После каждой игры подсчитываю пойманных игроков. Побеждает команда, поймавшая больше игроков.</a:t>
            </a:r>
          </a:p>
          <a:p>
            <a:endParaRPr lang="ru-RU" dirty="0"/>
          </a:p>
        </p:txBody>
      </p:sp>
    </p:spTree>
    <p:extLst>
      <p:ext uri="{BB962C8B-B14F-4D97-AF65-F5344CB8AC3E}">
        <p14:creationId xmlns:p14="http://schemas.microsoft.com/office/powerpoint/2010/main" val="3779477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«Стрелки</a:t>
            </a:r>
            <a:r>
              <a:rPr lang="ru-RU" dirty="0" smtClean="0"/>
              <a:t>»</a:t>
            </a:r>
            <a:endParaRPr lang="ru-RU" dirty="0"/>
          </a:p>
        </p:txBody>
      </p:sp>
      <p:sp>
        <p:nvSpPr>
          <p:cNvPr id="3" name="Объект 2"/>
          <p:cNvSpPr>
            <a:spLocks noGrp="1"/>
          </p:cNvSpPr>
          <p:nvPr>
            <p:ph idx="1"/>
          </p:nvPr>
        </p:nvSpPr>
        <p:spPr/>
        <p:txBody>
          <a:bodyPr/>
          <a:lstStyle/>
          <a:p>
            <a:r>
              <a:rPr lang="ru-RU" sz="2800" dirty="0" smtClean="0"/>
              <a:t>Играют </a:t>
            </a:r>
            <a:r>
              <a:rPr lang="ru-RU" sz="2800" dirty="0"/>
              <a:t>две команды: «стрелки» и «бегуны». «Стрелки», разделившись пополам, располагаются на боковых линиях волейбольной площадки, а «бегуны» – на одной из концов площадки. Вдоль площадки посередине проводится черта – путь «бегунов». По сигналу один из «бегунов» бежит по этой черте на другой конец площадки, а «стрелки» бросаю с двух сторон по волейбольному мячу. Если им удаются попасть в бегущего, то команда «стрелков» выигрывает одно очко. Дальше бежит следующий – так до конца, после чего игроки меняются ролями. Выигрывает команда, набравшая большее количество очков.</a:t>
            </a:r>
          </a:p>
          <a:p>
            <a:endParaRPr lang="ru-RU" dirty="0"/>
          </a:p>
        </p:txBody>
      </p:sp>
    </p:spTree>
    <p:extLst>
      <p:ext uri="{BB962C8B-B14F-4D97-AF65-F5344CB8AC3E}">
        <p14:creationId xmlns:p14="http://schemas.microsoft.com/office/powerpoint/2010/main" val="4131256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4.Игры </a:t>
            </a:r>
            <a:r>
              <a:rPr lang="ru-RU" b="1" dirty="0"/>
              <a:t>на развитие ловкости</a:t>
            </a:r>
            <a:r>
              <a:rPr lang="ru-RU" b="1" dirty="0" smtClean="0"/>
              <a:t>.</a:t>
            </a:r>
            <a:endParaRPr lang="ru-RU" dirty="0"/>
          </a:p>
        </p:txBody>
      </p:sp>
      <p:sp>
        <p:nvSpPr>
          <p:cNvPr id="3" name="Объект 2"/>
          <p:cNvSpPr>
            <a:spLocks noGrp="1"/>
          </p:cNvSpPr>
          <p:nvPr>
            <p:ph idx="1"/>
          </p:nvPr>
        </p:nvSpPr>
        <p:spPr>
          <a:xfrm>
            <a:off x="457200" y="1845734"/>
            <a:ext cx="6461760" cy="4570306"/>
          </a:xfrm>
        </p:spPr>
        <p:txBody>
          <a:bodyPr>
            <a:normAutofit/>
          </a:bodyPr>
          <a:lstStyle/>
          <a:p>
            <a:r>
              <a:rPr lang="ru-RU" sz="2800" dirty="0" smtClean="0"/>
              <a:t>Ловкость - способность </a:t>
            </a:r>
            <a:r>
              <a:rPr lang="ru-RU" sz="2800" dirty="0" err="1"/>
              <a:t>двигательно</a:t>
            </a:r>
            <a:r>
              <a:rPr lang="ru-RU" sz="2800" dirty="0"/>
              <a:t> выйти из любого положения, то есть способность справиться с любой возникшей двигательной </a:t>
            </a:r>
            <a:r>
              <a:rPr lang="ru-RU" sz="2800" dirty="0" smtClean="0"/>
              <a:t>задачей. Особенность </a:t>
            </a:r>
            <a:r>
              <a:rPr lang="ru-RU" sz="2800" dirty="0"/>
              <a:t>игры в волейбол в том, что игровые приемы и действия меняются в зависимости от ситуации в игре. Поэтому волейболисту необходимо обладать ловкостью, позволяющей выполнять быстрые и точные движения в самых разных обстоятельствах.</a:t>
            </a:r>
            <a:endParaRPr lang="ru-RU" sz="2800" dirty="0"/>
          </a:p>
        </p:txBody>
      </p:sp>
      <p:pic>
        <p:nvPicPr>
          <p:cNvPr id="5122" name="Picture 2" descr="Развитие ловкости у спортсменов"/>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9774" y="1969348"/>
            <a:ext cx="4799685" cy="3899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2887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«Западня</a:t>
            </a:r>
            <a:r>
              <a:rPr lang="ru-RU" dirty="0" smtClean="0"/>
              <a:t>»</a:t>
            </a:r>
            <a:endParaRPr lang="ru-RU" dirty="0"/>
          </a:p>
        </p:txBody>
      </p:sp>
      <p:sp>
        <p:nvSpPr>
          <p:cNvPr id="3" name="Объект 2"/>
          <p:cNvSpPr>
            <a:spLocks noGrp="1"/>
          </p:cNvSpPr>
          <p:nvPr>
            <p:ph idx="1"/>
          </p:nvPr>
        </p:nvSpPr>
        <p:spPr>
          <a:xfrm>
            <a:off x="1097280" y="1845734"/>
            <a:ext cx="10287000" cy="4646506"/>
          </a:xfrm>
        </p:spPr>
        <p:txBody>
          <a:bodyPr>
            <a:normAutofit/>
          </a:bodyPr>
          <a:lstStyle/>
          <a:p>
            <a:r>
              <a:rPr lang="ru-RU" sz="2800" dirty="0" smtClean="0"/>
              <a:t>Играющие </a:t>
            </a:r>
            <a:r>
              <a:rPr lang="ru-RU" sz="2800" dirty="0"/>
              <a:t>образуют 2 круга – внутренний и внешний. Под музыку или песню они движутся в разные стороны. По сигналу руководителя игроки останавливаются. Стоящие во внутреннем круге берутся за руки и поднимают их вверх, образуя «ворота». Все остальные бегают под «воротами» в разных направлениях. По второму сигналу «ворота» закрываются (руки опускаются вниз). Все те, кто в этот момент оказался внутри круга, считаются пойманными. Пойманные переходят во внутренний круг, и игра продолжается. Когда во внешнем круге остается мало ребят, они, взявшись за руки, образуют внутренний круг, меняясь ролями с теми, кто находился в нем раньше.</a:t>
            </a:r>
          </a:p>
          <a:p>
            <a:endParaRPr lang="ru-RU" dirty="0"/>
          </a:p>
        </p:txBody>
      </p:sp>
    </p:spTree>
    <p:extLst>
      <p:ext uri="{BB962C8B-B14F-4D97-AF65-F5344CB8AC3E}">
        <p14:creationId xmlns:p14="http://schemas.microsoft.com/office/powerpoint/2010/main" val="4083400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«Охотники</a:t>
            </a:r>
            <a:r>
              <a:rPr lang="ru-RU" dirty="0" smtClean="0"/>
              <a:t>»</a:t>
            </a:r>
            <a:endParaRPr lang="ru-RU" dirty="0"/>
          </a:p>
        </p:txBody>
      </p:sp>
      <p:sp>
        <p:nvSpPr>
          <p:cNvPr id="3" name="Объект 2"/>
          <p:cNvSpPr>
            <a:spLocks noGrp="1"/>
          </p:cNvSpPr>
          <p:nvPr>
            <p:ph idx="1"/>
          </p:nvPr>
        </p:nvSpPr>
        <p:spPr/>
        <p:txBody>
          <a:bodyPr/>
          <a:lstStyle/>
          <a:p>
            <a:r>
              <a:rPr lang="ru-RU" sz="2800" dirty="0" smtClean="0"/>
              <a:t>«</a:t>
            </a:r>
            <a:r>
              <a:rPr lang="ru-RU" sz="2800" dirty="0"/>
              <a:t>Звери» свободно ходят по площадке. Три или четыре «охотника» стоят в разных местах, имея в руках по маленькому мягкому мячику. По сигналу все звери останавливаются и каждый «охотник» бросает в них свой мяч. Те, в кого попали мячом, заменяют «охотников». Разрешается стоя на месте, увертываться от мячей. Пропускать какое либо из препятствий не разрешается.</a:t>
            </a:r>
          </a:p>
          <a:p>
            <a:endParaRPr lang="ru-RU" dirty="0"/>
          </a:p>
        </p:txBody>
      </p:sp>
    </p:spTree>
    <p:extLst>
      <p:ext uri="{BB962C8B-B14F-4D97-AF65-F5344CB8AC3E}">
        <p14:creationId xmlns:p14="http://schemas.microsoft.com/office/powerpoint/2010/main" val="2270794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824460" y="910211"/>
            <a:ext cx="5936105" cy="5209526"/>
          </a:xfrm>
        </p:spPr>
        <p:txBody>
          <a:bodyPr>
            <a:normAutofit/>
          </a:bodyPr>
          <a:lstStyle/>
          <a:p>
            <a:pPr algn="ctr"/>
            <a:r>
              <a:rPr lang="ru-RU" sz="2800" dirty="0"/>
              <a:t>«Тренировка должна быть похожа на игру, даже если она проводится без мячей. Какими интенсивными и разнообразными тренировки не были, в конечном итоге они надоедают, утомляют. А поэтому лучше игры нет ничего», – считает Пеле. </a:t>
            </a:r>
            <a:endParaRPr lang="ru-RU" sz="2800" dirty="0" smtClean="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0652" y="359765"/>
            <a:ext cx="4286250" cy="5715000"/>
          </a:xfrm>
          <a:prstGeom prst="rect">
            <a:avLst/>
          </a:prstGeom>
        </p:spPr>
      </p:pic>
    </p:spTree>
    <p:extLst>
      <p:ext uri="{BB962C8B-B14F-4D97-AF65-F5344CB8AC3E}">
        <p14:creationId xmlns:p14="http://schemas.microsoft.com/office/powerpoint/2010/main" val="2322483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«Лабиринт</a:t>
            </a:r>
            <a:r>
              <a:rPr lang="ru-RU" dirty="0" smtClean="0"/>
              <a:t>»</a:t>
            </a:r>
            <a:endParaRPr lang="ru-RU" dirty="0"/>
          </a:p>
        </p:txBody>
      </p:sp>
      <p:sp>
        <p:nvSpPr>
          <p:cNvPr id="3" name="Объект 2"/>
          <p:cNvSpPr>
            <a:spLocks noGrp="1"/>
          </p:cNvSpPr>
          <p:nvPr>
            <p:ph idx="1"/>
          </p:nvPr>
        </p:nvSpPr>
        <p:spPr/>
        <p:txBody>
          <a:bodyPr/>
          <a:lstStyle/>
          <a:p>
            <a:r>
              <a:rPr lang="ru-RU" sz="2800" dirty="0" smtClean="0"/>
              <a:t>Участники </a:t>
            </a:r>
            <a:r>
              <a:rPr lang="ru-RU" sz="2800" dirty="0"/>
              <a:t>игры делятся на 4 группы по 6 игроков или на 5 групп по 5 игроков, становятся в шеренги и держатся за руки. В образовавшихся коридорах водящий старается поймать убегающего игрока. По сигналу  руководителя играющие опускают руки, делают четверть оборота и опять берутся за руки, образуя новые коридоры. Таким образом, руководитель может помогать то убегающему, то догоняющему. Благодаря частым свисткам создаются все новые ситуации.</a:t>
            </a:r>
          </a:p>
          <a:p>
            <a:endParaRPr lang="ru-RU" dirty="0"/>
          </a:p>
        </p:txBody>
      </p:sp>
    </p:spTree>
    <p:extLst>
      <p:ext uri="{BB962C8B-B14F-4D97-AF65-F5344CB8AC3E}">
        <p14:creationId xmlns:p14="http://schemas.microsoft.com/office/powerpoint/2010/main" val="3644399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59080"/>
            <a:ext cx="10058400" cy="1036320"/>
          </a:xfrm>
        </p:spPr>
        <p:txBody>
          <a:bodyPr/>
          <a:lstStyle/>
          <a:p>
            <a:pPr algn="ctr"/>
            <a:r>
              <a:rPr lang="ru-RU" dirty="0" smtClean="0"/>
              <a:t>5.</a:t>
            </a:r>
            <a:r>
              <a:rPr lang="ru-RU" b="1" dirty="0"/>
              <a:t> Игры на </a:t>
            </a:r>
            <a:r>
              <a:rPr lang="ru-RU" b="1" dirty="0" smtClean="0"/>
              <a:t>выносливость</a:t>
            </a:r>
            <a:endParaRPr lang="ru-RU" dirty="0"/>
          </a:p>
        </p:txBody>
      </p:sp>
      <p:sp>
        <p:nvSpPr>
          <p:cNvPr id="3" name="Объект 2"/>
          <p:cNvSpPr>
            <a:spLocks noGrp="1"/>
          </p:cNvSpPr>
          <p:nvPr>
            <p:ph idx="1"/>
          </p:nvPr>
        </p:nvSpPr>
        <p:spPr>
          <a:xfrm>
            <a:off x="640080" y="1783080"/>
            <a:ext cx="6156960" cy="4451774"/>
          </a:xfrm>
        </p:spPr>
        <p:txBody>
          <a:bodyPr>
            <a:noAutofit/>
          </a:bodyPr>
          <a:lstStyle/>
          <a:p>
            <a:r>
              <a:rPr lang="ru-RU" sz="2800" dirty="0"/>
              <a:t>Выносливость (человека) — способность организма к продолжительному выполнению какой-либо работы без заметного снижения работоспособности, а также его восстановлению</a:t>
            </a:r>
            <a:r>
              <a:rPr lang="ru-RU" sz="2800" dirty="0" smtClean="0"/>
              <a:t>. Специфическую </a:t>
            </a:r>
            <a:r>
              <a:rPr lang="ru-RU" sz="2800" dirty="0"/>
              <a:t>для волейболиста выносливость можно определить с помощью имитации блокирования с выносом рук над сеткой. </a:t>
            </a:r>
            <a:endParaRPr lang="ru-RU" sz="2800" dirty="0"/>
          </a:p>
        </p:txBody>
      </p:sp>
      <p:pic>
        <p:nvPicPr>
          <p:cNvPr id="7172" name="Picture 4" descr="ออกกำลั, แห่งหัวใจ, วิ่งหนี, สายพานวิ่ง, fitness, ลดความอ้วนแบบไหน อิสระ  ไอคอน ของ Dompicon Glyph Fitness &amp;amp; Di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5535" y="1402081"/>
            <a:ext cx="4467014" cy="4467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979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«Вызывай смену</a:t>
            </a:r>
            <a:r>
              <a:rPr lang="ru-RU" dirty="0" smtClean="0"/>
              <a:t>»</a:t>
            </a:r>
            <a:endParaRPr lang="ru-RU" dirty="0"/>
          </a:p>
        </p:txBody>
      </p:sp>
      <p:sp>
        <p:nvSpPr>
          <p:cNvPr id="3" name="Объект 2"/>
          <p:cNvSpPr>
            <a:spLocks noGrp="1"/>
          </p:cNvSpPr>
          <p:nvPr>
            <p:ph idx="1"/>
          </p:nvPr>
        </p:nvSpPr>
        <p:spPr/>
        <p:txBody>
          <a:bodyPr/>
          <a:lstStyle/>
          <a:p>
            <a:r>
              <a:rPr lang="ru-RU" sz="2800" dirty="0" smtClean="0"/>
              <a:t>Играющие </a:t>
            </a:r>
            <a:r>
              <a:rPr lang="ru-RU" sz="2800" dirty="0"/>
              <a:t>размещаются по кругу, каждый знает свой номер. Выбирается двое водящих, из которых один убегает, другой догоняет его. И убегающий, и догоняющий могут вбежать в круг и вызвать себе смену – назвав любой номер. Вызванный игрок продолжает бег (убегает или догоняет), а вызвавший становится на его место.</a:t>
            </a:r>
          </a:p>
          <a:p>
            <a:endParaRPr lang="ru-RU" dirty="0"/>
          </a:p>
        </p:txBody>
      </p:sp>
    </p:spTree>
    <p:extLst>
      <p:ext uri="{BB962C8B-B14F-4D97-AF65-F5344CB8AC3E}">
        <p14:creationId xmlns:p14="http://schemas.microsoft.com/office/powerpoint/2010/main" val="4042861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«Ловля цепочкой</a:t>
            </a:r>
            <a:r>
              <a:rPr lang="ru-RU" dirty="0" smtClean="0"/>
              <a:t>»</a:t>
            </a:r>
            <a:endParaRPr lang="ru-RU" dirty="0"/>
          </a:p>
        </p:txBody>
      </p:sp>
      <p:sp>
        <p:nvSpPr>
          <p:cNvPr id="3" name="Объект 2"/>
          <p:cNvSpPr>
            <a:spLocks noGrp="1"/>
          </p:cNvSpPr>
          <p:nvPr>
            <p:ph idx="1"/>
          </p:nvPr>
        </p:nvSpPr>
        <p:spPr/>
        <p:txBody>
          <a:bodyPr>
            <a:normAutofit lnSpcReduction="10000"/>
          </a:bodyPr>
          <a:lstStyle/>
          <a:p>
            <a:r>
              <a:rPr lang="ru-RU" sz="2800" dirty="0" smtClean="0"/>
              <a:t>Площадка </a:t>
            </a:r>
            <a:r>
              <a:rPr lang="ru-RU" sz="2800" dirty="0"/>
              <a:t>волейбольная, ограниченная линиями, служит местом, где располагаются играющие. Выбирается водящий, который перед игрой встает за пределами площадки. Он начинает игру, преследуя игроков, свободно бегающих в поле. Догнав и осалив игрока, водящий берет его за руку, и вдвоём они начинают преследовать других игроков. Третий играющий присоединяется к ним (встаёт в середину) и ловля продолжается. Каждый раз пойманным считается игрок, которого окружили ловцы, причём крайние игроки должны сомкнуть руки. Победителями считается два последних не пойманных участника.</a:t>
            </a:r>
          </a:p>
          <a:p>
            <a:endParaRPr lang="ru-RU" dirty="0"/>
          </a:p>
        </p:txBody>
      </p:sp>
    </p:spTree>
    <p:extLst>
      <p:ext uri="{BB962C8B-B14F-4D97-AF65-F5344CB8AC3E}">
        <p14:creationId xmlns:p14="http://schemas.microsoft.com/office/powerpoint/2010/main" val="3286274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0"/>
            <a:ext cx="10058400" cy="1450757"/>
          </a:xfrm>
        </p:spPr>
        <p:txBody>
          <a:bodyPr/>
          <a:lstStyle/>
          <a:p>
            <a:pPr algn="ctr"/>
            <a:r>
              <a:rPr lang="ru-RU" dirty="0"/>
              <a:t>«Бег командами</a:t>
            </a:r>
            <a:r>
              <a:rPr lang="ru-RU" dirty="0" smtClean="0"/>
              <a:t>»</a:t>
            </a:r>
            <a:endParaRPr lang="ru-RU" dirty="0"/>
          </a:p>
        </p:txBody>
      </p:sp>
      <p:sp>
        <p:nvSpPr>
          <p:cNvPr id="3" name="Объект 2"/>
          <p:cNvSpPr>
            <a:spLocks noGrp="1"/>
          </p:cNvSpPr>
          <p:nvPr>
            <p:ph idx="1"/>
          </p:nvPr>
        </p:nvSpPr>
        <p:spPr/>
        <p:txBody>
          <a:bodyPr/>
          <a:lstStyle/>
          <a:p>
            <a:r>
              <a:rPr lang="ru-RU" sz="2800" dirty="0" smtClean="0"/>
              <a:t>Играющие </a:t>
            </a:r>
            <a:r>
              <a:rPr lang="ru-RU" sz="2800" dirty="0"/>
              <a:t>делятся на две команды и выстраиваются в колонны по одному параллельно на расстоянии 2-4 шага одна от другой. Перед колоннами проводится стартовая линия. Против каждой колонны на расстоянии 15 – 20 м ставят стойку или другой предмет. Каждый играющий обхватывает руками стоящего впереди. По сигналу игроки в колоннах, держась за пояс впереди стоящих, бегут вперед к стойке, огибают её и возвращаются назад, за стартовую линию. Выигрывает команда, игроки которой пробежали всю дистанцию не разъединившись и первыми вернулись на место.</a:t>
            </a:r>
          </a:p>
          <a:p>
            <a:endParaRPr lang="ru-RU" dirty="0"/>
          </a:p>
        </p:txBody>
      </p:sp>
    </p:spTree>
    <p:extLst>
      <p:ext uri="{BB962C8B-B14F-4D97-AF65-F5344CB8AC3E}">
        <p14:creationId xmlns:p14="http://schemas.microsoft.com/office/powerpoint/2010/main" val="3627116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944880" y="807720"/>
            <a:ext cx="10210800" cy="5061374"/>
          </a:xfrm>
        </p:spPr>
        <p:txBody>
          <a:bodyPr>
            <a:noAutofit/>
          </a:bodyPr>
          <a:lstStyle/>
          <a:p>
            <a:r>
              <a:rPr lang="ru-RU" sz="2800" dirty="0"/>
              <a:t>На первом этапе отбора в спортивные секции могут быть использованы специальные комплексы тестов и подвижных игр. Они направлены не столько на то, чтобы выявить умения новичка, сколько на то чтобы определить, на что новичок способен в перспективе. В качестве тестов следует подбирать такие игры, по которым можно получить представление о двигательных качествах, труднее подающихся воспитанию</a:t>
            </a:r>
            <a:r>
              <a:rPr lang="ru-RU" sz="2800" dirty="0" smtClean="0"/>
              <a:t>.</a:t>
            </a:r>
            <a:r>
              <a:rPr lang="ru-RU" sz="2800" dirty="0"/>
              <a:t> Основным условием успешного внедрения подвижных игр в практику учебно-тренировочного процесса по волейболу является глубокое знание и свободное владение обширным игровым репертуаром, а также грамотное педагогическое руководство с учетом всех методических указаний.</a:t>
            </a:r>
            <a:endParaRPr lang="ru-RU" sz="2800" dirty="0"/>
          </a:p>
        </p:txBody>
      </p:sp>
    </p:spTree>
    <p:extLst>
      <p:ext uri="{BB962C8B-B14F-4D97-AF65-F5344CB8AC3E}">
        <p14:creationId xmlns:p14="http://schemas.microsoft.com/office/powerpoint/2010/main" val="420627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584617" y="494675"/>
            <a:ext cx="6056025" cy="5906125"/>
          </a:xfrm>
        </p:spPr>
        <p:txBody>
          <a:bodyPr>
            <a:normAutofit/>
          </a:bodyPr>
          <a:lstStyle/>
          <a:p>
            <a:r>
              <a:rPr lang="ru-RU" sz="2800" dirty="0"/>
              <a:t>Игра – очень эмоциональная деятельность, поэтому она представляет большую ценность в воспитательной работе с детьми и молодёжью. Среди большого разнообразия игр у детей и подростков широко распространены подвижные игры.   </a:t>
            </a:r>
          </a:p>
          <a:p>
            <a:r>
              <a:rPr lang="ru-RU" sz="2800" dirty="0"/>
              <a:t>Эти двигательные действия мотивированы сюжетом игры (темой, идеей). Они направлены на преодоление различных трудностей, препятствий, поставленных на пути достижения цели игры.</a:t>
            </a:r>
            <a:endParaRPr lang="ru-RU" sz="2800" dirty="0"/>
          </a:p>
        </p:txBody>
      </p:sp>
      <p:pic>
        <p:nvPicPr>
          <p:cNvPr id="2050" name="Picture 2" descr="Радостные дети в детском саду"/>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0425" y="241056"/>
            <a:ext cx="4810021" cy="32066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Счастливые дети на площадке"/>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5434" y="3447737"/>
            <a:ext cx="4840001" cy="323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9133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381000" y="670560"/>
            <a:ext cx="11338560" cy="5227320"/>
          </a:xfrm>
        </p:spPr>
        <p:txBody>
          <a:bodyPr>
            <a:normAutofit/>
          </a:bodyPr>
          <a:lstStyle/>
          <a:p>
            <a:pPr algn="ctr"/>
            <a:r>
              <a:rPr lang="ru-RU" sz="4000" b="1" dirty="0" smtClean="0"/>
              <a:t>Игры:</a:t>
            </a:r>
          </a:p>
          <a:p>
            <a:pPr algn="ctr"/>
            <a:endParaRPr lang="ru-RU" sz="4000" b="1" dirty="0" smtClean="0"/>
          </a:p>
          <a:p>
            <a:pPr marL="514350" indent="-514350" algn="ctr">
              <a:spcAft>
                <a:spcPts val="1200"/>
              </a:spcAft>
              <a:buFont typeface="+mj-lt"/>
              <a:buAutoNum type="arabicPeriod"/>
            </a:pPr>
            <a:r>
              <a:rPr lang="ru-RU" sz="2800" b="1" dirty="0">
                <a:solidFill>
                  <a:schemeClr val="tx1"/>
                </a:solidFill>
              </a:rPr>
              <a:t>Игры на развитие </a:t>
            </a:r>
            <a:r>
              <a:rPr lang="ru-RU" sz="2800" b="1" dirty="0" smtClean="0">
                <a:solidFill>
                  <a:schemeClr val="tx1"/>
                </a:solidFill>
              </a:rPr>
              <a:t>прыгучести</a:t>
            </a:r>
          </a:p>
          <a:p>
            <a:pPr marL="514350" indent="-514350" algn="ctr">
              <a:spcAft>
                <a:spcPts val="1200"/>
              </a:spcAft>
              <a:buFont typeface="+mj-lt"/>
              <a:buAutoNum type="arabicPeriod"/>
            </a:pPr>
            <a:r>
              <a:rPr lang="ru-RU" sz="2800" b="1" dirty="0"/>
              <a:t>Игры на развитие </a:t>
            </a:r>
            <a:r>
              <a:rPr lang="ru-RU" sz="2800" b="1" dirty="0" smtClean="0"/>
              <a:t>силы</a:t>
            </a:r>
          </a:p>
          <a:p>
            <a:pPr marL="514350" indent="-514350" algn="ctr">
              <a:spcAft>
                <a:spcPts val="1200"/>
              </a:spcAft>
              <a:buFont typeface="+mj-lt"/>
              <a:buAutoNum type="arabicPeriod"/>
            </a:pPr>
            <a:r>
              <a:rPr lang="ru-RU" sz="2800" b="1" dirty="0"/>
              <a:t>Игры на развитие </a:t>
            </a:r>
            <a:r>
              <a:rPr lang="ru-RU" sz="2800" b="1" dirty="0" smtClean="0"/>
              <a:t>быстроты</a:t>
            </a:r>
          </a:p>
          <a:p>
            <a:pPr marL="514350" indent="-514350" algn="ctr">
              <a:spcAft>
                <a:spcPts val="1200"/>
              </a:spcAft>
              <a:buFont typeface="+mj-lt"/>
              <a:buAutoNum type="arabicPeriod"/>
            </a:pPr>
            <a:r>
              <a:rPr lang="ru-RU" sz="2800" b="1" dirty="0"/>
              <a:t>Игры на развитие ловкости</a:t>
            </a:r>
            <a:r>
              <a:rPr lang="ru-RU" sz="2800" b="1" dirty="0" smtClean="0"/>
              <a:t>.</a:t>
            </a:r>
          </a:p>
          <a:p>
            <a:pPr marL="514350" indent="-514350" algn="ctr">
              <a:spcAft>
                <a:spcPts val="1200"/>
              </a:spcAft>
              <a:buFont typeface="+mj-lt"/>
              <a:buAutoNum type="arabicPeriod"/>
            </a:pPr>
            <a:r>
              <a:rPr lang="ru-RU" sz="2800" b="1" dirty="0"/>
              <a:t>Игры на выносливость</a:t>
            </a:r>
            <a:endParaRPr lang="ru-RU" sz="2800" b="1" dirty="0" smtClean="0">
              <a:solidFill>
                <a:schemeClr val="tx1"/>
              </a:solidFill>
            </a:endParaRPr>
          </a:p>
          <a:p>
            <a:pPr marL="0" indent="0">
              <a:buNone/>
            </a:pPr>
            <a:endParaRPr lang="ru-RU" sz="2800" b="1" dirty="0"/>
          </a:p>
        </p:txBody>
      </p:sp>
    </p:spTree>
    <p:extLst>
      <p:ext uri="{BB962C8B-B14F-4D97-AF65-F5344CB8AC3E}">
        <p14:creationId xmlns:p14="http://schemas.microsoft.com/office/powerpoint/2010/main" val="4272804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Как развить прыгучесть и научиться высоко прыгать: тактика и основные  упражнения + разбор ошибок от тренера | Mitrey.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19324"/>
            <a:ext cx="7334250" cy="4638676"/>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2"/>
          <p:cNvSpPr txBox="1">
            <a:spLocks/>
          </p:cNvSpPr>
          <p:nvPr/>
        </p:nvSpPr>
        <p:spPr>
          <a:xfrm>
            <a:off x="4541520" y="1830494"/>
            <a:ext cx="6507480"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ru-RU" sz="2800" b="1" dirty="0" smtClean="0"/>
              <a:t>Прыгучесть</a:t>
            </a:r>
            <a:r>
              <a:rPr lang="ru-RU" sz="2800" dirty="0" smtClean="0"/>
              <a:t> - это способность к максимальной концентрации мышечных и волевых усилий в минимальный отрезок времени при преодолении вертикального и горизонтального расстояний. Ни одно двигательное качество не может быть изолировано от других.</a:t>
            </a:r>
            <a:endParaRPr lang="ru-RU" sz="2800" dirty="0"/>
          </a:p>
        </p:txBody>
      </p:sp>
      <p:sp>
        <p:nvSpPr>
          <p:cNvPr id="7" name="Заголовок 1"/>
          <p:cNvSpPr>
            <a:spLocks noGrp="1"/>
          </p:cNvSpPr>
          <p:nvPr>
            <p:ph type="title"/>
          </p:nvPr>
        </p:nvSpPr>
        <p:spPr>
          <a:xfrm>
            <a:off x="990600" y="315808"/>
            <a:ext cx="10058400" cy="1021080"/>
          </a:xfrm>
        </p:spPr>
        <p:txBody>
          <a:bodyPr/>
          <a:lstStyle/>
          <a:p>
            <a:pPr algn="ctr"/>
            <a:r>
              <a:rPr lang="ru-RU" b="1" dirty="0" smtClean="0">
                <a:solidFill>
                  <a:schemeClr val="tx1"/>
                </a:solidFill>
              </a:rPr>
              <a:t>1.Игры </a:t>
            </a:r>
            <a:r>
              <a:rPr lang="ru-RU" b="1" dirty="0">
                <a:solidFill>
                  <a:schemeClr val="tx1"/>
                </a:solidFill>
              </a:rPr>
              <a:t>на развитие </a:t>
            </a:r>
            <a:r>
              <a:rPr lang="ru-RU" b="1" dirty="0" smtClean="0">
                <a:solidFill>
                  <a:schemeClr val="tx1"/>
                </a:solidFill>
              </a:rPr>
              <a:t>прыгучести</a:t>
            </a:r>
            <a:endParaRPr lang="ru-RU" dirty="0"/>
          </a:p>
        </p:txBody>
      </p:sp>
    </p:spTree>
    <p:extLst>
      <p:ext uri="{BB962C8B-B14F-4D97-AF65-F5344CB8AC3E}">
        <p14:creationId xmlns:p14="http://schemas.microsoft.com/office/powerpoint/2010/main" val="531353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2800" dirty="0" smtClean="0"/>
              <a:t>Играющие </a:t>
            </a:r>
            <a:r>
              <a:rPr lang="ru-RU" sz="2800" dirty="0"/>
              <a:t>встают по кругу. В центре – водящий, который вращает над полом веревку, на конце которой привязан груз (мешочек с песком, теннисный мяч и т.д.).</a:t>
            </a:r>
          </a:p>
          <a:p>
            <a:r>
              <a:rPr lang="ru-RU" sz="2800" dirty="0"/>
              <a:t>а) Все стараются подпрыгнуть так, чтобы не задеть веревку. Кто заденет веревку, тот становится водящим.</a:t>
            </a:r>
            <a:br>
              <a:rPr lang="ru-RU" sz="2800" dirty="0"/>
            </a:br>
            <a:r>
              <a:rPr lang="ru-RU" sz="2800" dirty="0"/>
              <a:t>б) Играют до победителя, тот становится водящим.</a:t>
            </a:r>
            <a:br>
              <a:rPr lang="ru-RU" sz="2800" dirty="0"/>
            </a:br>
            <a:r>
              <a:rPr lang="ru-RU" sz="2800" dirty="0"/>
              <a:t>в) Встают парами, тройками, взявшись за руки.</a:t>
            </a:r>
            <a:br>
              <a:rPr lang="ru-RU" sz="2800" dirty="0"/>
            </a:br>
            <a:r>
              <a:rPr lang="ru-RU" sz="2800" dirty="0"/>
              <a:t>г) Встают в колонну по два, по три.</a:t>
            </a:r>
            <a:br>
              <a:rPr lang="ru-RU" sz="2800" dirty="0"/>
            </a:br>
            <a:r>
              <a:rPr lang="ru-RU" sz="2800" dirty="0"/>
              <a:t>д) Можно прыгать с грузом (с набивным мячом</a:t>
            </a:r>
            <a:r>
              <a:rPr lang="ru-RU" sz="2800" dirty="0" smtClean="0"/>
              <a:t>).</a:t>
            </a:r>
            <a:endParaRPr lang="ru-RU" sz="2800" dirty="0"/>
          </a:p>
        </p:txBody>
      </p:sp>
      <p:sp>
        <p:nvSpPr>
          <p:cNvPr id="4" name="Заголовок 3"/>
          <p:cNvSpPr>
            <a:spLocks noGrp="1"/>
          </p:cNvSpPr>
          <p:nvPr>
            <p:ph type="title"/>
          </p:nvPr>
        </p:nvSpPr>
        <p:spPr>
          <a:xfrm>
            <a:off x="1097280" y="289560"/>
            <a:ext cx="10058400" cy="1219200"/>
          </a:xfrm>
        </p:spPr>
        <p:txBody>
          <a:bodyPr/>
          <a:lstStyle/>
          <a:p>
            <a:pPr algn="ctr"/>
            <a:r>
              <a:rPr lang="ru-RU" dirty="0"/>
              <a:t>«Удочка</a:t>
            </a:r>
            <a:r>
              <a:rPr lang="ru-RU" dirty="0" smtClean="0"/>
              <a:t>»</a:t>
            </a:r>
            <a:endParaRPr lang="ru-RU" dirty="0"/>
          </a:p>
        </p:txBody>
      </p:sp>
    </p:spTree>
    <p:extLst>
      <p:ext uri="{BB962C8B-B14F-4D97-AF65-F5344CB8AC3E}">
        <p14:creationId xmlns:p14="http://schemas.microsoft.com/office/powerpoint/2010/main" val="1993842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97280" y="2377440"/>
            <a:ext cx="10058400" cy="3491654"/>
          </a:xfrm>
        </p:spPr>
        <p:txBody>
          <a:bodyPr/>
          <a:lstStyle/>
          <a:p>
            <a:r>
              <a:rPr lang="ru-RU" sz="2800" dirty="0" smtClean="0"/>
              <a:t>На </a:t>
            </a:r>
            <a:r>
              <a:rPr lang="ru-RU" sz="2800" dirty="0"/>
              <a:t>площадке чертят два круга, один – в другом. Внутренний круг – «огород». В нем стоит «сторож». «Зайцы» находятся в промежутке между кругами. Они прыгают (на обеих ногах) то в «огород», то из «огорода». «Сторож» по сигналу водящего ловит «зайцев», оставшихся в «огороде», догоняя их только в пределах внешнего круга. «Зайцы» же могут выпрыгивать за пределы круга. Когда будет поймано два-три «зайца», выбирается новый «сторож».</a:t>
            </a:r>
          </a:p>
          <a:p>
            <a:endParaRPr lang="ru-RU" dirty="0"/>
          </a:p>
        </p:txBody>
      </p:sp>
      <p:sp>
        <p:nvSpPr>
          <p:cNvPr id="4" name="TextBox 3"/>
          <p:cNvSpPr txBox="1"/>
          <p:nvPr/>
        </p:nvSpPr>
        <p:spPr>
          <a:xfrm>
            <a:off x="1097280" y="1066800"/>
            <a:ext cx="10058400" cy="1107996"/>
          </a:xfrm>
          <a:prstGeom prst="rect">
            <a:avLst/>
          </a:prstGeom>
          <a:noFill/>
        </p:spPr>
        <p:txBody>
          <a:bodyPr wrap="square" rtlCol="0">
            <a:spAutoFit/>
          </a:bodyPr>
          <a:lstStyle/>
          <a:p>
            <a:pPr algn="ctr"/>
            <a:r>
              <a:rPr lang="ru-RU" sz="4800" dirty="0" smtClean="0">
                <a:latin typeface="+mj-lt"/>
              </a:rPr>
              <a:t>«Зайцы в огороде»</a:t>
            </a:r>
          </a:p>
          <a:p>
            <a:endParaRPr lang="ru-RU" dirty="0"/>
          </a:p>
        </p:txBody>
      </p:sp>
    </p:spTree>
    <p:extLst>
      <p:ext uri="{BB962C8B-B14F-4D97-AF65-F5344CB8AC3E}">
        <p14:creationId xmlns:p14="http://schemas.microsoft.com/office/powerpoint/2010/main" val="3711193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97280" y="2089574"/>
            <a:ext cx="10058400" cy="4023360"/>
          </a:xfrm>
        </p:spPr>
        <p:txBody>
          <a:bodyPr/>
          <a:lstStyle/>
          <a:p>
            <a:r>
              <a:rPr lang="ru-RU" sz="2800" dirty="0" smtClean="0"/>
              <a:t>Между </a:t>
            </a:r>
            <a:r>
              <a:rPr lang="ru-RU" sz="2800" dirty="0"/>
              <a:t>двумя гимнастическими скамейками, расположенными на расстоянии 3-4 м. одна от другой, размещаются 8-10 занимающихся - «</a:t>
            </a:r>
            <a:r>
              <a:rPr lang="ru-RU" sz="2800" dirty="0" err="1"/>
              <a:t>зайцы»,за</a:t>
            </a:r>
            <a:r>
              <a:rPr lang="ru-RU" sz="2800" dirty="0"/>
              <a:t> скамейками по двое занимающихся-«</a:t>
            </a:r>
            <a:r>
              <a:rPr lang="ru-RU" sz="2800" dirty="0" err="1"/>
              <a:t>волки».По</a:t>
            </a:r>
            <a:r>
              <a:rPr lang="ru-RU" sz="2800" dirty="0"/>
              <a:t> сигналу «зайцы» начинают подпрыгивать, передвигаясь между скамейками и запрыгивая на них. «Волки» стремятся коснуться «зайцев» в тот момент, когда те находятся на скамейке. Если «волк» коснулся «зайца», то они меняются ролями. Побеждает тот, кто больше  раз запрыгнул на скамейку и меньше других был в роли «волка».</a:t>
            </a:r>
          </a:p>
          <a:p>
            <a:endParaRPr lang="ru-RU" dirty="0"/>
          </a:p>
        </p:txBody>
      </p:sp>
      <p:sp>
        <p:nvSpPr>
          <p:cNvPr id="4" name="TextBox 3"/>
          <p:cNvSpPr txBox="1"/>
          <p:nvPr/>
        </p:nvSpPr>
        <p:spPr>
          <a:xfrm>
            <a:off x="1097280" y="838200"/>
            <a:ext cx="10058400" cy="830997"/>
          </a:xfrm>
          <a:prstGeom prst="rect">
            <a:avLst/>
          </a:prstGeom>
          <a:noFill/>
        </p:spPr>
        <p:txBody>
          <a:bodyPr wrap="square" rtlCol="0">
            <a:spAutoFit/>
          </a:bodyPr>
          <a:lstStyle/>
          <a:p>
            <a:pPr algn="ctr"/>
            <a:r>
              <a:rPr lang="ru-RU" sz="4800" dirty="0" smtClean="0">
                <a:latin typeface="+mj-lt"/>
              </a:rPr>
              <a:t>«Волки» и «зайцы»</a:t>
            </a:r>
          </a:p>
        </p:txBody>
      </p:sp>
    </p:spTree>
    <p:extLst>
      <p:ext uri="{BB962C8B-B14F-4D97-AF65-F5344CB8AC3E}">
        <p14:creationId xmlns:p14="http://schemas.microsoft.com/office/powerpoint/2010/main" val="3687869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2040" y="411480"/>
            <a:ext cx="10058400" cy="1143000"/>
          </a:xfrm>
        </p:spPr>
        <p:txBody>
          <a:bodyPr/>
          <a:lstStyle/>
          <a:p>
            <a:pPr algn="ctr"/>
            <a:r>
              <a:rPr lang="ru-RU" dirty="0" smtClean="0"/>
              <a:t>2.</a:t>
            </a:r>
            <a:r>
              <a:rPr lang="ru-RU" b="1" dirty="0"/>
              <a:t> Игры на развитие </a:t>
            </a:r>
            <a:r>
              <a:rPr lang="ru-RU" b="1" dirty="0" smtClean="0"/>
              <a:t>силы</a:t>
            </a:r>
            <a:endParaRPr lang="ru-RU" dirty="0"/>
          </a:p>
        </p:txBody>
      </p:sp>
      <p:sp>
        <p:nvSpPr>
          <p:cNvPr id="3" name="Объект 2"/>
          <p:cNvSpPr>
            <a:spLocks noGrp="1"/>
          </p:cNvSpPr>
          <p:nvPr>
            <p:ph idx="1"/>
          </p:nvPr>
        </p:nvSpPr>
        <p:spPr>
          <a:xfrm>
            <a:off x="502920" y="1921934"/>
            <a:ext cx="6324600" cy="4023360"/>
          </a:xfrm>
        </p:spPr>
        <p:txBody>
          <a:bodyPr>
            <a:normAutofit/>
          </a:bodyPr>
          <a:lstStyle/>
          <a:p>
            <a:r>
              <a:rPr lang="ru-RU" sz="2800" b="1" dirty="0"/>
              <a:t>Сила </a:t>
            </a:r>
            <a:r>
              <a:rPr lang="ru-RU" sz="2800" dirty="0"/>
              <a:t>– проявляется в форме максимального напряжения и наибольшей скорости сокращения работающих мышц. В волейболе преимущественное значение имеет скорость сокращения мышц, от неё во многом зависит эффективность выполнения технических приемов (высота прыжка, сила удара по мячу и т.д.).</a:t>
            </a:r>
            <a:endParaRPr lang="ru-RU" sz="2800" dirty="0"/>
          </a:p>
        </p:txBody>
      </p:sp>
      <p:pic>
        <p:nvPicPr>
          <p:cNvPr id="4098" name="Picture 2" descr="шаблон рука сила: 9 тыс изображений найдено в Яндекс.Картинках | Шаблоны,  Картинк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7079" y="1737360"/>
            <a:ext cx="4598035" cy="4598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571193"/>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49</TotalTime>
  <Words>1457</Words>
  <Application>Microsoft Office PowerPoint</Application>
  <PresentationFormat>Широкоэкранный</PresentationFormat>
  <Paragraphs>55</Paragraphs>
  <Slides>25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25</vt:i4>
      </vt:variant>
    </vt:vector>
  </HeadingPairs>
  <TitlesOfParts>
    <vt:vector size="29" baseType="lpstr">
      <vt:lpstr>Arial</vt:lpstr>
      <vt:lpstr>Calibri</vt:lpstr>
      <vt:lpstr>Calibri Light</vt:lpstr>
      <vt:lpstr>Ретро</vt:lpstr>
      <vt:lpstr>Подвижные игры на занятиях по волейболу</vt:lpstr>
      <vt:lpstr>Презентация PowerPoint</vt:lpstr>
      <vt:lpstr>Презентация PowerPoint</vt:lpstr>
      <vt:lpstr>Презентация PowerPoint</vt:lpstr>
      <vt:lpstr>1.Игры на развитие прыгучести</vt:lpstr>
      <vt:lpstr>«Удочка»</vt:lpstr>
      <vt:lpstr>Презентация PowerPoint</vt:lpstr>
      <vt:lpstr>Презентация PowerPoint</vt:lpstr>
      <vt:lpstr>2. Игры на развитие силы</vt:lpstr>
      <vt:lpstr>«Тяни в круг»</vt:lpstr>
      <vt:lpstr>«Кто дальше»</vt:lpstr>
      <vt:lpstr>«Перетягивание каната»</vt:lpstr>
      <vt:lpstr>3. Игры на развитие быстроты</vt:lpstr>
      <vt:lpstr>«Совушка»</vt:lpstr>
      <vt:lpstr>«Воробьи и вороны»</vt:lpstr>
      <vt:lpstr>«Стрелки»</vt:lpstr>
      <vt:lpstr>4.Игры на развитие ловкости.</vt:lpstr>
      <vt:lpstr>«Западня»</vt:lpstr>
      <vt:lpstr>«Охотники»</vt:lpstr>
      <vt:lpstr>«Лабиринт»</vt:lpstr>
      <vt:lpstr>5. Игры на выносливость</vt:lpstr>
      <vt:lpstr>«Вызывай смену»</vt:lpstr>
      <vt:lpstr>«Ловля цепочкой»</vt:lpstr>
      <vt:lpstr>«Бег командами»</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Подвижные игры на занятиях по волейболу</dc:title>
  <dc:creator>uzer</dc:creator>
  <cp:lastModifiedBy>uzer</cp:lastModifiedBy>
  <cp:revision>6</cp:revision>
  <dcterms:created xsi:type="dcterms:W3CDTF">2022-02-12T00:29:18Z</dcterms:created>
  <dcterms:modified xsi:type="dcterms:W3CDTF">2022-02-12T01:18:57Z</dcterms:modified>
</cp:coreProperties>
</file>