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1" r:id="rId8"/>
    <p:sldId id="267" r:id="rId9"/>
    <p:sldId id="269" r:id="rId10"/>
    <p:sldId id="262" r:id="rId11"/>
    <p:sldId id="264" r:id="rId12"/>
    <p:sldId id="263" r:id="rId13"/>
    <p:sldId id="265" r:id="rId14"/>
    <p:sldId id="266" r:id="rId15"/>
    <p:sldId id="268" r:id="rId16"/>
    <p:sldId id="270"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11929B7-0031-4A73-82B4-F55390E6357C}"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7085D0-3756-40E0-8A2E-D107C0936D42}" type="slidenum">
              <a:rPr lang="ru-RU" smtClean="0"/>
              <a:t>‹#›</a:t>
            </a:fld>
            <a:endParaRPr lang="ru-RU"/>
          </a:p>
        </p:txBody>
      </p:sp>
    </p:spTree>
    <p:extLst>
      <p:ext uri="{BB962C8B-B14F-4D97-AF65-F5344CB8AC3E}">
        <p14:creationId xmlns:p14="http://schemas.microsoft.com/office/powerpoint/2010/main" val="2394009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1929B7-0031-4A73-82B4-F55390E6357C}"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7085D0-3756-40E0-8A2E-D107C0936D42}" type="slidenum">
              <a:rPr lang="ru-RU" smtClean="0"/>
              <a:t>‹#›</a:t>
            </a:fld>
            <a:endParaRPr lang="ru-RU"/>
          </a:p>
        </p:txBody>
      </p:sp>
    </p:spTree>
    <p:extLst>
      <p:ext uri="{BB962C8B-B14F-4D97-AF65-F5344CB8AC3E}">
        <p14:creationId xmlns:p14="http://schemas.microsoft.com/office/powerpoint/2010/main" val="3779743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1929B7-0031-4A73-82B4-F55390E6357C}"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7085D0-3756-40E0-8A2E-D107C0936D42}" type="slidenum">
              <a:rPr lang="ru-RU" smtClean="0"/>
              <a:t>‹#›</a:t>
            </a:fld>
            <a:endParaRPr lang="ru-RU"/>
          </a:p>
        </p:txBody>
      </p:sp>
    </p:spTree>
    <p:extLst>
      <p:ext uri="{BB962C8B-B14F-4D97-AF65-F5344CB8AC3E}">
        <p14:creationId xmlns:p14="http://schemas.microsoft.com/office/powerpoint/2010/main" val="319658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1929B7-0031-4A73-82B4-F55390E6357C}"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7085D0-3756-40E0-8A2E-D107C0936D42}" type="slidenum">
              <a:rPr lang="ru-RU" smtClean="0"/>
              <a:t>‹#›</a:t>
            </a:fld>
            <a:endParaRPr lang="ru-RU"/>
          </a:p>
        </p:txBody>
      </p:sp>
    </p:spTree>
    <p:extLst>
      <p:ext uri="{BB962C8B-B14F-4D97-AF65-F5344CB8AC3E}">
        <p14:creationId xmlns:p14="http://schemas.microsoft.com/office/powerpoint/2010/main" val="1437041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11929B7-0031-4A73-82B4-F55390E6357C}"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7085D0-3756-40E0-8A2E-D107C0936D42}" type="slidenum">
              <a:rPr lang="ru-RU" smtClean="0"/>
              <a:t>‹#›</a:t>
            </a:fld>
            <a:endParaRPr lang="ru-RU"/>
          </a:p>
        </p:txBody>
      </p:sp>
    </p:spTree>
    <p:extLst>
      <p:ext uri="{BB962C8B-B14F-4D97-AF65-F5344CB8AC3E}">
        <p14:creationId xmlns:p14="http://schemas.microsoft.com/office/powerpoint/2010/main" val="2442650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11929B7-0031-4A73-82B4-F55390E6357C}" type="datetimeFigureOut">
              <a:rPr lang="ru-RU" smtClean="0"/>
              <a:t>24.03.2024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67085D0-3756-40E0-8A2E-D107C0936D42}" type="slidenum">
              <a:rPr lang="ru-RU" smtClean="0"/>
              <a:t>‹#›</a:t>
            </a:fld>
            <a:endParaRPr lang="ru-RU"/>
          </a:p>
        </p:txBody>
      </p:sp>
    </p:spTree>
    <p:extLst>
      <p:ext uri="{BB962C8B-B14F-4D97-AF65-F5344CB8AC3E}">
        <p14:creationId xmlns:p14="http://schemas.microsoft.com/office/powerpoint/2010/main" val="1163685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11929B7-0031-4A73-82B4-F55390E6357C}" type="datetimeFigureOut">
              <a:rPr lang="ru-RU" smtClean="0"/>
              <a:t>24.03.2024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67085D0-3756-40E0-8A2E-D107C0936D42}" type="slidenum">
              <a:rPr lang="ru-RU" smtClean="0"/>
              <a:t>‹#›</a:t>
            </a:fld>
            <a:endParaRPr lang="ru-RU"/>
          </a:p>
        </p:txBody>
      </p:sp>
    </p:spTree>
    <p:extLst>
      <p:ext uri="{BB962C8B-B14F-4D97-AF65-F5344CB8AC3E}">
        <p14:creationId xmlns:p14="http://schemas.microsoft.com/office/powerpoint/2010/main" val="1797143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11929B7-0031-4A73-82B4-F55390E6357C}" type="datetimeFigureOut">
              <a:rPr lang="ru-RU" smtClean="0"/>
              <a:t>24.03.2024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67085D0-3756-40E0-8A2E-D107C0936D42}" type="slidenum">
              <a:rPr lang="ru-RU" smtClean="0"/>
              <a:t>‹#›</a:t>
            </a:fld>
            <a:endParaRPr lang="ru-RU"/>
          </a:p>
        </p:txBody>
      </p:sp>
    </p:spTree>
    <p:extLst>
      <p:ext uri="{BB962C8B-B14F-4D97-AF65-F5344CB8AC3E}">
        <p14:creationId xmlns:p14="http://schemas.microsoft.com/office/powerpoint/2010/main" val="26513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1929B7-0031-4A73-82B4-F55390E6357C}" type="datetimeFigureOut">
              <a:rPr lang="ru-RU" smtClean="0"/>
              <a:t>24.03.2024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67085D0-3756-40E0-8A2E-D107C0936D42}" type="slidenum">
              <a:rPr lang="ru-RU" smtClean="0"/>
              <a:t>‹#›</a:t>
            </a:fld>
            <a:endParaRPr lang="ru-RU"/>
          </a:p>
        </p:txBody>
      </p:sp>
    </p:spTree>
    <p:extLst>
      <p:ext uri="{BB962C8B-B14F-4D97-AF65-F5344CB8AC3E}">
        <p14:creationId xmlns:p14="http://schemas.microsoft.com/office/powerpoint/2010/main" val="350017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11929B7-0031-4A73-82B4-F55390E6357C}" type="datetimeFigureOut">
              <a:rPr lang="ru-RU" smtClean="0"/>
              <a:t>24.03.2024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67085D0-3756-40E0-8A2E-D107C0936D42}" type="slidenum">
              <a:rPr lang="ru-RU" smtClean="0"/>
              <a:t>‹#›</a:t>
            </a:fld>
            <a:endParaRPr lang="ru-RU"/>
          </a:p>
        </p:txBody>
      </p:sp>
    </p:spTree>
    <p:extLst>
      <p:ext uri="{BB962C8B-B14F-4D97-AF65-F5344CB8AC3E}">
        <p14:creationId xmlns:p14="http://schemas.microsoft.com/office/powerpoint/2010/main" val="946473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11929B7-0031-4A73-82B4-F55390E6357C}" type="datetimeFigureOut">
              <a:rPr lang="ru-RU" smtClean="0"/>
              <a:t>24.03.2024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67085D0-3756-40E0-8A2E-D107C0936D42}" type="slidenum">
              <a:rPr lang="ru-RU" smtClean="0"/>
              <a:t>‹#›</a:t>
            </a:fld>
            <a:endParaRPr lang="ru-RU"/>
          </a:p>
        </p:txBody>
      </p:sp>
    </p:spTree>
    <p:extLst>
      <p:ext uri="{BB962C8B-B14F-4D97-AF65-F5344CB8AC3E}">
        <p14:creationId xmlns:p14="http://schemas.microsoft.com/office/powerpoint/2010/main" val="3402673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1929B7-0031-4A73-82B4-F55390E6357C}" type="datetimeFigureOut">
              <a:rPr lang="ru-RU" smtClean="0"/>
              <a:t>24.03.2024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7085D0-3756-40E0-8A2E-D107C0936D42}" type="slidenum">
              <a:rPr lang="ru-RU" smtClean="0"/>
              <a:t>‹#›</a:t>
            </a:fld>
            <a:endParaRPr lang="ru-RU"/>
          </a:p>
        </p:txBody>
      </p:sp>
    </p:spTree>
    <p:extLst>
      <p:ext uri="{BB962C8B-B14F-4D97-AF65-F5344CB8AC3E}">
        <p14:creationId xmlns:p14="http://schemas.microsoft.com/office/powerpoint/2010/main" val="3153295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5" Type="http://schemas.openxmlformats.org/officeDocument/2006/relationships/image" Target="../media/image18.jpe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95565"/>
            <a:ext cx="9144000" cy="1025236"/>
          </a:xfrm>
        </p:spPr>
        <p:txBody>
          <a:bodyPr>
            <a:normAutofit fontScale="90000"/>
          </a:bodyPr>
          <a:lstStyle/>
          <a:p>
            <a:r>
              <a:rPr lang="ru-RU" sz="2000" dirty="0">
                <a:solidFill>
                  <a:prstClr val="black"/>
                </a:solidFill>
                <a:latin typeface="Times New Roman" panose="02020603050405020304" pitchFamily="18" charset="0"/>
                <a:cs typeface="Times New Roman" panose="02020603050405020304" pitchFamily="18" charset="0"/>
              </a:rPr>
              <a:t>Муниципальное бюджетное  дошкольное образовательное </a:t>
            </a:r>
            <a:br>
              <a:rPr lang="ru-RU" sz="2000" dirty="0">
                <a:solidFill>
                  <a:prstClr val="black"/>
                </a:solidFill>
                <a:latin typeface="Times New Roman" panose="02020603050405020304" pitchFamily="18" charset="0"/>
                <a:cs typeface="Times New Roman" panose="02020603050405020304" pitchFamily="18" charset="0"/>
              </a:rPr>
            </a:br>
            <a:r>
              <a:rPr lang="ru-RU" sz="2000" dirty="0">
                <a:solidFill>
                  <a:prstClr val="black"/>
                </a:solidFill>
                <a:latin typeface="Times New Roman" panose="02020603050405020304" pitchFamily="18" charset="0"/>
                <a:cs typeface="Times New Roman" panose="02020603050405020304" pitchFamily="18" charset="0"/>
              </a:rPr>
              <a:t>учреждение </a:t>
            </a:r>
            <a:br>
              <a:rPr lang="ru-RU" sz="2000" dirty="0">
                <a:solidFill>
                  <a:prstClr val="black"/>
                </a:solidFill>
                <a:latin typeface="Times New Roman" panose="02020603050405020304" pitchFamily="18" charset="0"/>
                <a:cs typeface="Times New Roman" panose="02020603050405020304" pitchFamily="18" charset="0"/>
              </a:rPr>
            </a:br>
            <a:r>
              <a:rPr lang="ru-RU" sz="2000" dirty="0">
                <a:solidFill>
                  <a:prstClr val="black"/>
                </a:solidFill>
                <a:latin typeface="Times New Roman" panose="02020603050405020304" pitchFamily="18" charset="0"/>
                <a:cs typeface="Times New Roman" panose="02020603050405020304" pitchFamily="18" charset="0"/>
              </a:rPr>
              <a:t>«Детский сад №17 «Алёнушка»</a:t>
            </a:r>
            <a:br>
              <a:rPr lang="ru-RU" sz="2000" dirty="0">
                <a:solidFill>
                  <a:prstClr val="black"/>
                </a:solidFill>
                <a:latin typeface="Times New Roman" panose="02020603050405020304" pitchFamily="18" charset="0"/>
                <a:cs typeface="Times New Roman" panose="02020603050405020304" pitchFamily="18" charset="0"/>
              </a:rPr>
            </a:br>
            <a:endParaRPr lang="ru-RU" sz="14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2447636" y="1939636"/>
            <a:ext cx="8220364" cy="3417555"/>
          </a:xfrm>
        </p:spPr>
        <p:txBody>
          <a:bodyPr>
            <a:normAutofit fontScale="25000" lnSpcReduction="20000"/>
          </a:bodyPr>
          <a:lstStyle/>
          <a:p>
            <a:pPr lvl="0"/>
            <a:endParaRPr lang="ru-RU" sz="9600" b="1" dirty="0" smtClean="0">
              <a:solidFill>
                <a:prstClr val="black"/>
              </a:solidFill>
              <a:latin typeface="Times New Roman" panose="02020603050405020304" pitchFamily="18" charset="0"/>
              <a:cs typeface="Times New Roman" panose="02020603050405020304" pitchFamily="18" charset="0"/>
            </a:endParaRPr>
          </a:p>
          <a:p>
            <a:pPr lvl="0"/>
            <a:r>
              <a:rPr lang="ru-RU" sz="9600" b="1" dirty="0" smtClean="0">
                <a:solidFill>
                  <a:prstClr val="black"/>
                </a:solidFill>
                <a:latin typeface="Times New Roman" panose="02020603050405020304" pitchFamily="18" charset="0"/>
                <a:cs typeface="Times New Roman" panose="02020603050405020304" pitchFamily="18" charset="0"/>
              </a:rPr>
              <a:t>Познавательно – </a:t>
            </a:r>
            <a:r>
              <a:rPr lang="ru-RU" sz="9600" b="1" dirty="0" smtClean="0">
                <a:solidFill>
                  <a:prstClr val="black"/>
                </a:solidFill>
                <a:latin typeface="Times New Roman" panose="02020603050405020304" pitchFamily="18" charset="0"/>
                <a:cs typeface="Times New Roman" panose="02020603050405020304" pitchFamily="18" charset="0"/>
              </a:rPr>
              <a:t>исследователь</a:t>
            </a:r>
            <a:r>
              <a:rPr lang="ru-RU" sz="9600" b="1" dirty="0" smtClean="0">
                <a:solidFill>
                  <a:prstClr val="black"/>
                </a:solidFill>
                <a:latin typeface="Times New Roman" panose="02020603050405020304" pitchFamily="18" charset="0"/>
                <a:cs typeface="Times New Roman" panose="02020603050405020304" pitchFamily="18" charset="0"/>
              </a:rPr>
              <a:t>ский </a:t>
            </a:r>
            <a:r>
              <a:rPr lang="ru-RU" sz="9600" b="1" dirty="0" smtClean="0">
                <a:solidFill>
                  <a:prstClr val="black"/>
                </a:solidFill>
                <a:latin typeface="Times New Roman" panose="02020603050405020304" pitchFamily="18" charset="0"/>
                <a:cs typeface="Times New Roman" panose="02020603050405020304" pitchFamily="18" charset="0"/>
              </a:rPr>
              <a:t>проект </a:t>
            </a:r>
            <a:endParaRPr lang="ru-RU" sz="9600" b="1" dirty="0" smtClean="0">
              <a:solidFill>
                <a:prstClr val="black"/>
              </a:solidFill>
              <a:latin typeface="Times New Roman" panose="02020603050405020304" pitchFamily="18" charset="0"/>
              <a:cs typeface="Times New Roman" panose="02020603050405020304" pitchFamily="18" charset="0"/>
            </a:endParaRPr>
          </a:p>
          <a:p>
            <a:pPr lvl="0"/>
            <a:r>
              <a:rPr lang="ru-RU" sz="9600" b="1" dirty="0" smtClean="0">
                <a:solidFill>
                  <a:prstClr val="black"/>
                </a:solidFill>
                <a:latin typeface="Times New Roman" panose="02020603050405020304" pitchFamily="18" charset="0"/>
                <a:cs typeface="Times New Roman" panose="02020603050405020304" pitchFamily="18" charset="0"/>
              </a:rPr>
              <a:t>«</a:t>
            </a:r>
            <a:r>
              <a:rPr lang="ru-RU" sz="9600" b="1" dirty="0" smtClean="0">
                <a:solidFill>
                  <a:prstClr val="black"/>
                </a:solidFill>
                <a:latin typeface="Times New Roman" panose="02020603050405020304" pitchFamily="18" charset="0"/>
                <a:cs typeface="Times New Roman" panose="02020603050405020304" pitchFamily="18" charset="0"/>
              </a:rPr>
              <a:t>Волшебная соль»</a:t>
            </a:r>
            <a:r>
              <a:rPr lang="ru-RU" sz="9600" b="1" dirty="0">
                <a:solidFill>
                  <a:prstClr val="black"/>
                </a:solidFill>
                <a:latin typeface="Times New Roman" panose="02020603050405020304" pitchFamily="18" charset="0"/>
                <a:cs typeface="Times New Roman" panose="02020603050405020304" pitchFamily="18" charset="0"/>
              </a:rPr>
              <a:t/>
            </a:r>
            <a:br>
              <a:rPr lang="ru-RU" sz="9600" b="1" dirty="0">
                <a:solidFill>
                  <a:prstClr val="black"/>
                </a:solidFill>
                <a:latin typeface="Times New Roman" panose="02020603050405020304" pitchFamily="18" charset="0"/>
                <a:cs typeface="Times New Roman" panose="02020603050405020304" pitchFamily="18" charset="0"/>
              </a:rPr>
            </a:br>
            <a:r>
              <a:rPr lang="ru-RU" sz="7200" b="1" dirty="0">
                <a:solidFill>
                  <a:prstClr val="black"/>
                </a:solidFill>
                <a:latin typeface="Times New Roman" panose="02020603050405020304" pitchFamily="18" charset="0"/>
                <a:cs typeface="Times New Roman" panose="02020603050405020304" pitchFamily="18" charset="0"/>
              </a:rPr>
              <a:t>                                     </a:t>
            </a:r>
          </a:p>
          <a:p>
            <a:pPr lvl="0"/>
            <a:endParaRPr lang="ru-RU" sz="7200" dirty="0">
              <a:solidFill>
                <a:prstClr val="black"/>
              </a:solidFill>
              <a:latin typeface="Times New Roman" panose="02020603050405020304" pitchFamily="18" charset="0"/>
              <a:cs typeface="Times New Roman" panose="02020603050405020304" pitchFamily="18" charset="0"/>
            </a:endParaRPr>
          </a:p>
          <a:p>
            <a:pPr lvl="0"/>
            <a:r>
              <a:rPr lang="ru-RU" sz="7200" dirty="0">
                <a:solidFill>
                  <a:prstClr val="black"/>
                </a:solidFill>
                <a:latin typeface="Times New Roman" panose="02020603050405020304" pitchFamily="18" charset="0"/>
                <a:cs typeface="Times New Roman" panose="02020603050405020304" pitchFamily="18" charset="0"/>
              </a:rPr>
              <a:t>                                   </a:t>
            </a:r>
          </a:p>
          <a:p>
            <a:pPr lvl="0" algn="r">
              <a:lnSpc>
                <a:spcPct val="100000"/>
              </a:lnSpc>
            </a:pPr>
            <a:r>
              <a:rPr lang="ru-RU" sz="7200" dirty="0" smtClean="0">
                <a:solidFill>
                  <a:prstClr val="black"/>
                </a:solidFill>
                <a:latin typeface="Times New Roman" panose="02020603050405020304" pitchFamily="18" charset="0"/>
                <a:cs typeface="Times New Roman" panose="02020603050405020304" pitchFamily="18" charset="0"/>
              </a:rPr>
              <a:t> </a:t>
            </a:r>
            <a:r>
              <a:rPr lang="ru-RU" sz="7200" dirty="0">
                <a:solidFill>
                  <a:prstClr val="black"/>
                </a:solidFill>
                <a:latin typeface="Times New Roman" panose="02020603050405020304" pitchFamily="18" charset="0"/>
                <a:cs typeface="Times New Roman" panose="02020603050405020304" pitchFamily="18" charset="0"/>
              </a:rPr>
              <a:t>Участники: дети </a:t>
            </a:r>
            <a:r>
              <a:rPr lang="ru-RU" sz="7200" dirty="0" smtClean="0">
                <a:solidFill>
                  <a:prstClr val="black"/>
                </a:solidFill>
                <a:latin typeface="Times New Roman" panose="02020603050405020304" pitchFamily="18" charset="0"/>
                <a:cs typeface="Times New Roman" panose="02020603050405020304" pitchFamily="18" charset="0"/>
              </a:rPr>
              <a:t>подготовительной к школе группы № 4, родители</a:t>
            </a:r>
            <a:endParaRPr lang="ru-RU" sz="7200" dirty="0">
              <a:solidFill>
                <a:prstClr val="black"/>
              </a:solidFill>
              <a:latin typeface="Times New Roman" panose="02020603050405020304" pitchFamily="18" charset="0"/>
              <a:cs typeface="Times New Roman" panose="02020603050405020304" pitchFamily="18" charset="0"/>
            </a:endParaRPr>
          </a:p>
          <a:p>
            <a:pPr lvl="0" algn="r">
              <a:lnSpc>
                <a:spcPct val="100000"/>
              </a:lnSpc>
            </a:pPr>
            <a:r>
              <a:rPr lang="ru-RU" sz="7200" dirty="0" smtClean="0">
                <a:solidFill>
                  <a:prstClr val="black"/>
                </a:solidFill>
                <a:latin typeface="Times New Roman" panose="02020603050405020304" pitchFamily="18" charset="0"/>
                <a:cs typeface="Times New Roman" panose="02020603050405020304" pitchFamily="18" charset="0"/>
              </a:rPr>
              <a:t>Воспитатель: </a:t>
            </a:r>
            <a:r>
              <a:rPr lang="ru-RU" sz="7200" dirty="0" err="1">
                <a:solidFill>
                  <a:prstClr val="black"/>
                </a:solidFill>
                <a:latin typeface="Times New Roman" panose="02020603050405020304" pitchFamily="18" charset="0"/>
                <a:cs typeface="Times New Roman" panose="02020603050405020304" pitchFamily="18" charset="0"/>
              </a:rPr>
              <a:t>Корепанова</a:t>
            </a:r>
            <a:r>
              <a:rPr lang="ru-RU" sz="7200" dirty="0">
                <a:solidFill>
                  <a:prstClr val="black"/>
                </a:solidFill>
                <a:latin typeface="Times New Roman" panose="02020603050405020304" pitchFamily="18" charset="0"/>
                <a:cs typeface="Times New Roman" panose="02020603050405020304" pitchFamily="18" charset="0"/>
              </a:rPr>
              <a:t> Л.В.</a:t>
            </a:r>
          </a:p>
          <a:p>
            <a:pPr lvl="0" algn="r">
              <a:lnSpc>
                <a:spcPct val="100000"/>
              </a:lnSpc>
            </a:pPr>
            <a:endParaRPr lang="ru-RU" sz="7200" dirty="0">
              <a:solidFill>
                <a:prstClr val="black"/>
              </a:solidFill>
              <a:latin typeface="Times New Roman" panose="02020603050405020304" pitchFamily="18" charset="0"/>
              <a:cs typeface="Times New Roman" panose="02020603050405020304" pitchFamily="18" charset="0"/>
            </a:endParaRPr>
          </a:p>
          <a:p>
            <a:pPr lvl="0" algn="r">
              <a:lnSpc>
                <a:spcPct val="100000"/>
              </a:lnSpc>
            </a:pPr>
            <a:endParaRPr lang="ru-RU" sz="7200" dirty="0">
              <a:solidFill>
                <a:prstClr val="black"/>
              </a:solidFill>
              <a:latin typeface="Times New Roman" panose="02020603050405020304" pitchFamily="18" charset="0"/>
              <a:cs typeface="Times New Roman" panose="02020603050405020304" pitchFamily="18" charset="0"/>
            </a:endParaRPr>
          </a:p>
          <a:p>
            <a:pPr lvl="0"/>
            <a:r>
              <a:rPr lang="ru-RU" sz="6400" dirty="0" smtClean="0">
                <a:solidFill>
                  <a:prstClr val="black"/>
                </a:solidFill>
                <a:latin typeface="Times New Roman" panose="02020603050405020304" pitchFamily="18" charset="0"/>
                <a:cs typeface="Times New Roman" panose="02020603050405020304" pitchFamily="18" charset="0"/>
              </a:rPr>
              <a:t>ЗАТО </a:t>
            </a:r>
            <a:r>
              <a:rPr lang="ru-RU" sz="6400" dirty="0">
                <a:solidFill>
                  <a:prstClr val="black"/>
                </a:solidFill>
                <a:latin typeface="Times New Roman" panose="02020603050405020304" pitchFamily="18" charset="0"/>
                <a:cs typeface="Times New Roman" panose="02020603050405020304" pitchFamily="18" charset="0"/>
              </a:rPr>
              <a:t>Свободный </a:t>
            </a:r>
          </a:p>
          <a:p>
            <a:pPr lvl="0"/>
            <a:r>
              <a:rPr lang="ru-RU" sz="6400" dirty="0">
                <a:solidFill>
                  <a:prstClr val="black"/>
                </a:solidFill>
                <a:latin typeface="Times New Roman" panose="02020603050405020304" pitchFamily="18" charset="0"/>
                <a:cs typeface="Times New Roman" panose="02020603050405020304" pitchFamily="18" charset="0"/>
              </a:rPr>
              <a:t>Свердловская область</a:t>
            </a:r>
          </a:p>
          <a:p>
            <a:pPr lvl="0"/>
            <a:r>
              <a:rPr lang="ru-RU" sz="6400" dirty="0">
                <a:solidFill>
                  <a:prstClr val="black"/>
                </a:solidFill>
                <a:latin typeface="Times New Roman" panose="02020603050405020304" pitchFamily="18" charset="0"/>
                <a:cs typeface="Times New Roman" panose="02020603050405020304" pitchFamily="18" charset="0"/>
              </a:rPr>
              <a:t>2023 г.</a:t>
            </a:r>
          </a:p>
          <a:p>
            <a:endParaRPr lang="ru-RU" dirty="0"/>
          </a:p>
        </p:txBody>
      </p:sp>
    </p:spTree>
    <p:extLst>
      <p:ext uri="{BB962C8B-B14F-4D97-AF65-F5344CB8AC3E}">
        <p14:creationId xmlns:p14="http://schemas.microsoft.com/office/powerpoint/2010/main" val="3788267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97764" y="646545"/>
            <a:ext cx="9906704" cy="1099128"/>
          </a:xfrm>
        </p:spPr>
        <p:txBody>
          <a:bodyPr>
            <a:normAutofit fontScale="90000"/>
          </a:bodyPr>
          <a:lstStyle/>
          <a:p>
            <a:r>
              <a:rPr lang="ru-RU" sz="2800" b="1" i="1" dirty="0" smtClean="0">
                <a:latin typeface="Times New Roman" panose="02020603050405020304" pitchFamily="18" charset="0"/>
                <a:cs typeface="Times New Roman" panose="02020603050405020304" pitchFamily="18" charset="0"/>
              </a:rPr>
              <a:t/>
            </a:r>
            <a:br>
              <a:rPr lang="ru-RU" sz="2800" b="1" i="1" dirty="0" smtClean="0">
                <a:latin typeface="Times New Roman" panose="02020603050405020304" pitchFamily="18" charset="0"/>
                <a:cs typeface="Times New Roman" panose="02020603050405020304" pitchFamily="18" charset="0"/>
              </a:rPr>
            </a:br>
            <a:r>
              <a:rPr lang="ru-RU" sz="2800" b="1" i="1" dirty="0" smtClean="0">
                <a:latin typeface="Times New Roman" panose="02020603050405020304" pitchFamily="18" charset="0"/>
                <a:cs typeface="Times New Roman" panose="02020603050405020304" pitchFamily="18" charset="0"/>
              </a:rPr>
              <a:t>            </a:t>
            </a:r>
            <a:br>
              <a:rPr lang="ru-RU" sz="2800" b="1" i="1" dirty="0" smtClean="0">
                <a:latin typeface="Times New Roman" panose="02020603050405020304" pitchFamily="18" charset="0"/>
                <a:cs typeface="Times New Roman" panose="02020603050405020304" pitchFamily="18" charset="0"/>
              </a:rPr>
            </a:br>
            <a:r>
              <a:rPr lang="ru-RU" sz="2700" b="1" i="1" dirty="0" smtClean="0">
                <a:latin typeface="Times New Roman" panose="02020603050405020304" pitchFamily="18" charset="0"/>
                <a:cs typeface="Times New Roman" panose="02020603050405020304" pitchFamily="18" charset="0"/>
              </a:rPr>
              <a:t>      Основной этап: опытно – экспериментальная деятельность</a:t>
            </a:r>
            <a:br>
              <a:rPr lang="ru-RU" sz="2700" b="1" i="1"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Для того чтобы исследовать свойства соли, мы провели несколько опытов:</a:t>
            </a:r>
            <a:br>
              <a:rPr lang="ru-RU" sz="2000" dirty="0">
                <a:latin typeface="Times New Roman" panose="02020603050405020304" pitchFamily="18" charset="0"/>
                <a:cs typeface="Times New Roman" panose="02020603050405020304" pitchFamily="18" charset="0"/>
              </a:rPr>
            </a:br>
            <a:r>
              <a:rPr lang="ru-RU" sz="2000" i="1" dirty="0" smtClean="0">
                <a:latin typeface="Times New Roman" panose="02020603050405020304" pitchFamily="18" charset="0"/>
                <a:cs typeface="Times New Roman" panose="02020603050405020304" pitchFamily="18" charset="0"/>
              </a:rPr>
              <a:t>Опыт № 1 «Соль </a:t>
            </a:r>
            <a:r>
              <a:rPr lang="ru-RU" sz="2000" i="1" dirty="0">
                <a:latin typeface="Times New Roman" panose="02020603050405020304" pitchFamily="18" charset="0"/>
                <a:cs typeface="Times New Roman" panose="02020603050405020304" pitchFamily="18" charset="0"/>
              </a:rPr>
              <a:t>хрустит»</a:t>
            </a:r>
            <a:br>
              <a:rPr lang="ru-RU" sz="2000" i="1"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Дети насыпали в блюдечко соль и стали надавливать на неё сухой ложкой, после чего они услышали хрустящие звуки. Они сравнили их с ходьбой по снегу в морозный день</a:t>
            </a:r>
            <a:r>
              <a:rPr lang="ru-RU" sz="2000" dirty="0" smtClean="0">
                <a:latin typeface="Times New Roman" panose="02020603050405020304" pitchFamily="18" charset="0"/>
                <a:cs typeface="Times New Roman" panose="02020603050405020304" pitchFamily="18" charset="0"/>
              </a:rPr>
              <a:t>. Рассмотрели соль через микроскоп.</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Вывод: </a:t>
            </a:r>
            <a:r>
              <a:rPr lang="ru-RU" sz="2000" dirty="0">
                <a:latin typeface="Times New Roman" panose="02020603050405020304" pitchFamily="18" charset="0"/>
                <a:cs typeface="Times New Roman" panose="02020603050405020304" pitchFamily="18" charset="0"/>
              </a:rPr>
              <a:t>Соль, как и снег состоит из кристаллов. Поэтому при надавливании ложкой на соль её кристаллы трутся друг о друга, и мы слышим хруст.</a:t>
            </a:r>
            <a:br>
              <a:rPr lang="ru-RU" sz="2000" dirty="0">
                <a:latin typeface="Times New Roman" panose="02020603050405020304" pitchFamily="18" charset="0"/>
                <a:cs typeface="Times New Roman" panose="02020603050405020304" pitchFamily="18" charset="0"/>
              </a:rPr>
            </a:br>
            <a:r>
              <a:rPr lang="ru-RU" sz="2200" b="1" i="1" dirty="0" smtClean="0">
                <a:latin typeface="Times New Roman" panose="02020603050405020304" pitchFamily="18" charset="0"/>
                <a:cs typeface="Times New Roman" panose="02020603050405020304" pitchFamily="18" charset="0"/>
              </a:rPr>
              <a:t/>
            </a:r>
            <a:br>
              <a:rPr lang="ru-RU" sz="2200" b="1" i="1" dirty="0" smtClean="0">
                <a:latin typeface="Times New Roman" panose="02020603050405020304" pitchFamily="18" charset="0"/>
                <a:cs typeface="Times New Roman" panose="02020603050405020304" pitchFamily="18" charset="0"/>
              </a:rPr>
            </a:br>
            <a:endParaRPr lang="ru-RU" sz="2200" b="1" i="1"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rot="5400000">
            <a:off x="-150157" y="3004164"/>
            <a:ext cx="3162011" cy="2052048"/>
          </a:xfrm>
        </p:spPr>
      </p:pic>
      <p:pic>
        <p:nvPicPr>
          <p:cNvPr id="6" name="Объект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rot="5400000">
            <a:off x="9335170" y="2713903"/>
            <a:ext cx="3078886" cy="2059710"/>
          </a:xfrm>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651724" y="3375816"/>
            <a:ext cx="3203592" cy="2013528"/>
          </a:xfrm>
          <a:prstGeom prst="rect">
            <a:avLst/>
          </a:prstGeom>
        </p:spPr>
      </p:pic>
      <p:pic>
        <p:nvPicPr>
          <p:cNvPr id="4" name="Рисунок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1746733" y="3505165"/>
            <a:ext cx="4210162" cy="2098195"/>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6399937" y="3361858"/>
            <a:ext cx="4297804" cy="2216727"/>
          </a:xfrm>
          <a:prstGeom prst="rect">
            <a:avLst/>
          </a:prstGeom>
        </p:spPr>
      </p:pic>
    </p:spTree>
    <p:extLst>
      <p:ext uri="{BB962C8B-B14F-4D97-AF65-F5344CB8AC3E}">
        <p14:creationId xmlns:p14="http://schemas.microsoft.com/office/powerpoint/2010/main" val="3507497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7278" y="365125"/>
            <a:ext cx="9879496" cy="1324527"/>
          </a:xfrm>
        </p:spPr>
        <p:txBody>
          <a:bodyPr>
            <a:noAutofit/>
          </a:bodyPr>
          <a:lstStyle/>
          <a:p>
            <a:r>
              <a:rPr lang="ru-RU" sz="1800" i="1" dirty="0" smtClean="0">
                <a:latin typeface="Times New Roman" panose="02020603050405020304" pitchFamily="18" charset="0"/>
                <a:cs typeface="Times New Roman" panose="02020603050405020304" pitchFamily="18" charset="0"/>
              </a:rPr>
              <a:t>Опыт № 2 </a:t>
            </a:r>
            <a:r>
              <a:rPr lang="ru-RU" sz="1800" dirty="0" smtClean="0">
                <a:latin typeface="Times New Roman" panose="02020603050405020304" pitchFamily="18" charset="0"/>
                <a:cs typeface="Times New Roman" panose="02020603050405020304" pitchFamily="18" charset="0"/>
              </a:rPr>
              <a:t>«Соль растворяется в воде</a:t>
            </a:r>
            <a:br>
              <a:rPr lang="ru-RU" sz="1800" dirty="0" smtClean="0">
                <a:latin typeface="Times New Roman" panose="02020603050405020304" pitchFamily="18" charset="0"/>
                <a:cs typeface="Times New Roman" panose="02020603050405020304" pitchFamily="18" charset="0"/>
              </a:rPr>
            </a:br>
            <a:r>
              <a:rPr lang="ru-RU" sz="1800" dirty="0">
                <a:solidFill>
                  <a:srgbClr val="111111"/>
                </a:solidFill>
                <a:latin typeface="Times New Roman" panose="02020603050405020304" pitchFamily="18" charset="0"/>
                <a:cs typeface="Times New Roman" panose="02020603050405020304" pitchFamily="18" charset="0"/>
              </a:rPr>
              <a:t>Для опыта мы взяли прозрачный стакан с водой, насыпали соль в </a:t>
            </a:r>
            <a:r>
              <a:rPr lang="ru-RU" sz="1800" dirty="0" smtClean="0">
                <a:solidFill>
                  <a:srgbClr val="111111"/>
                </a:solidFill>
                <a:latin typeface="Times New Roman" panose="02020603050405020304" pitchFamily="18" charset="0"/>
                <a:cs typeface="Times New Roman" panose="02020603050405020304" pitchFamily="18" charset="0"/>
              </a:rPr>
              <a:t>воду, размешали ложкой  </a:t>
            </a:r>
            <a:r>
              <a:rPr lang="ru-RU" sz="1800" dirty="0">
                <a:solidFill>
                  <a:srgbClr val="111111"/>
                </a:solidFill>
                <a:latin typeface="Times New Roman" panose="02020603050405020304" pitchFamily="18" charset="0"/>
                <a:cs typeface="Times New Roman" panose="02020603050405020304" pitchFamily="18" charset="0"/>
              </a:rPr>
              <a:t>и стали наблюдать.</a:t>
            </a:r>
            <a:br>
              <a:rPr lang="ru-RU" sz="1800" dirty="0">
                <a:solidFill>
                  <a:srgbClr val="111111"/>
                </a:solidFill>
                <a:latin typeface="Times New Roman" panose="02020603050405020304" pitchFamily="18" charset="0"/>
                <a:cs typeface="Times New Roman" panose="02020603050405020304" pitchFamily="18" charset="0"/>
              </a:rPr>
            </a:br>
            <a:r>
              <a:rPr lang="ru-RU" sz="1800" i="1" dirty="0">
                <a:solidFill>
                  <a:srgbClr val="111111"/>
                </a:solidFill>
                <a:latin typeface="Times New Roman" panose="02020603050405020304" pitchFamily="18" charset="0"/>
                <a:cs typeface="Times New Roman" panose="02020603050405020304" pitchFamily="18" charset="0"/>
              </a:rPr>
              <a:t>Вывод: </a:t>
            </a:r>
            <a:r>
              <a:rPr lang="ru-RU" sz="1800" dirty="0">
                <a:solidFill>
                  <a:srgbClr val="111111"/>
                </a:solidFill>
                <a:latin typeface="Times New Roman" panose="02020603050405020304" pitchFamily="18" charset="0"/>
                <a:cs typeface="Times New Roman" panose="02020603050405020304" pitchFamily="18" charset="0"/>
              </a:rPr>
              <a:t>При взаимодействии с водой соль </a:t>
            </a:r>
            <a:r>
              <a:rPr lang="ru-RU" sz="1800" dirty="0" smtClean="0">
                <a:solidFill>
                  <a:srgbClr val="111111"/>
                </a:solidFill>
                <a:latin typeface="Times New Roman" panose="02020603050405020304" pitchFamily="18" charset="0"/>
                <a:cs typeface="Times New Roman" panose="02020603050405020304" pitchFamily="18" charset="0"/>
              </a:rPr>
              <a:t>растворяется.</a:t>
            </a:r>
            <a:r>
              <a:rPr lang="ru-RU" sz="1800" dirty="0">
                <a:solidFill>
                  <a:srgbClr val="111111"/>
                </a:solidFill>
                <a:latin typeface="Times New Roman" panose="02020603050405020304" pitchFamily="18" charset="0"/>
                <a:cs typeface="Times New Roman" panose="02020603050405020304" pitchFamily="18" charset="0"/>
              </a:rPr>
              <a:t/>
            </a:r>
            <a:br>
              <a:rPr lang="ru-RU" sz="1800" dirty="0">
                <a:solidFill>
                  <a:srgbClr val="111111"/>
                </a:solidFill>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5400000">
            <a:off x="7256629" y="2721864"/>
            <a:ext cx="3755462" cy="2512288"/>
          </a:xfrm>
        </p:spPr>
      </p:pic>
      <p:pic>
        <p:nvPicPr>
          <p:cNvPr id="8" name="Объект 7"/>
          <p:cNvPicPr>
            <a:picLocks noGrp="1" noChangeAspect="1"/>
          </p:cNvPicPr>
          <p:nvPr>
            <p:ph sz="half" idx="1"/>
          </p:nvPr>
        </p:nvPicPr>
        <p:blipFill>
          <a:blip r:embed="rId3"/>
          <a:stretch>
            <a:fillRect/>
          </a:stretch>
        </p:blipFill>
        <p:spPr>
          <a:xfrm>
            <a:off x="3156155" y="2020764"/>
            <a:ext cx="2414225" cy="3755461"/>
          </a:xfrm>
          <a:prstGeom prst="rect">
            <a:avLst/>
          </a:prstGeom>
        </p:spPr>
      </p:pic>
    </p:spTree>
    <p:extLst>
      <p:ext uri="{BB962C8B-B14F-4D97-AF65-F5344CB8AC3E}">
        <p14:creationId xmlns:p14="http://schemas.microsoft.com/office/powerpoint/2010/main" val="16398174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2763" y="138546"/>
            <a:ext cx="9943949" cy="1687080"/>
          </a:xfrm>
        </p:spPr>
        <p:txBody>
          <a:bodyPr>
            <a:normAutofit/>
          </a:bodyPr>
          <a:lstStyle/>
          <a:p>
            <a:r>
              <a:rPr lang="ru-RU" sz="1800" i="1" dirty="0" smtClean="0">
                <a:latin typeface="Times New Roman" panose="02020603050405020304" pitchFamily="18" charset="0"/>
                <a:cs typeface="Times New Roman" panose="02020603050405020304" pitchFamily="18" charset="0"/>
              </a:rPr>
              <a:t>Опыт № 3 «Плавающая</a:t>
            </a:r>
            <a:r>
              <a:rPr lang="ru-RU" sz="1800" i="1" dirty="0">
                <a:latin typeface="Times New Roman" panose="02020603050405020304" pitchFamily="18" charset="0"/>
                <a:cs typeface="Times New Roman" panose="02020603050405020304" pitchFamily="18" charset="0"/>
              </a:rPr>
              <a:t>» картошка</a:t>
            </a:r>
            <a:br>
              <a:rPr lang="ru-RU" sz="1800" i="1"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Для опыта взяли 2 сырых </a:t>
            </a: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a:t>
            </a:r>
            <a:r>
              <a:rPr lang="ru-RU" sz="1800" dirty="0" smtClean="0">
                <a:latin typeface="Times New Roman" panose="02020603050405020304" pitchFamily="18" charset="0"/>
                <a:cs typeface="Times New Roman" panose="02020603050405020304" pitchFamily="18" charset="0"/>
              </a:rPr>
              <a:t>картофеля) </a:t>
            </a:r>
            <a:r>
              <a:rPr lang="ru-RU" sz="1800" dirty="0">
                <a:latin typeface="Times New Roman" panose="02020603050405020304" pitchFamily="18" charset="0"/>
                <a:cs typeface="Times New Roman" panose="02020603050405020304" pitchFamily="18" charset="0"/>
              </a:rPr>
              <a:t>и </a:t>
            </a:r>
            <a:r>
              <a:rPr lang="ru-RU" sz="1800" dirty="0" smtClean="0">
                <a:latin typeface="Times New Roman" panose="02020603050405020304" pitchFamily="18" charset="0"/>
                <a:cs typeface="Times New Roman" panose="02020603050405020304" pitchFamily="18" charset="0"/>
              </a:rPr>
              <a:t>два прозрачных стакана </a:t>
            </a:r>
            <a:r>
              <a:rPr lang="ru-RU" sz="1800" dirty="0">
                <a:latin typeface="Times New Roman" panose="02020603050405020304" pitchFamily="18" charset="0"/>
                <a:cs typeface="Times New Roman" panose="02020603050405020304" pitchFamily="18" charset="0"/>
              </a:rPr>
              <a:t>с водой. В</a:t>
            </a:r>
            <a:r>
              <a:rPr lang="ru-RU" sz="1800" dirty="0" smtClean="0">
                <a:latin typeface="Times New Roman" panose="02020603050405020304" pitchFamily="18" charset="0"/>
                <a:cs typeface="Times New Roman" panose="02020603050405020304" pitchFamily="18" charset="0"/>
              </a:rPr>
              <a:t> один стакан </a:t>
            </a:r>
            <a:r>
              <a:rPr lang="ru-RU" sz="1800" dirty="0">
                <a:latin typeface="Times New Roman" panose="02020603050405020304" pitchFamily="18" charset="0"/>
                <a:cs typeface="Times New Roman" panose="02020603050405020304" pitchFamily="18" charset="0"/>
              </a:rPr>
              <a:t>насыпали </a:t>
            </a:r>
            <a:r>
              <a:rPr lang="ru-RU" sz="1800" dirty="0" smtClean="0">
                <a:latin typeface="Times New Roman" panose="02020603050405020304" pitchFamily="18" charset="0"/>
                <a:cs typeface="Times New Roman" panose="02020603050405020304" pitchFamily="18" charset="0"/>
              </a:rPr>
              <a:t> соль </a:t>
            </a:r>
            <a:r>
              <a:rPr lang="ru-RU" sz="1800" dirty="0">
                <a:latin typeface="Times New Roman" panose="02020603050405020304" pitchFamily="18" charset="0"/>
                <a:cs typeface="Times New Roman" panose="02020603050405020304" pitchFamily="18" charset="0"/>
              </a:rPr>
              <a:t>и хорошо перемешали, а в другую нет. Положили в </a:t>
            </a:r>
            <a:r>
              <a:rPr lang="ru-RU" sz="1800" dirty="0" smtClean="0">
                <a:latin typeface="Times New Roman" panose="02020603050405020304" pitchFamily="18" charset="0"/>
                <a:cs typeface="Times New Roman" panose="02020603050405020304" pitchFamily="18" charset="0"/>
              </a:rPr>
              <a:t>оба стакана  картофель. Там</a:t>
            </a:r>
            <a:r>
              <a:rPr lang="ru-RU" sz="1800" dirty="0">
                <a:latin typeface="Times New Roman" panose="02020603050405020304" pitchFamily="18" charset="0"/>
                <a:cs typeface="Times New Roman" panose="02020603050405020304" pitchFamily="18" charset="0"/>
              </a:rPr>
              <a:t>, где была солёная вода, </a:t>
            </a:r>
            <a:r>
              <a:rPr lang="ru-RU" sz="1800" dirty="0" smtClean="0">
                <a:latin typeface="Times New Roman" panose="02020603050405020304" pitchFamily="18" charset="0"/>
                <a:cs typeface="Times New Roman" panose="02020603050405020304" pitchFamily="18" charset="0"/>
              </a:rPr>
              <a:t>картофель всплыл, </a:t>
            </a:r>
            <a:r>
              <a:rPr lang="ru-RU" sz="1800" dirty="0">
                <a:latin typeface="Times New Roman" panose="02020603050405020304" pitchFamily="18" charset="0"/>
                <a:cs typeface="Times New Roman" panose="02020603050405020304" pitchFamily="18" charset="0"/>
              </a:rPr>
              <a:t>а где нет – </a:t>
            </a:r>
            <a:r>
              <a:rPr lang="ru-RU" sz="1800" dirty="0" smtClean="0">
                <a:latin typeface="Times New Roman" panose="02020603050405020304" pitchFamily="18" charset="0"/>
                <a:cs typeface="Times New Roman" panose="02020603050405020304" pitchFamily="18" charset="0"/>
              </a:rPr>
              <a:t>утонул. </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i="1" dirty="0">
                <a:latin typeface="Times New Roman" panose="02020603050405020304" pitchFamily="18" charset="0"/>
                <a:cs typeface="Times New Roman" panose="02020603050405020304" pitchFamily="18" charset="0"/>
              </a:rPr>
              <a:t>Вывод: </a:t>
            </a:r>
            <a:r>
              <a:rPr lang="ru-RU" sz="1800" dirty="0">
                <a:latin typeface="Times New Roman" panose="02020603050405020304" pitchFamily="18" charset="0"/>
                <a:cs typeface="Times New Roman" panose="02020603050405020304" pitchFamily="18" charset="0"/>
              </a:rPr>
              <a:t>Солёная вода помогает держаться предметам на поверхности (Эффект «Мёртвого моря»).</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rot="10800000">
            <a:off x="2971800" y="1881548"/>
            <a:ext cx="7034896" cy="4239492"/>
          </a:xfrm>
        </p:spPr>
      </p:pic>
      <p:sp>
        <p:nvSpPr>
          <p:cNvPr id="4" name="Объект 3"/>
          <p:cNvSpPr>
            <a:spLocks noGrp="1"/>
          </p:cNvSpPr>
          <p:nvPr>
            <p:ph sz="half" idx="2"/>
          </p:nvPr>
        </p:nvSpPr>
        <p:spPr/>
        <p:txBody>
          <a:bodyPr/>
          <a:lstStyle/>
          <a:p>
            <a:endParaRPr lang="ru-RU" dirty="0"/>
          </a:p>
        </p:txBody>
      </p:sp>
    </p:spTree>
    <p:extLst>
      <p:ext uri="{BB962C8B-B14F-4D97-AF65-F5344CB8AC3E}">
        <p14:creationId xmlns:p14="http://schemas.microsoft.com/office/powerpoint/2010/main" val="28071785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67948" y="288235"/>
            <a:ext cx="10224052" cy="1302026"/>
          </a:xfrm>
        </p:spPr>
        <p:txBody>
          <a:bodyPr>
            <a:normAutofit fontScale="90000"/>
          </a:bodyPr>
          <a:lstStyle/>
          <a:p>
            <a:r>
              <a:rPr lang="ru-RU" sz="1800" i="1" dirty="0" smtClean="0">
                <a:latin typeface="Times New Roman" panose="02020603050405020304" pitchFamily="18" charset="0"/>
                <a:cs typeface="Times New Roman" panose="02020603050405020304" pitchFamily="18" charset="0"/>
              </a:rPr>
              <a:t/>
            </a:r>
            <a:br>
              <a:rPr lang="ru-RU" sz="1800" i="1" dirty="0" smtClean="0">
                <a:latin typeface="Times New Roman" panose="02020603050405020304" pitchFamily="18" charset="0"/>
                <a:cs typeface="Times New Roman" panose="02020603050405020304" pitchFamily="18" charset="0"/>
              </a:rPr>
            </a:br>
            <a:r>
              <a:rPr lang="ru-RU" sz="1800" i="1" dirty="0">
                <a:latin typeface="Times New Roman" panose="02020603050405020304" pitchFamily="18" charset="0"/>
                <a:cs typeface="Times New Roman" panose="02020603050405020304" pitchFamily="18" charset="0"/>
              </a:rPr>
              <a:t/>
            </a:r>
            <a:br>
              <a:rPr lang="ru-RU" sz="1800" i="1" dirty="0">
                <a:latin typeface="Times New Roman" panose="02020603050405020304" pitchFamily="18" charset="0"/>
                <a:cs typeface="Times New Roman" panose="02020603050405020304" pitchFamily="18" charset="0"/>
              </a:rPr>
            </a:br>
            <a:r>
              <a:rPr lang="ru-RU" sz="1800" i="1" dirty="0" smtClean="0">
                <a:latin typeface="Times New Roman" panose="02020603050405020304" pitchFamily="18" charset="0"/>
                <a:cs typeface="Times New Roman" panose="02020603050405020304" pitchFamily="18" charset="0"/>
              </a:rPr>
              <a:t/>
            </a:r>
            <a:br>
              <a:rPr lang="ru-RU" sz="1800" i="1" dirty="0" smtClean="0">
                <a:latin typeface="Times New Roman" panose="02020603050405020304" pitchFamily="18" charset="0"/>
                <a:cs typeface="Times New Roman" panose="02020603050405020304" pitchFamily="18" charset="0"/>
              </a:rPr>
            </a:br>
            <a:r>
              <a:rPr lang="ru-RU" sz="1800" i="1" dirty="0" smtClean="0">
                <a:latin typeface="Times New Roman" panose="02020603050405020304" pitchFamily="18" charset="0"/>
                <a:cs typeface="Times New Roman" panose="02020603050405020304" pitchFamily="18" charset="0"/>
              </a:rPr>
              <a:t>                                                 </a:t>
            </a:r>
            <a:r>
              <a:rPr lang="ru-RU" sz="2000" i="1" dirty="0" smtClean="0">
                <a:latin typeface="Times New Roman" panose="02020603050405020304" pitchFamily="18" charset="0"/>
                <a:cs typeface="Times New Roman" panose="02020603050405020304" pitchFamily="18" charset="0"/>
              </a:rPr>
              <a:t>Опыт № 4 «</a:t>
            </a:r>
            <a:r>
              <a:rPr lang="ru-RU" sz="2000" i="1" dirty="0">
                <a:latin typeface="Times New Roman" panose="02020603050405020304" pitchFamily="18" charset="0"/>
                <a:cs typeface="Times New Roman" panose="02020603050405020304" pitchFamily="18" charset="0"/>
              </a:rPr>
              <a:t>Получение кристаллов </a:t>
            </a:r>
            <a:r>
              <a:rPr lang="ru-RU" sz="2000" i="1" dirty="0" smtClean="0">
                <a:latin typeface="Times New Roman" panose="02020603050405020304" pitchFamily="18" charset="0"/>
                <a:cs typeface="Times New Roman" panose="02020603050405020304" pitchFamily="18" charset="0"/>
              </a:rPr>
              <a:t>из соли». </a:t>
            </a:r>
            <a:br>
              <a:rPr lang="ru-RU" sz="2000" i="1"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Для </a:t>
            </a:r>
            <a:r>
              <a:rPr lang="ru-RU" sz="2000" dirty="0">
                <a:latin typeface="Times New Roman" panose="02020603050405020304" pitchFamily="18" charset="0"/>
                <a:cs typeface="Times New Roman" panose="02020603050405020304" pitchFamily="18" charset="0"/>
              </a:rPr>
              <a:t>эксперимента </a:t>
            </a:r>
            <a:r>
              <a:rPr lang="ru-RU" sz="2000" dirty="0" smtClean="0">
                <a:latin typeface="Times New Roman" panose="02020603050405020304" pitchFamily="18" charset="0"/>
                <a:cs typeface="Times New Roman" panose="02020603050405020304" pitchFamily="18" charset="0"/>
              </a:rPr>
              <a:t>нам понадобился </a:t>
            </a:r>
            <a:r>
              <a:rPr lang="ru-RU" sz="2000" dirty="0">
                <a:latin typeface="Times New Roman" panose="02020603050405020304" pitchFamily="18" charset="0"/>
                <a:cs typeface="Times New Roman" panose="02020603050405020304" pitchFamily="18" charset="0"/>
              </a:rPr>
              <a:t>стакан с небольшим количеством воды, шерстяная ниточка, соль. Эксперимент </a:t>
            </a:r>
            <a:r>
              <a:rPr lang="ru-RU" sz="2000" dirty="0" smtClean="0">
                <a:latin typeface="Times New Roman" panose="02020603050405020304" pitchFamily="18" charset="0"/>
                <a:cs typeface="Times New Roman" panose="02020603050405020304" pitchFamily="18" charset="0"/>
              </a:rPr>
              <a:t>проводился несколько </a:t>
            </a:r>
            <a:r>
              <a:rPr lang="ru-RU" sz="2000" dirty="0">
                <a:latin typeface="Times New Roman" panose="02020603050405020304" pitchFamily="18" charset="0"/>
                <a:cs typeface="Times New Roman" panose="02020603050405020304" pitchFamily="18" charset="0"/>
              </a:rPr>
              <a:t>дней в группе. </a:t>
            </a:r>
            <a:r>
              <a:rPr lang="ru-RU" sz="2000" dirty="0" smtClean="0">
                <a:latin typeface="Times New Roman" panose="02020603050405020304" pitchFamily="18" charset="0"/>
                <a:cs typeface="Times New Roman" panose="02020603050405020304" pitchFamily="18" charset="0"/>
              </a:rPr>
              <a:t>Добавили  </a:t>
            </a:r>
            <a:r>
              <a:rPr lang="ru-RU" sz="2000" dirty="0">
                <a:latin typeface="Times New Roman" panose="02020603050405020304" pitchFamily="18" charset="0"/>
                <a:cs typeface="Times New Roman" panose="02020603050405020304" pitchFamily="18" charset="0"/>
              </a:rPr>
              <a:t>в воду большое количество соли, </a:t>
            </a:r>
            <a:r>
              <a:rPr lang="ru-RU" sz="2000" dirty="0" smtClean="0">
                <a:latin typeface="Times New Roman" panose="02020603050405020304" pitchFamily="18" charset="0"/>
                <a:cs typeface="Times New Roman" panose="02020603050405020304" pitchFamily="18" charset="0"/>
              </a:rPr>
              <a:t>опустили </a:t>
            </a:r>
            <a:r>
              <a:rPr lang="ru-RU" sz="2000" dirty="0">
                <a:latin typeface="Times New Roman" panose="02020603050405020304" pitchFamily="18" charset="0"/>
                <a:cs typeface="Times New Roman" panose="02020603050405020304" pitchFamily="18" charset="0"/>
              </a:rPr>
              <a:t>в стакан с водой и солью шерстяную ниточку, </a:t>
            </a:r>
            <a:r>
              <a:rPr lang="ru-RU" sz="2000" dirty="0" smtClean="0">
                <a:latin typeface="Times New Roman" panose="02020603050405020304" pitchFamily="18" charset="0"/>
                <a:cs typeface="Times New Roman" panose="02020603050405020304" pitchFamily="18" charset="0"/>
              </a:rPr>
              <a:t>поставили </a:t>
            </a:r>
            <a:r>
              <a:rPr lang="ru-RU" sz="2000" dirty="0">
                <a:latin typeface="Times New Roman" panose="02020603050405020304" pitchFamily="18" charset="0"/>
                <a:cs typeface="Times New Roman" panose="02020603050405020304" pitchFamily="18" charset="0"/>
              </a:rPr>
              <a:t>готовый продукт в</a:t>
            </a:r>
            <a:r>
              <a:rPr lang="ru-RU" sz="2000" dirty="0" smtClean="0">
                <a:latin typeface="Times New Roman" panose="02020603050405020304" pitchFamily="18" charset="0"/>
                <a:cs typeface="Times New Roman" panose="02020603050405020304" pitchFamily="18" charset="0"/>
              </a:rPr>
              <a:t> тёплое место. </a:t>
            </a:r>
            <a:r>
              <a:rPr lang="ru-RU" sz="2000" dirty="0">
                <a:latin typeface="Times New Roman" panose="02020603050405020304" pitchFamily="18" charset="0"/>
                <a:cs typeface="Times New Roman" panose="02020603050405020304" pitchFamily="18" charset="0"/>
              </a:rPr>
              <a:t>В течение каждого дня (5 дней) </a:t>
            </a:r>
            <a:r>
              <a:rPr lang="ru-RU" sz="2000" dirty="0" smtClean="0">
                <a:latin typeface="Times New Roman" panose="02020603050405020304" pitchFamily="18" charset="0"/>
                <a:cs typeface="Times New Roman" panose="02020603050405020304" pitchFamily="18" charset="0"/>
              </a:rPr>
              <a:t>наблюдали </a:t>
            </a:r>
            <a:r>
              <a:rPr lang="ru-RU" sz="2000" dirty="0">
                <a:latin typeface="Times New Roman" panose="02020603050405020304" pitchFamily="18" charset="0"/>
                <a:cs typeface="Times New Roman" panose="02020603050405020304" pitchFamily="18" charset="0"/>
              </a:rPr>
              <a:t>и </a:t>
            </a:r>
            <a:r>
              <a:rPr lang="ru-RU" sz="2000" dirty="0" smtClean="0">
                <a:latin typeface="Times New Roman" panose="02020603050405020304" pitchFamily="18" charset="0"/>
                <a:cs typeface="Times New Roman" panose="02020603050405020304" pitchFamily="18" charset="0"/>
              </a:rPr>
              <a:t>следили </a:t>
            </a:r>
            <a:r>
              <a:rPr lang="ru-RU" sz="2000" dirty="0">
                <a:latin typeface="Times New Roman" panose="02020603050405020304" pitchFamily="18" charset="0"/>
                <a:cs typeface="Times New Roman" panose="02020603050405020304" pitchFamily="18" charset="0"/>
              </a:rPr>
              <a:t>за изменениями в стакане с водой. Вода в ёмкости </a:t>
            </a:r>
            <a:r>
              <a:rPr lang="ru-RU" sz="2000" dirty="0" smtClean="0">
                <a:latin typeface="Times New Roman" panose="02020603050405020304" pitchFamily="18" charset="0"/>
                <a:cs typeface="Times New Roman" panose="02020603050405020304" pitchFamily="18" charset="0"/>
              </a:rPr>
              <a:t> испарилась, </a:t>
            </a:r>
            <a:r>
              <a:rPr lang="ru-RU" sz="2000" dirty="0">
                <a:latin typeface="Times New Roman" panose="02020603050405020304" pitchFamily="18" charset="0"/>
                <a:cs typeface="Times New Roman" panose="02020603050405020304" pitchFamily="18" charset="0"/>
              </a:rPr>
              <a:t>на дне </a:t>
            </a:r>
            <a:r>
              <a:rPr lang="ru-RU" sz="2000" dirty="0" smtClean="0">
                <a:latin typeface="Times New Roman" panose="02020603050405020304" pitchFamily="18" charset="0"/>
                <a:cs typeface="Times New Roman" panose="02020603050405020304" pitchFamily="18" charset="0"/>
              </a:rPr>
              <a:t>остались </a:t>
            </a:r>
            <a:r>
              <a:rPr lang="ru-RU" sz="2000" dirty="0">
                <a:latin typeface="Times New Roman" panose="02020603050405020304" pitchFamily="18" charset="0"/>
                <a:cs typeface="Times New Roman" panose="02020603050405020304" pitchFamily="18" charset="0"/>
              </a:rPr>
              <a:t>крупные кристаллы </a:t>
            </a:r>
            <a:r>
              <a:rPr lang="ru-RU" sz="2000" dirty="0" smtClean="0">
                <a:latin typeface="Times New Roman" panose="02020603050405020304" pitchFamily="18" charset="0"/>
                <a:cs typeface="Times New Roman" panose="02020603050405020304" pitchFamily="18" charset="0"/>
              </a:rPr>
              <a:t>соли, появились  </a:t>
            </a:r>
            <a:r>
              <a:rPr lang="ru-RU" sz="2000" dirty="0">
                <a:latin typeface="Times New Roman" panose="02020603050405020304" pitchFamily="18" charset="0"/>
                <a:cs typeface="Times New Roman" panose="02020603050405020304" pitchFamily="18" charset="0"/>
              </a:rPr>
              <a:t>первые кристаллы на нитке.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Вывод</a:t>
            </a:r>
            <a:r>
              <a:rPr lang="ru-RU" sz="2000" i="1"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В </a:t>
            </a:r>
            <a:r>
              <a:rPr lang="ru-RU" sz="2000" dirty="0">
                <a:latin typeface="Times New Roman" panose="02020603050405020304" pitchFamily="18" charset="0"/>
                <a:cs typeface="Times New Roman" panose="02020603050405020304" pitchFamily="18" charset="0"/>
              </a:rPr>
              <a:t>результате опыта мы получили кристаллы соли. Шерстяная нитка пропитывается раствором соли. Когда вода испаряется, на нитке образуются кристаллы. Этот процесс быстрее происходит на воздухе, поэтому кристаллы появляются на той части верёвки, которая находится не в воде.</a:t>
            </a:r>
          </a:p>
        </p:txBody>
      </p:sp>
      <p:pic>
        <p:nvPicPr>
          <p:cNvPr id="6" name="Объект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rot="10800000">
            <a:off x="2335696" y="2459916"/>
            <a:ext cx="4442691" cy="4168775"/>
          </a:xfrm>
        </p:spPr>
      </p:pic>
      <p:pic>
        <p:nvPicPr>
          <p:cNvPr id="5" name="Image 7"/>
          <p:cNvPicPr>
            <a:picLocks noGrp="1"/>
          </p:cNvPicPr>
          <p:nvPr>
            <p:ph sz="half" idx="2"/>
          </p:nvPr>
        </p:nvPicPr>
        <p:blipFill>
          <a:blip r:embed="rId3" cstate="print"/>
          <a:stretch>
            <a:fillRect/>
          </a:stretch>
        </p:blipFill>
        <p:spPr>
          <a:xfrm>
            <a:off x="7079974" y="2459916"/>
            <a:ext cx="4470401" cy="4168776"/>
          </a:xfrm>
          <a:prstGeom prst="rect">
            <a:avLst/>
          </a:prstGeom>
        </p:spPr>
      </p:pic>
    </p:spTree>
    <p:extLst>
      <p:ext uri="{BB962C8B-B14F-4D97-AF65-F5344CB8AC3E}">
        <p14:creationId xmlns:p14="http://schemas.microsoft.com/office/powerpoint/2010/main" val="279600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835602"/>
          </a:xfrm>
        </p:spPr>
        <p:txBody>
          <a:bodyPr>
            <a:normAutofit/>
          </a:bodyPr>
          <a:lstStyle/>
          <a:p>
            <a:pPr algn="ctr"/>
            <a:r>
              <a:rPr lang="ru-RU" sz="2000" b="1" i="1" dirty="0" smtClean="0">
                <a:latin typeface="Times New Roman" panose="02020603050405020304" pitchFamily="18" charset="0"/>
                <a:cs typeface="Times New Roman" panose="02020603050405020304" pitchFamily="18" charset="0"/>
              </a:rPr>
              <a:t>Лепка из солёного теста «Хлебобулочные изделия»</a:t>
            </a:r>
            <a:endParaRPr lang="ru-RU" sz="2000" b="1" i="1"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rot="10800000">
            <a:off x="2293828" y="1131150"/>
            <a:ext cx="3909292" cy="2199159"/>
          </a:xfrm>
        </p:spPr>
      </p:pic>
      <p:pic>
        <p:nvPicPr>
          <p:cNvPr id="6" name="Объект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rot="10800000">
            <a:off x="6854884" y="1080778"/>
            <a:ext cx="4209047" cy="2299903"/>
          </a:xfr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2293826" y="3821845"/>
            <a:ext cx="3909294" cy="2336798"/>
          </a:xfrm>
          <a:prstGeom prst="rect">
            <a:avLst/>
          </a:prstGeom>
        </p:spPr>
      </p:pic>
      <p:pic>
        <p:nvPicPr>
          <p:cNvPr id="8" name="Рисунок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800000">
            <a:off x="7003972" y="3821845"/>
            <a:ext cx="4209047" cy="2336797"/>
          </a:xfrm>
          <a:prstGeom prst="rect">
            <a:avLst/>
          </a:prstGeom>
        </p:spPr>
      </p:pic>
    </p:spTree>
    <p:extLst>
      <p:ext uri="{BB962C8B-B14F-4D97-AF65-F5344CB8AC3E}">
        <p14:creationId xmlns:p14="http://schemas.microsoft.com/office/powerpoint/2010/main" val="806245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67338" y="481264"/>
            <a:ext cx="9491871" cy="6832640"/>
          </a:xfrm>
          <a:prstGeom prst="rect">
            <a:avLst/>
          </a:prstGeom>
        </p:spPr>
        <p:txBody>
          <a:bodyPr wrap="square">
            <a:spAutoFit/>
          </a:bodyPr>
          <a:lstStyle/>
          <a:p>
            <a:r>
              <a:rPr lang="ru-RU" sz="2400" b="1" i="1" dirty="0" smtClean="0">
                <a:latin typeface="Times New Roman" panose="02020603050405020304" pitchFamily="18" charset="0"/>
                <a:cs typeface="Times New Roman" panose="02020603050405020304" pitchFamily="18" charset="0"/>
              </a:rPr>
              <a:t>                                       Заключительный этап</a:t>
            </a:r>
          </a:p>
          <a:p>
            <a:r>
              <a:rPr lang="ru-RU" dirty="0" smtClean="0">
                <a:latin typeface="Times New Roman" panose="02020603050405020304" pitchFamily="18" charset="0"/>
                <a:cs typeface="Times New Roman" panose="02020603050405020304" pitchFamily="18" charset="0"/>
              </a:rPr>
              <a:t>Проведя </a:t>
            </a:r>
            <a:r>
              <a:rPr lang="ru-RU" dirty="0">
                <a:latin typeface="Times New Roman" panose="02020603050405020304" pitchFamily="18" charset="0"/>
                <a:cs typeface="Times New Roman" panose="02020603050405020304" pitchFamily="18" charset="0"/>
              </a:rPr>
              <a:t>ряд опытов, мы узнали о свойствах соли. Соль это -</a:t>
            </a:r>
          </a:p>
          <a:p>
            <a:pPr marL="285750" indent="-285750">
              <a:buFont typeface="Wingdings" panose="05000000000000000000" pitchFamily="2" charset="2"/>
              <a:buChar char="q"/>
            </a:pPr>
            <a:r>
              <a:rPr lang="ru-RU" dirty="0" smtClean="0">
                <a:latin typeface="Times New Roman" panose="02020603050405020304" pitchFamily="18" charset="0"/>
                <a:cs typeface="Times New Roman" panose="02020603050405020304" pitchFamily="18" charset="0"/>
              </a:rPr>
              <a:t>вещество </a:t>
            </a:r>
            <a:r>
              <a:rPr lang="ru-RU" dirty="0">
                <a:latin typeface="Times New Roman" panose="02020603050405020304" pitchFamily="18" charset="0"/>
                <a:cs typeface="Times New Roman" panose="02020603050405020304" pitchFamily="18" charset="0"/>
              </a:rPr>
              <a:t>белого цвета, </a:t>
            </a:r>
            <a:r>
              <a:rPr lang="ru-RU" dirty="0" smtClean="0">
                <a:latin typeface="Times New Roman" panose="02020603050405020304" pitchFamily="18" charset="0"/>
                <a:cs typeface="Times New Roman" panose="02020603050405020304" pitchFamily="18" charset="0"/>
              </a:rPr>
              <a:t>сыпучая</a:t>
            </a:r>
            <a:endParaRPr lang="ru-RU"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latin typeface="Times New Roman" panose="02020603050405020304" pitchFamily="18" charset="0"/>
                <a:cs typeface="Times New Roman" panose="02020603050405020304" pitchFamily="18" charset="0"/>
              </a:rPr>
              <a:t>не </a:t>
            </a:r>
            <a:r>
              <a:rPr lang="ru-RU" dirty="0">
                <a:latin typeface="Times New Roman" panose="02020603050405020304" pitchFamily="18" charset="0"/>
                <a:cs typeface="Times New Roman" panose="02020603050405020304" pitchFamily="18" charset="0"/>
              </a:rPr>
              <a:t>имеет </a:t>
            </a:r>
            <a:r>
              <a:rPr lang="ru-RU" dirty="0" smtClean="0">
                <a:latin typeface="Times New Roman" panose="02020603050405020304" pitchFamily="18" charset="0"/>
                <a:cs typeface="Times New Roman" panose="02020603050405020304" pitchFamily="18" charset="0"/>
              </a:rPr>
              <a:t>запаха</a:t>
            </a:r>
            <a:endParaRPr lang="ru-RU"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на вкус </a:t>
            </a:r>
            <a:r>
              <a:rPr lang="ru-RU" dirty="0" smtClean="0">
                <a:latin typeface="Times New Roman" panose="02020603050405020304" pitchFamily="18" charset="0"/>
                <a:cs typeface="Times New Roman" panose="02020603050405020304" pitchFamily="18" charset="0"/>
              </a:rPr>
              <a:t>солено-горькая</a:t>
            </a:r>
            <a:endParaRPr lang="ru-RU"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при нажатии скрипит как </a:t>
            </a:r>
            <a:r>
              <a:rPr lang="ru-RU" dirty="0" smtClean="0">
                <a:latin typeface="Times New Roman" panose="02020603050405020304" pitchFamily="18" charset="0"/>
                <a:cs typeface="Times New Roman" panose="02020603050405020304" pitchFamily="18" charset="0"/>
              </a:rPr>
              <a:t>снег </a:t>
            </a:r>
            <a:endParaRPr lang="ru-RU"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растворяется </a:t>
            </a:r>
            <a:r>
              <a:rPr lang="ru-RU" dirty="0" smtClean="0">
                <a:latin typeface="Times New Roman" panose="02020603050405020304" pitchFamily="18" charset="0"/>
                <a:cs typeface="Times New Roman" panose="02020603050405020304" pitchFamily="18" charset="0"/>
              </a:rPr>
              <a:t>в </a:t>
            </a:r>
            <a:r>
              <a:rPr lang="ru-RU" dirty="0">
                <a:latin typeface="Times New Roman" panose="02020603050405020304" pitchFamily="18" charset="0"/>
                <a:cs typeface="Times New Roman" panose="02020603050405020304" pitchFamily="18" charset="0"/>
              </a:rPr>
              <a:t>воде </a:t>
            </a:r>
            <a:r>
              <a:rPr lang="ru-RU" dirty="0" smtClean="0">
                <a:latin typeface="Times New Roman" panose="02020603050405020304" pitchFamily="18" charset="0"/>
                <a:cs typeface="Times New Roman" panose="02020603050405020304" pitchFamily="18" charset="0"/>
              </a:rPr>
              <a:t>быстро</a:t>
            </a:r>
            <a:endParaRPr lang="ru-RU"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 насыщенном солёном растворе </a:t>
            </a:r>
            <a:r>
              <a:rPr lang="ru-RU" dirty="0" smtClean="0">
                <a:latin typeface="Times New Roman" panose="02020603050405020304" pitchFamily="18" charset="0"/>
                <a:cs typeface="Times New Roman" panose="02020603050405020304" pitchFamily="18" charset="0"/>
              </a:rPr>
              <a:t>картофель </a:t>
            </a:r>
            <a:r>
              <a:rPr lang="ru-RU" dirty="0">
                <a:latin typeface="Times New Roman" panose="02020603050405020304" pitchFamily="18" charset="0"/>
                <a:cs typeface="Times New Roman" panose="02020603050405020304" pitchFamily="18" charset="0"/>
              </a:rPr>
              <a:t>не </a:t>
            </a:r>
            <a:r>
              <a:rPr lang="ru-RU" dirty="0" smtClean="0">
                <a:latin typeface="Times New Roman" panose="02020603050405020304" pitchFamily="18" charset="0"/>
                <a:cs typeface="Times New Roman" panose="02020603050405020304" pitchFamily="18" charset="0"/>
              </a:rPr>
              <a:t>тонет</a:t>
            </a:r>
            <a:endParaRPr lang="ru-RU"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latin typeface="Times New Roman" panose="02020603050405020304" pitchFamily="18" charset="0"/>
                <a:cs typeface="Times New Roman" panose="02020603050405020304" pitchFamily="18" charset="0"/>
              </a:rPr>
              <a:t>при </a:t>
            </a:r>
            <a:r>
              <a:rPr lang="ru-RU" dirty="0">
                <a:latin typeface="Times New Roman" panose="02020603050405020304" pitchFamily="18" charset="0"/>
                <a:cs typeface="Times New Roman" panose="02020603050405020304" pitchFamily="18" charset="0"/>
              </a:rPr>
              <a:t>испарении воды из солёного раствора остаются кристаллики </a:t>
            </a:r>
            <a:r>
              <a:rPr lang="ru-RU" dirty="0" smtClean="0">
                <a:latin typeface="Times New Roman" panose="02020603050405020304" pitchFamily="18" charset="0"/>
                <a:cs typeface="Times New Roman" panose="02020603050405020304" pitchFamily="18" charset="0"/>
              </a:rPr>
              <a:t>соли </a:t>
            </a:r>
            <a:endParaRPr lang="ru-RU"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можно использовать в </a:t>
            </a:r>
            <a:r>
              <a:rPr lang="ru-RU" dirty="0" smtClean="0">
                <a:latin typeface="Times New Roman" panose="02020603050405020304" pitchFamily="18" charset="0"/>
                <a:cs typeface="Times New Roman" panose="02020603050405020304" pitchFamily="18" charset="0"/>
              </a:rPr>
              <a:t>изобразительной деятельности.</a:t>
            </a:r>
          </a:p>
          <a:p>
            <a:endParaRPr lang="ru-RU" dirty="0" smtClean="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В процессе проведённой работы мы много интересного узнали о соли, обобщили и расширили свои знания о ней. Теперь мы знаем, какие виды соли бывают, как добывают и где используют и делаем вывод: соль - единственное вещество, которое человек употребляет в пищу. Она не только улучшает вкус многих блюд, но и полезна и даже необходима для здоровья. Это единственный продукт, который нечем заменить, и без которого жизнь невозможна. Также мы убедились в том, что самые простые и знакомые нам вещества могут быть необычными и </a:t>
            </a:r>
            <a:r>
              <a:rPr lang="ru-RU" dirty="0" smtClean="0">
                <a:latin typeface="Times New Roman" panose="02020603050405020304" pitchFamily="18" charset="0"/>
                <a:cs typeface="Times New Roman" panose="02020603050405020304" pitchFamily="18" charset="0"/>
              </a:rPr>
              <a:t>удивительными.</a:t>
            </a:r>
            <a:endParaRPr lang="ru-RU" dirty="0">
              <a:latin typeface="Times New Roman" panose="02020603050405020304" pitchFamily="18" charset="0"/>
              <a:cs typeface="Times New Roman" panose="02020603050405020304" pitchFamily="18" charset="0"/>
            </a:endParaRPr>
          </a:p>
          <a:p>
            <a:endParaRPr lang="ru-RU"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40049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0908" y="1709739"/>
            <a:ext cx="8576541" cy="1901680"/>
          </a:xfrm>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СПАСИБО ЗА ВНИМАНИЕ</a:t>
            </a:r>
            <a:endParaRPr lang="ru-RU" sz="2800" b="1"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33105190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6791" y="365125"/>
            <a:ext cx="9286461" cy="6015797"/>
          </a:xfrm>
        </p:spPr>
        <p:txBody>
          <a:bodyPr>
            <a:noAutofit/>
          </a:bodyPr>
          <a:lstStyle/>
          <a:p>
            <a:pPr>
              <a:lnSpc>
                <a:spcPct val="100000"/>
              </a:lnSpc>
            </a:pPr>
            <a:r>
              <a:rPr lang="ru-RU" sz="1800" b="1" dirty="0" smtClean="0">
                <a:latin typeface="Times New Roman" panose="02020603050405020304" pitchFamily="18" charset="0"/>
                <a:cs typeface="Times New Roman" panose="02020603050405020304" pitchFamily="18" charset="0"/>
              </a:rPr>
              <a:t>Актуальность: </a:t>
            </a:r>
            <a:r>
              <a:rPr lang="ru-RU" sz="1800" dirty="0">
                <a:latin typeface="Times New Roman" panose="02020603050405020304" pitchFamily="18" charset="0"/>
                <a:cs typeface="Times New Roman" panose="02020603050405020304" pitchFamily="18" charset="0"/>
              </a:rPr>
              <a:t>Выбор названия проекта «Волшебная соль» актуален и эффективен. Он даёт возможность ребёнку экспериментировать, синтезировать полученные знания. Развивать творческие способности и коммуникативные навыки, что позволяет ему успешно адаптироваться к изменившейся ситуации дошкольного обучения. Актуальность данного исследования заключается в том, чтобы изучить свойства соли, выяснить – действительно ли соль необходима человеку в жизни. Научиться самостоятельно изучать её свойства, узнавать то, о чем раньше не задумывался или не догадывался, ребенку </a:t>
            </a:r>
            <a:r>
              <a:rPr lang="ru-RU" sz="1800" dirty="0" smtClean="0">
                <a:latin typeface="Times New Roman" panose="02020603050405020304" pitchFamily="18" charset="0"/>
                <a:cs typeface="Times New Roman" panose="02020603050405020304" pitchFamily="18" charset="0"/>
              </a:rPr>
              <a:t>ещё </a:t>
            </a:r>
            <a:r>
              <a:rPr lang="ru-RU" sz="1800" dirty="0">
                <a:latin typeface="Times New Roman" panose="02020603050405020304" pitchFamily="18" charset="0"/>
                <a:cs typeface="Times New Roman" panose="02020603050405020304" pitchFamily="18" charset="0"/>
              </a:rPr>
              <a:t>не по силу.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В </a:t>
            </a:r>
            <a:r>
              <a:rPr lang="ru-RU" sz="1800" dirty="0">
                <a:latin typeface="Times New Roman" panose="02020603050405020304" pitchFamily="18" charset="0"/>
                <a:cs typeface="Times New Roman" panose="02020603050405020304" pitchFamily="18" charset="0"/>
              </a:rPr>
              <a:t>настоящее время в связи с пересмотром приоритетных форм и методов обучения в дошкольном образовании преобладают именно методы, развивающие у детей способности к начальным формам обобщения, умозаключения, абстракции. А таким методом и является экспериментирование. Задача взрослых помочь детям сформировать у ребенка активное желание экспериментировать; создавать оптимальные условия для развития творческой, самостоятельной и совместной активности воспитанников через разнообразную экспериментальную, художественную деятельность. В ходе работы мы решили познакомить детей со свойствами соли; дать элементарные представления о соли (её добычи, вреде и пользе). </a:t>
            </a:r>
            <a:r>
              <a:rPr lang="ru-RU" sz="1800" b="1" dirty="0" smtClean="0">
                <a:solidFill>
                  <a:srgbClr val="FF0000"/>
                </a:solidFill>
                <a:latin typeface="Times New Roman" panose="02020603050405020304" pitchFamily="18" charset="0"/>
                <a:cs typeface="Times New Roman" panose="02020603050405020304" pitchFamily="18" charset="0"/>
              </a:rPr>
              <a:t/>
            </a:r>
            <a:br>
              <a:rPr lang="ru-RU" sz="1800" b="1" dirty="0" smtClean="0">
                <a:solidFill>
                  <a:srgbClr val="FF0000"/>
                </a:solidFill>
                <a:latin typeface="Times New Roman" panose="02020603050405020304" pitchFamily="18" charset="0"/>
                <a:cs typeface="Times New Roman" panose="02020603050405020304" pitchFamily="18" charset="0"/>
              </a:rPr>
            </a:br>
            <a:r>
              <a:rPr lang="ru-RU" sz="1800" dirty="0" smtClean="0">
                <a:solidFill>
                  <a:srgbClr val="000000"/>
                </a:solidFill>
                <a:latin typeface="Times New Roman" panose="02020603050405020304" pitchFamily="18" charset="0"/>
                <a:cs typeface="Times New Roman" panose="02020603050405020304" pitchFamily="18" charset="0"/>
              </a:rPr>
              <a:t>Интересное </a:t>
            </a:r>
            <a:r>
              <a:rPr lang="ru-RU" sz="1800" dirty="0">
                <a:solidFill>
                  <a:srgbClr val="000000"/>
                </a:solidFill>
                <a:latin typeface="Times New Roman" panose="02020603050405020304" pitchFamily="18" charset="0"/>
                <a:cs typeface="Times New Roman" panose="02020603050405020304" pitchFamily="18" charset="0"/>
              </a:rPr>
              <a:t>и необычное всегда рядом, не требует особых усилий и затрат. Соль, которая есть на каждом столе, в каждом доме, известна и знакомая, непознанная и таинственная.</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Нам стало </a:t>
            </a:r>
            <a:r>
              <a:rPr lang="ru-RU" sz="1800" dirty="0">
                <a:latin typeface="Times New Roman" panose="02020603050405020304" pitchFamily="18" charset="0"/>
                <a:cs typeface="Times New Roman" panose="02020603050405020304" pitchFamily="18" charset="0"/>
              </a:rPr>
              <a:t>очень интересно узнать о соли как можно больше. Так, появился </a:t>
            </a:r>
            <a:r>
              <a:rPr lang="ru-RU" sz="1800" dirty="0" smtClean="0">
                <a:latin typeface="Times New Roman" panose="02020603050405020304" pitchFamily="18" charset="0"/>
                <a:cs typeface="Times New Roman" panose="02020603050405020304" pitchFamily="18" charset="0"/>
              </a:rPr>
              <a:t>наш проект </a:t>
            </a:r>
            <a:r>
              <a:rPr lang="ru-RU" sz="1800" dirty="0">
                <a:latin typeface="Times New Roman" panose="02020603050405020304" pitchFamily="18" charset="0"/>
                <a:cs typeface="Times New Roman" panose="02020603050405020304" pitchFamily="18" charset="0"/>
              </a:rPr>
              <a:t>под названием «Волшебная соль».</a:t>
            </a:r>
            <a:endParaRPr lang="ru-RU" sz="1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8900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07704" y="-159026"/>
            <a:ext cx="9346096" cy="6848061"/>
          </a:xfrm>
        </p:spPr>
        <p:txBody>
          <a:bodyPr>
            <a:normAutofit/>
          </a:bodyPr>
          <a:lstStyle/>
          <a:p>
            <a:pPr>
              <a:lnSpc>
                <a:spcPct val="100000"/>
              </a:lnSpc>
            </a:pPr>
            <a:r>
              <a:rPr lang="ru-RU" sz="1800" b="1" dirty="0">
                <a:latin typeface="Times New Roman" panose="02020603050405020304" pitchFamily="18" charset="0"/>
                <a:cs typeface="Times New Roman" panose="02020603050405020304" pitchFamily="18" charset="0"/>
              </a:rPr>
              <a:t>Тип проекта</a:t>
            </a:r>
            <a:r>
              <a:rPr lang="ru-RU" sz="1800" b="1" dirty="0" smtClean="0">
                <a:latin typeface="Times New Roman" panose="02020603050405020304" pitchFamily="18" charset="0"/>
                <a:cs typeface="Times New Roman" panose="02020603050405020304" pitchFamily="18" charset="0"/>
              </a:rPr>
              <a:t>:</a:t>
            </a:r>
            <a:r>
              <a:rPr lang="ru-RU" sz="1800" dirty="0" smtClean="0">
                <a:latin typeface="Times New Roman" panose="02020603050405020304" pitchFamily="18" charset="0"/>
                <a:cs typeface="Times New Roman" panose="02020603050405020304" pitchFamily="18" charset="0"/>
              </a:rPr>
              <a:t> групповой, краткосрочный.</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b="1" dirty="0">
                <a:latin typeface="Times New Roman" panose="02020603050405020304" pitchFamily="18" charset="0"/>
                <a:cs typeface="Times New Roman" panose="02020603050405020304" pitchFamily="18" charset="0"/>
              </a:rPr>
              <a:t>Вид проекта: </a:t>
            </a:r>
            <a:r>
              <a:rPr lang="ru-RU" sz="1800" dirty="0" smtClean="0">
                <a:latin typeface="Times New Roman" panose="02020603050405020304" pitchFamily="18" charset="0"/>
                <a:cs typeface="Times New Roman" panose="02020603050405020304" pitchFamily="18" charset="0"/>
              </a:rPr>
              <a:t>познавательно – исследовательский.</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b="1" dirty="0">
                <a:latin typeface="Times New Roman" panose="02020603050405020304" pitchFamily="18" charset="0"/>
                <a:cs typeface="Times New Roman" panose="02020603050405020304" pitchFamily="18" charset="0"/>
              </a:rPr>
              <a:t>Участники проекта:</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дети </a:t>
            </a:r>
            <a:r>
              <a:rPr lang="ru-RU" sz="1800" dirty="0" smtClean="0">
                <a:latin typeface="Times New Roman" panose="02020603050405020304" pitchFamily="18" charset="0"/>
                <a:cs typeface="Times New Roman" panose="02020603050405020304" pitchFamily="18" charset="0"/>
              </a:rPr>
              <a:t>подготовительной к школе   </a:t>
            </a:r>
            <a:r>
              <a:rPr lang="ru-RU" sz="1800" dirty="0">
                <a:latin typeface="Times New Roman" panose="02020603050405020304" pitchFamily="18" charset="0"/>
                <a:cs typeface="Times New Roman" panose="02020603050405020304" pitchFamily="18" charset="0"/>
              </a:rPr>
              <a:t>группы </a:t>
            </a:r>
            <a:r>
              <a:rPr lang="ru-RU" sz="1800" dirty="0" smtClean="0">
                <a:latin typeface="Times New Roman" panose="02020603050405020304" pitchFamily="18" charset="0"/>
                <a:cs typeface="Times New Roman" panose="02020603050405020304" pitchFamily="18" charset="0"/>
              </a:rPr>
              <a:t>(6 – 7 лет</a:t>
            </a:r>
            <a:r>
              <a:rPr lang="ru-RU" sz="1800" dirty="0">
                <a:latin typeface="Times New Roman" panose="02020603050405020304" pitchFamily="18" charset="0"/>
                <a:cs typeface="Times New Roman" panose="02020603050405020304" pitchFamily="18" charset="0"/>
              </a:rPr>
              <a:t>);</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воспитатель  </a:t>
            </a:r>
            <a:r>
              <a:rPr lang="ru-RU" sz="1800" dirty="0" err="1">
                <a:latin typeface="Times New Roman" panose="02020603050405020304" pitchFamily="18" charset="0"/>
                <a:cs typeface="Times New Roman" panose="02020603050405020304" pitchFamily="18" charset="0"/>
              </a:rPr>
              <a:t>Корепанова</a:t>
            </a:r>
            <a:r>
              <a:rPr lang="ru-RU" sz="1800" dirty="0">
                <a:latin typeface="Times New Roman" panose="02020603050405020304" pitchFamily="18" charset="0"/>
                <a:cs typeface="Times New Roman" panose="02020603050405020304" pitchFamily="18" charset="0"/>
              </a:rPr>
              <a:t> Л.В</a:t>
            </a:r>
            <a:r>
              <a:rPr lang="ru-RU" sz="1800" dirty="0" smtClean="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родители воспитанников.</a:t>
            </a:r>
            <a:br>
              <a:rPr lang="ru-RU" sz="1800" dirty="0">
                <a:latin typeface="Times New Roman" panose="02020603050405020304" pitchFamily="18" charset="0"/>
                <a:cs typeface="Times New Roman" panose="02020603050405020304" pitchFamily="18" charset="0"/>
              </a:rPr>
            </a:br>
            <a:r>
              <a:rPr lang="ru-RU" sz="1800" b="1" dirty="0">
                <a:latin typeface="Times New Roman" panose="02020603050405020304" pitchFamily="18" charset="0"/>
                <a:cs typeface="Times New Roman" panose="02020603050405020304" pitchFamily="18" charset="0"/>
              </a:rPr>
              <a:t>Цель </a:t>
            </a:r>
            <a:r>
              <a:rPr lang="ru-RU" sz="1800" dirty="0">
                <a:latin typeface="Times New Roman" panose="02020603050405020304" pitchFamily="18" charset="0"/>
                <a:cs typeface="Times New Roman" panose="02020603050405020304" pitchFamily="18" charset="0"/>
              </a:rPr>
              <a:t>проекта</a:t>
            </a:r>
            <a:r>
              <a:rPr lang="ru-RU" sz="1800" dirty="0" smtClean="0">
                <a:latin typeface="Times New Roman" panose="02020603050405020304" pitchFamily="18" charset="0"/>
                <a:cs typeface="Times New Roman" panose="02020603050405020304" pitchFamily="18" charset="0"/>
              </a:rPr>
              <a:t>: узнать </a:t>
            </a:r>
            <a:r>
              <a:rPr lang="ru-RU" sz="1800" dirty="0">
                <a:latin typeface="Times New Roman" panose="02020603050405020304" pitchFamily="18" charset="0"/>
                <a:cs typeface="Times New Roman" panose="02020603050405020304" pitchFamily="18" charset="0"/>
              </a:rPr>
              <a:t>историю соли, раздобыть информацию о </a:t>
            </a:r>
            <a:r>
              <a:rPr lang="ru-RU" sz="1800" dirty="0" smtClean="0">
                <a:latin typeface="Times New Roman" panose="02020603050405020304" pitchFamily="18" charset="0"/>
                <a:cs typeface="Times New Roman" panose="02020603050405020304" pitchFamily="18" charset="0"/>
              </a:rPr>
              <a:t>добыче </a:t>
            </a:r>
            <a:r>
              <a:rPr lang="ru-RU" sz="1800" dirty="0">
                <a:latin typeface="Times New Roman" panose="02020603050405020304" pitchFamily="18" charset="0"/>
                <a:cs typeface="Times New Roman" panose="02020603050405020304" pitchFamily="18" charset="0"/>
              </a:rPr>
              <a:t>соли, </a:t>
            </a:r>
            <a:r>
              <a:rPr lang="ru-RU" sz="1800" dirty="0" smtClean="0">
                <a:latin typeface="Times New Roman" panose="02020603050405020304" pitchFamily="18" charset="0"/>
                <a:cs typeface="Times New Roman" panose="02020603050405020304" pitchFamily="18" charset="0"/>
              </a:rPr>
              <a:t>определить </a:t>
            </a:r>
            <a:r>
              <a:rPr lang="ru-RU" sz="1800" dirty="0">
                <a:latin typeface="Times New Roman" panose="02020603050405020304" pitchFamily="18" charset="0"/>
                <a:cs typeface="Times New Roman" panose="02020603050405020304" pitchFamily="18" charset="0"/>
              </a:rPr>
              <a:t>ее свойства, зачем нужна соль, научиться находить интересное и необычное </a:t>
            </a:r>
            <a:r>
              <a:rPr lang="ru-RU" sz="1800" dirty="0" smtClean="0">
                <a:latin typeface="Times New Roman" panose="02020603050405020304" pitchFamily="18" charset="0"/>
                <a:cs typeface="Times New Roman" panose="02020603050405020304" pitchFamily="18" charset="0"/>
              </a:rPr>
              <a:t>рядом</a:t>
            </a:r>
            <a:r>
              <a:rPr lang="ru-RU" sz="1800" dirty="0">
                <a:latin typeface="Times New Roman" panose="02020603050405020304" pitchFamily="18" charset="0"/>
                <a:cs typeface="Times New Roman" panose="02020603050405020304" pitchFamily="18" charset="0"/>
              </a:rPr>
              <a:t>, в доступных для наблюдения и изучения предметах.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Задачи проекта:</a:t>
            </a:r>
            <a:br>
              <a:rPr lang="ru-RU" sz="1800" b="1"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1.Расширять знания детей о соли, определить свойства соли, как ее добывают, где применяется.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2.Формировать у детей исследовательские навыки (поиск информации в различных источниках).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3.Развивать </a:t>
            </a:r>
            <a:r>
              <a:rPr lang="ru-RU" sz="1800" dirty="0">
                <a:latin typeface="Times New Roman" panose="02020603050405020304" pitchFamily="18" charset="0"/>
                <a:cs typeface="Times New Roman" panose="02020603050405020304" pitchFamily="18" charset="0"/>
              </a:rPr>
              <a:t>познавательный интерес к исследовательской деятельности, желание познать новое.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4.Развивать </a:t>
            </a:r>
            <a:r>
              <a:rPr lang="ru-RU" sz="1800" dirty="0">
                <a:latin typeface="Times New Roman" panose="02020603050405020304" pitchFamily="18" charset="0"/>
                <a:cs typeface="Times New Roman" panose="02020603050405020304" pitchFamily="18" charset="0"/>
              </a:rPr>
              <a:t>умение участвовать в опытно-экспериментальной деятельности.</a:t>
            </a:r>
            <a:r>
              <a:rPr lang="ru-RU" sz="1800" b="1" dirty="0" smtClean="0">
                <a:latin typeface="Times New Roman" panose="02020603050405020304" pitchFamily="18" charset="0"/>
                <a:cs typeface="Times New Roman" panose="02020603050405020304" pitchFamily="18" charset="0"/>
              </a:rPr>
              <a:t/>
            </a:r>
            <a:br>
              <a:rPr lang="ru-RU" sz="1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Гипотеза</a:t>
            </a:r>
            <a:r>
              <a:rPr lang="ru-RU" sz="1800" b="1" dirty="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Мы высказали предположение, что соль необходима всему живому и является </a:t>
            </a:r>
            <a:r>
              <a:rPr lang="ru-RU" sz="1800" dirty="0" smtClean="0">
                <a:latin typeface="Times New Roman" panose="02020603050405020304" pitchFamily="18" charset="0"/>
                <a:cs typeface="Times New Roman" panose="02020603050405020304" pitchFamily="18" charset="0"/>
              </a:rPr>
              <a:t>интересным </a:t>
            </a:r>
            <a:r>
              <a:rPr lang="ru-RU" sz="1800" dirty="0">
                <a:latin typeface="Times New Roman" panose="02020603050405020304" pitchFamily="18" charset="0"/>
                <a:cs typeface="Times New Roman" panose="02020603050405020304" pitchFamily="18" charset="0"/>
              </a:rPr>
              <a:t>материалом для опытов.</a:t>
            </a:r>
            <a:br>
              <a:rPr lang="ru-RU" sz="1800" dirty="0">
                <a:latin typeface="Times New Roman" panose="02020603050405020304" pitchFamily="18" charset="0"/>
                <a:cs typeface="Times New Roman" panose="02020603050405020304" pitchFamily="18" charset="0"/>
              </a:rPr>
            </a:br>
            <a:r>
              <a:rPr lang="ru-RU" sz="1800" b="1" dirty="0">
                <a:latin typeface="Times New Roman" panose="02020603050405020304" pitchFamily="18" charset="0"/>
                <a:cs typeface="Times New Roman" panose="02020603050405020304" pitchFamily="18" charset="0"/>
              </a:rPr>
              <a:t>Объект</a:t>
            </a:r>
            <a:r>
              <a:rPr lang="ru-RU" sz="1800" b="1" dirty="0" smtClean="0">
                <a:latin typeface="Times New Roman" panose="02020603050405020304" pitchFamily="18" charset="0"/>
                <a:cs typeface="Times New Roman" panose="02020603050405020304" pitchFamily="18" charset="0"/>
              </a:rPr>
              <a:t> </a:t>
            </a:r>
            <a:r>
              <a:rPr lang="ru-RU" sz="1800" b="1" dirty="0">
                <a:latin typeface="Times New Roman" panose="02020603050405020304" pitchFamily="18" charset="0"/>
                <a:cs typeface="Times New Roman" panose="02020603050405020304" pitchFamily="18" charset="0"/>
              </a:rPr>
              <a:t>исследования: </a:t>
            </a:r>
            <a:r>
              <a:rPr lang="ru-RU" sz="1800" dirty="0">
                <a:latin typeface="Times New Roman" panose="02020603050405020304" pitchFamily="18" charset="0"/>
                <a:cs typeface="Times New Roman" panose="02020603050405020304" pitchFamily="18" charset="0"/>
              </a:rPr>
              <a:t>соль.</a:t>
            </a:r>
          </a:p>
        </p:txBody>
      </p:sp>
    </p:spTree>
    <p:extLst>
      <p:ext uri="{BB962C8B-B14F-4D97-AF65-F5344CB8AC3E}">
        <p14:creationId xmlns:p14="http://schemas.microsoft.com/office/powerpoint/2010/main" val="3228185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600364"/>
            <a:ext cx="10515600" cy="489527"/>
          </a:xfrm>
        </p:spPr>
        <p:txBody>
          <a:bodyPr>
            <a:normAutofit/>
          </a:bodyPr>
          <a:lstStyle/>
          <a:p>
            <a:pPr algn="ctr"/>
            <a:r>
              <a:rPr lang="ru-RU" sz="2000" b="1" dirty="0" smtClean="0">
                <a:latin typeface="Times New Roman" panose="02020603050405020304" pitchFamily="18" charset="0"/>
                <a:cs typeface="Times New Roman" panose="02020603050405020304" pitchFamily="18" charset="0"/>
              </a:rPr>
              <a:t>Этапы проекта</a:t>
            </a:r>
            <a:endParaRPr lang="ru-RU" sz="2000" b="1"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2345635" y="1440873"/>
            <a:ext cx="9001814" cy="4648777"/>
          </a:xfrm>
        </p:spPr>
        <p:txBody>
          <a:bodyPr>
            <a:normAutofit/>
          </a:bodyPr>
          <a:lstStyle/>
          <a:p>
            <a:endParaRPr lang="ru-RU" dirty="0" smtClean="0">
              <a:solidFill>
                <a:schemeClr val="tx1"/>
              </a:solidFill>
              <a:latin typeface="Times New Roman" panose="02020603050405020304" pitchFamily="18" charset="0"/>
              <a:cs typeface="Times New Roman" panose="02020603050405020304" pitchFamily="18" charset="0"/>
            </a:endParaRPr>
          </a:p>
          <a:p>
            <a:r>
              <a:rPr lang="ru-RU" dirty="0" smtClean="0">
                <a:solidFill>
                  <a:schemeClr val="tx1"/>
                </a:solidFill>
                <a:latin typeface="Times New Roman" panose="02020603050405020304" pitchFamily="18" charset="0"/>
                <a:cs typeface="Times New Roman" panose="02020603050405020304" pitchFamily="18" charset="0"/>
              </a:rPr>
              <a:t>1.Подготовительный</a:t>
            </a:r>
          </a:p>
          <a:p>
            <a:r>
              <a:rPr lang="ru-RU" dirty="0" smtClean="0">
                <a:solidFill>
                  <a:schemeClr val="tx1"/>
                </a:solidFill>
                <a:latin typeface="Times New Roman" panose="02020603050405020304" pitchFamily="18" charset="0"/>
                <a:cs typeface="Times New Roman" panose="02020603050405020304" pitchFamily="18" charset="0"/>
              </a:rPr>
              <a:t>2.Основной</a:t>
            </a:r>
          </a:p>
          <a:p>
            <a:r>
              <a:rPr lang="ru-RU" dirty="0" smtClean="0">
                <a:solidFill>
                  <a:schemeClr val="tx1"/>
                </a:solidFill>
                <a:latin typeface="Times New Roman" panose="02020603050405020304" pitchFamily="18" charset="0"/>
                <a:cs typeface="Times New Roman" panose="02020603050405020304" pitchFamily="18" charset="0"/>
              </a:rPr>
              <a:t>3.Заключительный</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79992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535710"/>
            <a:ext cx="10515600" cy="498763"/>
          </a:xfrm>
        </p:spPr>
        <p:txBody>
          <a:bodyPr>
            <a:normAutofit/>
          </a:bodyPr>
          <a:lstStyle/>
          <a:p>
            <a:pPr algn="ctr"/>
            <a:r>
              <a:rPr lang="ru-RU" sz="2400" b="1" i="1" dirty="0" smtClean="0">
                <a:latin typeface="Times New Roman" panose="02020603050405020304" pitchFamily="18" charset="0"/>
                <a:cs typeface="Times New Roman" panose="02020603050405020304" pitchFamily="18" charset="0"/>
              </a:rPr>
              <a:t>Подготовительный этап</a:t>
            </a:r>
            <a:endParaRPr lang="ru-RU" sz="2400" b="1" i="1"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2256182" y="1154545"/>
            <a:ext cx="9091267" cy="5047472"/>
          </a:xfrm>
        </p:spPr>
        <p:txBody>
          <a:bodyPr>
            <a:normAutofit/>
          </a:bodyPr>
          <a:lstStyle/>
          <a:p>
            <a:pPr>
              <a:lnSpc>
                <a:spcPct val="100000"/>
              </a:lnSpc>
            </a:pPr>
            <a:r>
              <a:rPr lang="ru-RU" sz="1800" dirty="0" smtClean="0">
                <a:solidFill>
                  <a:schemeClr val="tx1"/>
                </a:solidFill>
                <a:latin typeface="Times New Roman" panose="02020603050405020304" pitchFamily="18" charset="0"/>
                <a:cs typeface="Times New Roman" panose="02020603050405020304" pitchFamily="18" charset="0"/>
              </a:rPr>
              <a:t>- </a:t>
            </a:r>
            <a:r>
              <a:rPr lang="ru-RU" sz="1800" dirty="0">
                <a:solidFill>
                  <a:schemeClr val="tx1"/>
                </a:solidFill>
                <a:latin typeface="Times New Roman" panose="02020603050405020304" pitchFamily="18" charset="0"/>
                <a:cs typeface="Times New Roman" panose="02020603050405020304" pitchFamily="18" charset="0"/>
              </a:rPr>
              <a:t>Совместное обсуждение с детьми плана деятельности: постановка цели, </a:t>
            </a:r>
          </a:p>
          <a:p>
            <a:pPr>
              <a:lnSpc>
                <a:spcPct val="100000"/>
              </a:lnSpc>
            </a:pPr>
            <a:r>
              <a:rPr lang="ru-RU" sz="1800" dirty="0">
                <a:solidFill>
                  <a:schemeClr val="tx1"/>
                </a:solidFill>
                <a:latin typeface="Times New Roman" panose="02020603050405020304" pitchFamily="18" charset="0"/>
                <a:cs typeface="Times New Roman" panose="02020603050405020304" pitchFamily="18" charset="0"/>
              </a:rPr>
              <a:t>задачи для экспериментирования, </a:t>
            </a:r>
          </a:p>
          <a:p>
            <a:pPr>
              <a:lnSpc>
                <a:spcPct val="100000"/>
              </a:lnSpc>
            </a:pPr>
            <a:r>
              <a:rPr lang="ru-RU" sz="1800" dirty="0" smtClean="0">
                <a:solidFill>
                  <a:schemeClr val="tx1"/>
                </a:solidFill>
                <a:latin typeface="Times New Roman" panose="02020603050405020304" pitchFamily="18" charset="0"/>
                <a:cs typeface="Times New Roman" panose="02020603050405020304" pitchFamily="18" charset="0"/>
              </a:rPr>
              <a:t>- Пополнение </a:t>
            </a:r>
            <a:r>
              <a:rPr lang="ru-RU" sz="1800" dirty="0">
                <a:solidFill>
                  <a:schemeClr val="tx1"/>
                </a:solidFill>
                <a:latin typeface="Times New Roman" panose="02020603050405020304" pitchFamily="18" charset="0"/>
                <a:cs typeface="Times New Roman" panose="02020603050405020304" pitchFamily="18" charset="0"/>
              </a:rPr>
              <a:t>предметно-развивающей среды: обогащение </a:t>
            </a:r>
            <a:r>
              <a:rPr lang="ru-RU" sz="1800" dirty="0" smtClean="0">
                <a:solidFill>
                  <a:schemeClr val="tx1"/>
                </a:solidFill>
                <a:latin typeface="Times New Roman" panose="02020603050405020304" pitchFamily="18" charset="0"/>
                <a:cs typeface="Times New Roman" panose="02020603050405020304" pitchFamily="18" charset="0"/>
              </a:rPr>
              <a:t>опытно-экспериментальной </a:t>
            </a:r>
            <a:r>
              <a:rPr lang="ru-RU" sz="1800" dirty="0">
                <a:solidFill>
                  <a:schemeClr val="tx1"/>
                </a:solidFill>
                <a:latin typeface="Times New Roman" panose="02020603050405020304" pitchFamily="18" charset="0"/>
                <a:cs typeface="Times New Roman" panose="02020603050405020304" pitchFamily="18" charset="0"/>
              </a:rPr>
              <a:t>лаборатории, создание картотеки опытов.</a:t>
            </a:r>
          </a:p>
          <a:p>
            <a:pPr>
              <a:lnSpc>
                <a:spcPct val="100000"/>
              </a:lnSpc>
            </a:pPr>
            <a:r>
              <a:rPr lang="ru-RU" sz="1800" dirty="0" smtClean="0">
                <a:solidFill>
                  <a:schemeClr val="tx1"/>
                </a:solidFill>
                <a:latin typeface="Times New Roman" panose="02020603050405020304" pitchFamily="18" charset="0"/>
                <a:cs typeface="Times New Roman" panose="02020603050405020304" pitchFamily="18" charset="0"/>
              </a:rPr>
              <a:t>- Подбор </a:t>
            </a:r>
            <a:r>
              <a:rPr lang="ru-RU" sz="1800" dirty="0">
                <a:solidFill>
                  <a:schemeClr val="tx1"/>
                </a:solidFill>
                <a:latin typeface="Times New Roman" panose="02020603050405020304" pitchFamily="18" charset="0"/>
                <a:cs typeface="Times New Roman" panose="02020603050405020304" pitchFamily="18" charset="0"/>
              </a:rPr>
              <a:t>информации по теме проекта, проведение бесед, отгадывание загадок, </a:t>
            </a:r>
          </a:p>
          <a:p>
            <a:pPr>
              <a:lnSpc>
                <a:spcPct val="100000"/>
              </a:lnSpc>
            </a:pPr>
            <a:r>
              <a:rPr lang="ru-RU" sz="1800" dirty="0">
                <a:solidFill>
                  <a:schemeClr val="tx1"/>
                </a:solidFill>
                <a:latin typeface="Times New Roman" panose="02020603050405020304" pitchFamily="18" charset="0"/>
                <a:cs typeface="Times New Roman" panose="02020603050405020304" pitchFamily="18" charset="0"/>
              </a:rPr>
              <a:t>чтение литературы о том, какую роль играла соль в средние века.</a:t>
            </a:r>
          </a:p>
          <a:p>
            <a:pPr>
              <a:lnSpc>
                <a:spcPct val="100000"/>
              </a:lnSpc>
            </a:pPr>
            <a:r>
              <a:rPr lang="ru-RU" sz="1800" dirty="0" smtClean="0">
                <a:solidFill>
                  <a:schemeClr val="tx1"/>
                </a:solidFill>
                <a:latin typeface="Times New Roman" panose="02020603050405020304" pitchFamily="18" charset="0"/>
                <a:cs typeface="Times New Roman" panose="02020603050405020304" pitchFamily="18" charset="0"/>
              </a:rPr>
              <a:t>-Просмотр </a:t>
            </a:r>
            <a:r>
              <a:rPr lang="ru-RU" sz="1800" dirty="0">
                <a:solidFill>
                  <a:schemeClr val="tx1"/>
                </a:solidFill>
                <a:latin typeface="Times New Roman" panose="02020603050405020304" pitchFamily="18" charset="0"/>
                <a:cs typeface="Times New Roman" panose="02020603050405020304" pitchFamily="18" charset="0"/>
              </a:rPr>
              <a:t>презентации о добыче соли и применение её в разных областях.</a:t>
            </a:r>
          </a:p>
          <a:p>
            <a:pPr>
              <a:lnSpc>
                <a:spcPct val="100000"/>
              </a:lnSpc>
            </a:pPr>
            <a:r>
              <a:rPr lang="ru-RU" sz="1800" dirty="0">
                <a:solidFill>
                  <a:schemeClr val="tx1"/>
                </a:solidFill>
                <a:latin typeface="Times New Roman" panose="02020603050405020304" pitchFamily="18" charset="0"/>
                <a:cs typeface="Times New Roman" panose="02020603050405020304" pitchFamily="18" charset="0"/>
              </a:rPr>
              <a:t>-</a:t>
            </a:r>
            <a:r>
              <a:rPr lang="ru-RU" sz="1800" dirty="0" smtClean="0">
                <a:solidFill>
                  <a:schemeClr val="tx1"/>
                </a:solidFill>
                <a:latin typeface="Times New Roman" panose="02020603050405020304" pitchFamily="18" charset="0"/>
                <a:cs typeface="Times New Roman" panose="02020603050405020304" pitchFamily="18" charset="0"/>
              </a:rPr>
              <a:t>Рассматривание </a:t>
            </a:r>
            <a:r>
              <a:rPr lang="ru-RU" sz="1800" dirty="0">
                <a:solidFill>
                  <a:schemeClr val="tx1"/>
                </a:solidFill>
                <a:latin typeface="Times New Roman" panose="02020603050405020304" pitchFamily="18" charset="0"/>
                <a:cs typeface="Times New Roman" panose="02020603050405020304" pitchFamily="18" charset="0"/>
              </a:rPr>
              <a:t>соли через лупу, микроскоп и сделав вывод, что соль бывает </a:t>
            </a:r>
          </a:p>
          <a:p>
            <a:pPr>
              <a:lnSpc>
                <a:spcPct val="100000"/>
              </a:lnSpc>
            </a:pPr>
            <a:r>
              <a:rPr lang="ru-RU" sz="1800" dirty="0">
                <a:solidFill>
                  <a:schemeClr val="tx1"/>
                </a:solidFill>
                <a:latin typeface="Times New Roman" panose="02020603050405020304" pitchFamily="18" charset="0"/>
                <a:cs typeface="Times New Roman" panose="02020603050405020304" pitchFamily="18" charset="0"/>
              </a:rPr>
              <a:t>разная (мелкая, крупная, очищенная, каменная, поваренная).</a:t>
            </a:r>
          </a:p>
        </p:txBody>
      </p:sp>
    </p:spTree>
    <p:extLst>
      <p:ext uri="{BB962C8B-B14F-4D97-AF65-F5344CB8AC3E}">
        <p14:creationId xmlns:p14="http://schemas.microsoft.com/office/powerpoint/2010/main" val="5240055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37522" y="-824948"/>
            <a:ext cx="9316278" cy="7682948"/>
          </a:xfrm>
        </p:spPr>
        <p:txBody>
          <a:bodyPr>
            <a:noAutofit/>
          </a:bodyPr>
          <a:lstStyle/>
          <a:p>
            <a:pPr>
              <a:lnSpc>
                <a:spcPct val="100000"/>
              </a:lnSpc>
            </a:pPr>
            <a:r>
              <a:rPr lang="ru-RU" sz="1800" dirty="0">
                <a:latin typeface="Times New Roman" panose="02020603050405020304" pitchFamily="18" charset="0"/>
                <a:cs typeface="Times New Roman" panose="02020603050405020304" pitchFamily="18" charset="0"/>
              </a:rPr>
              <a:t>Из бесед с </a:t>
            </a:r>
            <a:r>
              <a:rPr lang="ru-RU" sz="1800" dirty="0" smtClean="0">
                <a:latin typeface="Times New Roman" panose="02020603050405020304" pitchFamily="18" charset="0"/>
                <a:cs typeface="Times New Roman" panose="02020603050405020304" pitchFamily="18" charset="0"/>
              </a:rPr>
              <a:t>воспитателями и родителями ребята </a:t>
            </a:r>
            <a:r>
              <a:rPr lang="ru-RU" sz="1800" dirty="0">
                <a:latin typeface="Times New Roman" panose="02020603050405020304" pitchFamily="18" charset="0"/>
                <a:cs typeface="Times New Roman" panose="02020603050405020304" pitchFamily="18" charset="0"/>
              </a:rPr>
              <a:t>много узнали интересного о соли. Оказалось, что добыча соли началась с древних времен. В далёкие времена соль считалась драгоценностью, ценилась, как золото. Её хранили в особых ларцах, меняли на товары, даже на землю. Откуда она берётся?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Источниками </a:t>
            </a:r>
            <a:r>
              <a:rPr lang="ru-RU" sz="1800" dirty="0">
                <a:latin typeface="Times New Roman" panose="02020603050405020304" pitchFamily="18" charset="0"/>
                <a:cs typeface="Times New Roman" panose="02020603050405020304" pitchFamily="18" charset="0"/>
              </a:rPr>
              <a:t>соли являются моря и океаны. С древних времён соль добывали в залежах Мёртвого моря - оно считается самым солёным в мире. Также соль находится в природе в виде залежей - это каменная соль. Каменную соль добывают в горах в специальных карьерах. В</a:t>
            </a:r>
            <a:r>
              <a:rPr lang="ru-RU" sz="1800" dirty="0" smtClean="0">
                <a:latin typeface="Times New Roman" panose="02020603050405020304" pitchFamily="18" charset="0"/>
                <a:cs typeface="Times New Roman" panose="02020603050405020304" pitchFamily="18" charset="0"/>
              </a:rPr>
              <a:t>ыяснили</a:t>
            </a:r>
            <a:r>
              <a:rPr lang="ru-RU" sz="1800" dirty="0">
                <a:latin typeface="Times New Roman" panose="02020603050405020304" pitchFamily="18" charset="0"/>
                <a:cs typeface="Times New Roman" panose="02020603050405020304" pitchFamily="18" charset="0"/>
              </a:rPr>
              <a:t>, что соль бывает: поваренная, каменная, морская. М</a:t>
            </a:r>
            <a:r>
              <a:rPr lang="ru-RU" sz="1800" dirty="0" smtClean="0">
                <a:latin typeface="Times New Roman" panose="02020603050405020304" pitchFamily="18" charset="0"/>
                <a:cs typeface="Times New Roman" panose="02020603050405020304" pitchFamily="18" charset="0"/>
              </a:rPr>
              <a:t>амы</a:t>
            </a:r>
            <a:r>
              <a:rPr lang="ru-RU" sz="1800" dirty="0">
                <a:latin typeface="Times New Roman" panose="02020603050405020304" pitchFamily="18" charset="0"/>
                <a:cs typeface="Times New Roman" panose="02020603050405020304" pitchFamily="18" charset="0"/>
              </a:rPr>
              <a:t>, бабушки </a:t>
            </a:r>
            <a:r>
              <a:rPr lang="ru-RU" sz="1800" dirty="0" smtClean="0">
                <a:latin typeface="Times New Roman" panose="02020603050405020304" pitchFamily="18" charset="0"/>
                <a:cs typeface="Times New Roman" panose="02020603050405020304" pitchFamily="18" charset="0"/>
              </a:rPr>
              <a:t>рассказали о том, </a:t>
            </a:r>
            <a:r>
              <a:rPr lang="ru-RU" sz="1800" dirty="0">
                <a:latin typeface="Times New Roman" panose="02020603050405020304" pitchFamily="18" charset="0"/>
                <a:cs typeface="Times New Roman" panose="02020603050405020304" pitchFamily="18" charset="0"/>
              </a:rPr>
              <a:t>что соль используется в приготовлении пищи, при солении и консервировании продуктов: овощей, грибов, рыбы, мяса, Соль обладает свойством убивать микробы и бактерии, поэтому продукты долго хранятся.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Вывод</a:t>
            </a:r>
            <a:r>
              <a:rPr lang="ru-RU" sz="1800" dirty="0">
                <a:latin typeface="Times New Roman" panose="02020603050405020304" pitchFamily="18" charset="0"/>
                <a:cs typeface="Times New Roman" panose="02020603050405020304" pitchFamily="18" charset="0"/>
              </a:rPr>
              <a:t>: соль не допускает гниения продуктов.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Во </a:t>
            </a:r>
            <a:r>
              <a:rPr lang="ru-RU" sz="1800" dirty="0">
                <a:latin typeface="Times New Roman" panose="02020603050405020304" pitchFamily="18" charset="0"/>
                <a:cs typeface="Times New Roman" panose="02020603050405020304" pitchFamily="18" charset="0"/>
              </a:rPr>
              <a:t>время экскурсии в медицинский кабинет медсестра нашего детского сада, рассказала, что с помощью соли лечат различные заболевания. Подсоленной водой можно полоскать горло при заболевании ангиной. Соленую воду закапывают в нос при насморке. Если принимать ванны с морской солью, то можно вылечиться от многих заболеваний.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Вывод</a:t>
            </a:r>
            <a:r>
              <a:rPr lang="ru-RU" sz="1800" dirty="0">
                <a:latin typeface="Times New Roman" panose="02020603050405020304" pitchFamily="18" charset="0"/>
                <a:cs typeface="Times New Roman" panose="02020603050405020304" pitchFamily="18" charset="0"/>
              </a:rPr>
              <a:t>: оказывается соль - лечебное средство.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В конце первого этапа интерес к изучению соли у нас возрос, и появилось желание провести опыты и эксперименты с солью.</a:t>
            </a:r>
          </a:p>
        </p:txBody>
      </p:sp>
    </p:spTree>
    <p:extLst>
      <p:ext uri="{BB962C8B-B14F-4D97-AF65-F5344CB8AC3E}">
        <p14:creationId xmlns:p14="http://schemas.microsoft.com/office/powerpoint/2010/main" val="8316205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5055" y="110836"/>
            <a:ext cx="10039927" cy="6604000"/>
          </a:xfrm>
          <a:prstGeom prst="rect">
            <a:avLst/>
          </a:prstGeom>
        </p:spPr>
      </p:pic>
    </p:spTree>
    <p:extLst>
      <p:ext uri="{BB962C8B-B14F-4D97-AF65-F5344CB8AC3E}">
        <p14:creationId xmlns:p14="http://schemas.microsoft.com/office/powerpoint/2010/main" val="3179851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2667" y="228599"/>
            <a:ext cx="9984107" cy="6370983"/>
          </a:xfrm>
          <a:prstGeom prst="rect">
            <a:avLst/>
          </a:prstGeom>
        </p:spPr>
      </p:pic>
    </p:spTree>
    <p:extLst>
      <p:ext uri="{BB962C8B-B14F-4D97-AF65-F5344CB8AC3E}">
        <p14:creationId xmlns:p14="http://schemas.microsoft.com/office/powerpoint/2010/main" val="13384997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4291" y="147782"/>
            <a:ext cx="9975273" cy="6548582"/>
          </a:xfrm>
          <a:prstGeom prst="rect">
            <a:avLst/>
          </a:prstGeom>
        </p:spPr>
      </p:pic>
    </p:spTree>
    <p:extLst>
      <p:ext uri="{BB962C8B-B14F-4D97-AF65-F5344CB8AC3E}">
        <p14:creationId xmlns:p14="http://schemas.microsoft.com/office/powerpoint/2010/main" val="214317978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375</TotalTime>
  <Words>446</Words>
  <Application>Microsoft Office PowerPoint</Application>
  <PresentationFormat>Широкоэкранный</PresentationFormat>
  <Paragraphs>52</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Calibri</vt:lpstr>
      <vt:lpstr>Calibri Light</vt:lpstr>
      <vt:lpstr>Times New Roman</vt:lpstr>
      <vt:lpstr>Wingdings</vt:lpstr>
      <vt:lpstr>Тема Office</vt:lpstr>
      <vt:lpstr>Муниципальное бюджетное  дошкольное образовательное  учреждение  «Детский сад №17 «Алёнушка» </vt:lpstr>
      <vt:lpstr>Актуальность: Выбор названия проекта «Волшебная соль» актуален и эффективен. Он даёт возможность ребёнку экспериментировать, синтезировать полученные знания. Развивать творческие способности и коммуникативные навыки, что позволяет ему успешно адаптироваться к изменившейся ситуации дошкольного обучения. Актуальность данного исследования заключается в том, чтобы изучить свойства соли, выяснить – действительно ли соль необходима человеку в жизни. Научиться самостоятельно изучать её свойства, узнавать то, о чем раньше не задумывался или не догадывался, ребенку ещё не по силу.  В настоящее время в связи с пересмотром приоритетных форм и методов обучения в дошкольном образовании преобладают именно методы, развивающие у детей способности к начальным формам обобщения, умозаключения, абстракции. А таким методом и является экспериментирование. Задача взрослых помочь детям сформировать у ребенка активное желание экспериментировать; создавать оптимальные условия для развития творческой, самостоятельной и совместной активности воспитанников через разнообразную экспериментальную, художественную деятельность. В ходе работы мы решили познакомить детей со свойствами соли; дать элементарные представления о соли (её добычи, вреде и пользе).  Интересное и необычное всегда рядом, не требует особых усилий и затрат. Соль, которая есть на каждом столе, в каждом доме, известна и знакомая, непознанная и таинственная. Нам стало очень интересно узнать о соли как можно больше. Так, появился наш проект под названием «Волшебная соль».</vt:lpstr>
      <vt:lpstr>Тип проекта: групповой, краткосрочный. Вид проекта: познавательно – исследовательский. Участники проекта: - дети подготовительной к школе   группы (6 – 7 лет); - воспитатель  Корепанова Л.В. - родители воспитанников. Цель проекта: узнать историю соли, раздобыть информацию о добыче соли, определить ее свойства, зачем нужна соль, научиться находить интересное и необычное рядом, в доступных для наблюдения и изучения предметах.  Задачи проекта: 1.Расширять знания детей о соли, определить свойства соли, как ее добывают, где применяется.   2.Формировать у детей исследовательские навыки (поиск информации в различных источниках).  3.Развивать познавательный интерес к исследовательской деятельности, желание познать новое.  4.Развивать умение участвовать в опытно-экспериментальной деятельности. Гипотеза:  Мы высказали предположение, что соль необходима всему живому и является интересным материалом для опытов. Объект исследования: соль.</vt:lpstr>
      <vt:lpstr>Этапы проекта</vt:lpstr>
      <vt:lpstr>Подготовительный этап</vt:lpstr>
      <vt:lpstr>Из бесед с воспитателями и родителями ребята много узнали интересного о соли. Оказалось, что добыча соли началась с древних времен. В далёкие времена соль считалась драгоценностью, ценилась, как золото. Её хранили в особых ларцах, меняли на товары, даже на землю. Откуда она берётся?   Источниками соли являются моря и океаны. С древних времён соль добывали в залежах Мёртвого моря - оно считается самым солёным в мире. Также соль находится в природе в виде залежей - это каменная соль. Каменную соль добывают в горах в специальных карьерах. Выяснили, что соль бывает: поваренная, каменная, морская. Мамы, бабушки рассказали о том, что соль используется в приготовлении пищи, при солении и консервировании продуктов: овощей, грибов, рыбы, мяса, Соль обладает свойством убивать микробы и бактерии, поэтому продукты долго хранятся.  Вывод: соль не допускает гниения продуктов.  Во время экскурсии в медицинский кабинет медсестра нашего детского сада, рассказала, что с помощью соли лечат различные заболевания. Подсоленной водой можно полоскать горло при заболевании ангиной. Соленую воду закапывают в нос при насморке. Если принимать ванны с морской солью, то можно вылечиться от многих заболеваний.  Вывод: оказывается соль - лечебное средство.  В конце первого этапа интерес к изучению соли у нас возрос, и появилось желание провести опыты и эксперименты с солью.</vt:lpstr>
      <vt:lpstr>Презентация PowerPoint</vt:lpstr>
      <vt:lpstr>Презентация PowerPoint</vt:lpstr>
      <vt:lpstr>Презентация PowerPoint</vt:lpstr>
      <vt:lpstr>                    Основной этап: опытно – экспериментальная деятельность Для того чтобы исследовать свойства соли, мы провели несколько опытов: Опыт № 1 «Соль хрустит» Дети насыпали в блюдечко соль и стали надавливать на неё сухой ложкой, после чего они услышали хрустящие звуки. Они сравнили их с ходьбой по снегу в морозный день. Рассмотрели соль через микроскоп. Вывод: Соль, как и снег состоит из кристаллов. Поэтому при надавливании ложкой на соль её кристаллы трутся друг о друга, и мы слышим хруст.  </vt:lpstr>
      <vt:lpstr>Опыт № 2 «Соль растворяется в воде Для опыта мы взяли прозрачный стакан с водой, насыпали соль в воду, размешали ложкой  и стали наблюдать. Вывод: При взаимодействии с водой соль растворяется.  </vt:lpstr>
      <vt:lpstr>Опыт № 3 «Плавающая» картошка Для опыта взяли 2 сырых  (картофеля) и два прозрачных стакана с водой. В один стакан насыпали  соль и хорошо перемешали, а в другую нет. Положили в оба стакана  картофель. Там, где была солёная вода, картофель всплыл, а где нет – утонул.  Вывод: Солёная вода помогает держаться предметам на поверхности (Эффект «Мёртвого моря»). </vt:lpstr>
      <vt:lpstr>                                                    Опыт № 4 «Получение кристаллов из соли».  Для эксперимента нам понадобился стакан с небольшим количеством воды, шерстяная ниточка, соль. Эксперимент проводился несколько дней в группе. Добавили  в воду большое количество соли, опустили в стакан с водой и солью шерстяную ниточку, поставили готовый продукт в тёплое место. В течение каждого дня (5 дней) наблюдали и следили за изменениями в стакане с водой. Вода в ёмкости  испарилась, на дне остались крупные кристаллы соли, появились  первые кристаллы на нитке.  Вывод: В результате опыта мы получили кристаллы соли. Шерстяная нитка пропитывается раствором соли. Когда вода испаряется, на нитке образуются кристаллы. Этот процесс быстрее происходит на воздухе, поэтому кристаллы появляются на той части верёвки, которая находится не в воде.</vt:lpstr>
      <vt:lpstr>Лепка из солёного теста «Хлебобулочные изделия»</vt:lpstr>
      <vt:lpstr>Презентация PowerPoint</vt:lpstr>
      <vt:lpstr>СПАСИБО ЗА ВНИМАНИЕ</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дошкольное образовательное  учреждение  «Детский сад №17 «Алёнушка» </dc:title>
  <dc:creator>HOME</dc:creator>
  <cp:lastModifiedBy>HOME</cp:lastModifiedBy>
  <cp:revision>41</cp:revision>
  <dcterms:created xsi:type="dcterms:W3CDTF">2024-01-23T09:52:27Z</dcterms:created>
  <dcterms:modified xsi:type="dcterms:W3CDTF">2024-03-24T12:28:35Z</dcterms:modified>
</cp:coreProperties>
</file>