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73" r:id="rId3"/>
    <p:sldId id="277" r:id="rId4"/>
    <p:sldId id="278" r:id="rId5"/>
    <p:sldId id="279" r:id="rId6"/>
    <p:sldId id="280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59" r:id="rId17"/>
    <p:sldId id="281" r:id="rId18"/>
    <p:sldId id="276" r:id="rId19"/>
    <p:sldId id="282" r:id="rId20"/>
    <p:sldId id="283" r:id="rId21"/>
    <p:sldId id="285" r:id="rId22"/>
    <p:sldId id="284" r:id="rId23"/>
    <p:sldId id="274" r:id="rId24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buClr>
        <a:schemeClr val="tx1"/>
      </a:buClr>
      <a:defRPr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Clr>
        <a:schemeClr val="tx1"/>
      </a:buClr>
      <a:defRPr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Clr>
        <a:schemeClr val="tx1"/>
      </a:buClr>
      <a:defRPr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Clr>
        <a:schemeClr val="tx1"/>
      </a:buClr>
      <a:defRPr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Clr>
        <a:schemeClr val="tx1"/>
      </a:buClr>
      <a:defRPr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ndara" panose="020E0502030303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ЗаголовокСлайда1">
            <a:extLst>
              <a:ext uri="{FF2B5EF4-FFF2-40B4-BE49-F238E27FC236}">
                <a16:creationId xmlns:a16="http://schemas.microsoft.com/office/drawing/2014/main" id="{BDECC703-9F80-48C2-969C-7E1EC3F1D45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ctr" eaLnBrk="0" fontAlgn="base" hangingPunct="0">
              <a:lnSpc>
                <a:spcPct val="100000"/>
              </a:lnSpc>
              <a:spcAft>
                <a:spcPct val="0"/>
              </a:spcAft>
              <a:defRPr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ru-RU" altLang="ru-RU" noProof="0"/>
              <a:t>Щелкните для редактирования основного стиля заголовка</a:t>
            </a:r>
          </a:p>
        </p:txBody>
      </p:sp>
      <p:sp>
        <p:nvSpPr>
          <p:cNvPr id="2050" name="ПодзаголовокСлайда1">
            <a:extLst>
              <a:ext uri="{FF2B5EF4-FFF2-40B4-BE49-F238E27FC236}">
                <a16:creationId xmlns:a16="http://schemas.microsoft.com/office/drawing/2014/main" id="{1F0072B8-D106-47BA-A205-5EDEBC0F99F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marL="0" indent="0" algn="ctr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Tx/>
              <a:buNone/>
              <a:defRPr sz="3200">
                <a:latin typeface="Arial" panose="020B0604020202020204" pitchFamily="34" charset="0"/>
              </a:defRPr>
            </a:lvl1pPr>
          </a:lstStyle>
          <a:p>
            <a:pPr lvl="0"/>
            <a:r>
              <a:rPr lang="ru-RU" altLang="ru-RU" noProof="0"/>
              <a:t>Щелкните для редактирования основного стиля подзаголовка</a:t>
            </a:r>
          </a:p>
        </p:txBody>
      </p:sp>
      <p:sp>
        <p:nvSpPr>
          <p:cNvPr id="2051" name="ОбластьДатыВремени1">
            <a:extLst>
              <a:ext uri="{FF2B5EF4-FFF2-40B4-BE49-F238E27FC236}">
                <a16:creationId xmlns:a16="http://schemas.microsoft.com/office/drawing/2014/main" id="{EC9B8ECA-590D-4C93-86A5-1339574E24EC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5164138" y="6249988"/>
            <a:ext cx="3786187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marL="342900" indent="-342900">
              <a:spcBef>
                <a:spcPct val="20000"/>
              </a:spcBef>
              <a:buClrTx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980FE46E-1245-4BA4-B0F3-68CC3806EFEE}" type="datetimeFigureOut">
              <a:rPr lang="ru-RU" altLang="ru-RU"/>
              <a:pPr/>
              <a:t>05.03.2024</a:t>
            </a:fld>
            <a:endParaRPr lang="ru-RU" altLang="ru-RU"/>
          </a:p>
        </p:txBody>
      </p:sp>
      <p:sp>
        <p:nvSpPr>
          <p:cNvPr id="2052" name="ОбластьНижнегоКолонтитула1">
            <a:extLst>
              <a:ext uri="{FF2B5EF4-FFF2-40B4-BE49-F238E27FC236}">
                <a16:creationId xmlns:a16="http://schemas.microsoft.com/office/drawing/2014/main" id="{3298476E-19E4-4E68-9352-C32E20DB0D9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193675" y="6249988"/>
            <a:ext cx="3786188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marL="342900" indent="-342900" algn="l">
              <a:spcBef>
                <a:spcPct val="20000"/>
              </a:spcBef>
              <a:buClrTx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endParaRPr lang="ru-RU" altLang="ru-RU"/>
          </a:p>
        </p:txBody>
      </p:sp>
      <p:sp>
        <p:nvSpPr>
          <p:cNvPr id="2053" name="ОбластьНомераСлайда1">
            <a:extLst>
              <a:ext uri="{FF2B5EF4-FFF2-40B4-BE49-F238E27FC236}">
                <a16:creationId xmlns:a16="http://schemas.microsoft.com/office/drawing/2014/main" id="{1E11F793-16AF-431C-991B-CE8E5A97483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3990975" y="6249988"/>
            <a:ext cx="116205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marL="342900" indent="-342900" algn="l">
              <a:spcBef>
                <a:spcPct val="20000"/>
              </a:spcBef>
              <a:buClrTx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437F783-1692-4E4D-83E9-E79A0AA0CF8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2E71A4-D5EE-4DE7-88A8-C086DBD0B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7E8F84B-782A-4E12-8EA2-E0AE661E27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9BB56A-77E5-4540-8FEE-C5BDA4C56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B06049-E9A3-4DB7-828E-DF7B108C1912}" type="datetimeFigureOut">
              <a:rPr lang="ru-RU"/>
              <a:pPr/>
              <a:t>05.03.2024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9463133-C7F1-4B17-A94D-7260EC2AB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4333785-BAA2-491B-A34D-451379F9A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98FEA0-1812-425F-9846-FE686F0AD98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752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220D316-E1F0-48B8-805C-3D5E6D5174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DC3AA96-F69B-4014-8B46-C3081D9829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4009B63-9FE8-4FD4-B757-E56E9BD7C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B06049-E9A3-4DB7-828E-DF7B108C1912}" type="datetimeFigureOut">
              <a:rPr lang="ru-RU"/>
              <a:pPr/>
              <a:t>05.03.2024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341523-FAC0-4C9F-ABF2-AF5C2D243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BD3A7BD-D3AF-4354-93F7-44090E5C4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5D8712-125B-4D73-9DBC-D46BC03B483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32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E84704-83F8-4B8D-9D3B-433790974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36462C-33C2-43D8-BD7E-F2B903C693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2F6992D-0A90-48FD-8AA5-F809C7575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B06049-E9A3-4DB7-828E-DF7B108C1912}" type="datetimeFigureOut">
              <a:rPr lang="ru-RU"/>
              <a:pPr/>
              <a:t>05.03.2024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F2E46D9-B45B-4553-B564-CCB04C305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CDF067-5391-4D6D-8CB5-2DEF70BCB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1E917A-2B09-4ED7-9AAB-18381254568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265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97A68E-2668-4F90-9FC4-D02A5B721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2BD357C-573E-4191-A6B1-5B225D7F83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CF1D9E-6C14-48ED-81F0-FD7DD23B4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B06049-E9A3-4DB7-828E-DF7B108C1912}" type="datetimeFigureOut">
              <a:rPr lang="ru-RU"/>
              <a:pPr/>
              <a:t>05.03.2024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32EEE1A-EDD5-4006-BF85-DBDC82200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D00E79E-540B-4B87-BAD4-0789234AE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872E45-B634-4F01-9466-58033FFFDDC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558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2D358D-3732-45B2-80CD-1B04D7A87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BADC85-9690-43DB-8118-A8AB8E0539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B65209A-B3BD-4E63-BED4-22F3DB49FA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DDA2CEE-A175-4B08-B4FC-0DB016275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B06049-E9A3-4DB7-828E-DF7B108C1912}" type="datetimeFigureOut">
              <a:rPr lang="ru-RU"/>
              <a:pPr/>
              <a:t>05.03.2024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E751378-A51E-4470-9328-5BF265607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61C533A-2735-43F8-969C-1B1E972B3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BE13B2-4CF4-4940-A852-566583CD145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937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17CC52-71D8-4E9D-8BF9-93713C97F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7D34296-39FD-449F-A347-E945FC060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EADCFEF-D63C-4E5F-9B05-C0FB509CED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7354FB4-2DEB-4E55-B35E-47992536C2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9180182-F9F5-4433-A7C6-B21D3A0A44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FAFC49B-1EB9-44AF-B135-B4D4F7F37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B06049-E9A3-4DB7-828E-DF7B108C1912}" type="datetimeFigureOut">
              <a:rPr lang="ru-RU"/>
              <a:pPr/>
              <a:t>05.03.2024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96EF911-6FAE-45BB-8EDE-B619FC326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E6B96EB-B872-4C1F-AF3C-0995DBAED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27324E-B443-4141-8E6E-3B071335B0D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76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554B72-D4BA-45DE-B4DF-BE2936070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297403B-87D6-4691-97E8-8929582EE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B06049-E9A3-4DB7-828E-DF7B108C1912}" type="datetimeFigureOut">
              <a:rPr lang="ru-RU"/>
              <a:pPr/>
              <a:t>05.03.2024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C5B84F8-F3AE-49B7-893A-967BF2112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8CBCCAE-D4A2-43B1-8C13-5423B2210D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0CC41D-0851-479B-895B-532F2BCA482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507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D47588D-725C-43B1-BC30-B087979D7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B06049-E9A3-4DB7-828E-DF7B108C1912}" type="datetimeFigureOut">
              <a:rPr lang="ru-RU"/>
              <a:pPr/>
              <a:t>05.03.2024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17B6607-83E7-494B-BB02-E2C050AD79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8DE5F6A-F53F-4C54-ACCB-184C16D6E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601F86-A60E-40E8-9113-66B6F6E0D52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974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8FF730-37B2-4102-BD99-5423BFAC9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8E9253-55E2-49CA-B7DC-A64C999690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D7014FA-D5EE-48C7-97C4-B31DF30E47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19946E9-3E27-4C3B-9A29-63603F423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B06049-E9A3-4DB7-828E-DF7B108C1912}" type="datetimeFigureOut">
              <a:rPr lang="ru-RU"/>
              <a:pPr/>
              <a:t>05.03.2024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E43CA91-DAA9-470D-B004-F6EE82EDB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6FA8B5B-8A26-47AF-BBFD-990462E34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57611B-3A5E-429E-8098-E0E934AD2A0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992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AC0189-77B7-4C76-A8F0-06CDAC79A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3532217-97F8-41C5-A1A2-E5B17C1028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0B1538F-841C-4196-9A8D-C8F9FAD00B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539EF18-CE50-44E8-8CE6-3FA745474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B06049-E9A3-4DB7-828E-DF7B108C1912}" type="datetimeFigureOut">
              <a:rPr lang="ru-RU"/>
              <a:pPr/>
              <a:t>05.03.2024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4828FDB-ED78-4983-B72E-A3CEDD7E9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83968F-36BA-4584-AC47-E0011813A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1BB025-B338-4D6D-8538-F04C85423D7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314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5F78E7-9463-418E-BBEB-150B3D283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B4737B0-A6DE-4963-AC77-0DB2C41F07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F19C885-E5BD-4C89-8687-D99D46E480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B06049-E9A3-4DB7-828E-DF7B108C1912}" type="datetimeFigureOut">
              <a:rPr lang="ru-RU"/>
              <a:pPr/>
              <a:t>05.03.2024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25733C-A4C1-468F-84F2-2CE58C2FC8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61BF6EA-79DE-4174-9053-CAED8BA22C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251E73-5173-4672-8116-BDC86A4ADD7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Заголовок 1">
            <a:extLst>
              <a:ext uri="{FF2B5EF4-FFF2-40B4-BE49-F238E27FC236}">
                <a16:creationId xmlns:a16="http://schemas.microsoft.com/office/drawing/2014/main" id="{377D769F-435E-4C2D-845A-AD3F438B864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50507" y="-1970459"/>
            <a:ext cx="8147050" cy="1051316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ru-RU" altLang="ru-RU" sz="2000" b="1" dirty="0">
                <a:latin typeface="Times New Roman" panose="02020603050405020304" pitchFamily="18" charset="0"/>
              </a:rPr>
              <a:t>Представление опыта работы:</a:t>
            </a:r>
            <a:br>
              <a:rPr lang="ru-RU" altLang="ru-RU" sz="2000" b="1" dirty="0">
                <a:latin typeface="Times New Roman" panose="02020603050405020304" pitchFamily="18" charset="0"/>
              </a:rPr>
            </a:br>
            <a:r>
              <a:rPr lang="ru-RU" altLang="ru-RU" sz="2800" b="1" dirty="0">
                <a:latin typeface="Times New Roman" panose="02020603050405020304" pitchFamily="18" charset="0"/>
              </a:rPr>
              <a:t>«Использование игр Никитина</a:t>
            </a:r>
            <a:br>
              <a:rPr lang="ru-RU" altLang="ru-RU" sz="2800" b="1" dirty="0">
                <a:latin typeface="Times New Roman" panose="02020603050405020304" pitchFamily="18" charset="0"/>
              </a:rPr>
            </a:br>
            <a:r>
              <a:rPr lang="ru-RU" altLang="ru-RU" sz="2800" b="1" dirty="0">
                <a:latin typeface="Times New Roman" panose="02020603050405020304" pitchFamily="18" charset="0"/>
              </a:rPr>
              <a:t> для развития познавательной активности</a:t>
            </a:r>
            <a:br>
              <a:rPr lang="ru-RU" altLang="ru-RU" sz="2800" b="1" dirty="0">
                <a:latin typeface="Times New Roman" panose="02020603050405020304" pitchFamily="18" charset="0"/>
              </a:rPr>
            </a:br>
            <a:r>
              <a:rPr lang="ru-RU" altLang="ru-RU" sz="2800" b="1" dirty="0">
                <a:latin typeface="Times New Roman" panose="02020603050405020304" pitchFamily="18" charset="0"/>
              </a:rPr>
              <a:t> детей дошкольного возраста»</a:t>
            </a:r>
            <a:br>
              <a:rPr lang="ru-RU" altLang="ru-RU" sz="2800" b="1" dirty="0">
                <a:latin typeface="Times New Roman" panose="02020603050405020304" pitchFamily="18" charset="0"/>
              </a:rPr>
            </a:br>
            <a:br>
              <a:rPr lang="ru-RU" altLang="ru-RU" sz="2800" b="1" dirty="0">
                <a:latin typeface="Times New Roman" panose="02020603050405020304" pitchFamily="18" charset="0"/>
              </a:rPr>
            </a:br>
            <a:r>
              <a:rPr lang="ru-RU" altLang="ru-RU" sz="2800" b="1" dirty="0">
                <a:latin typeface="Times New Roman" panose="02020603050405020304" pitchFamily="18" charset="0"/>
              </a:rPr>
              <a:t>                                           </a:t>
            </a:r>
            <a:r>
              <a:rPr lang="ru-RU" altLang="ru-RU" sz="2000" b="1" dirty="0">
                <a:latin typeface="Times New Roman" panose="02020603050405020304" pitchFamily="18" charset="0"/>
              </a:rPr>
              <a:t>Подготовила: Карпова Н.В., </a:t>
            </a:r>
            <a:br>
              <a:rPr lang="ru-RU" altLang="ru-RU" sz="2000" b="1" dirty="0">
                <a:latin typeface="Times New Roman" panose="02020603050405020304" pitchFamily="18" charset="0"/>
              </a:rPr>
            </a:br>
            <a:r>
              <a:rPr lang="ru-RU" altLang="ru-RU" sz="2000" b="1" dirty="0">
                <a:latin typeface="Times New Roman" panose="02020603050405020304" pitchFamily="18" charset="0"/>
              </a:rPr>
              <a:t>                                                                                            воспитатель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62CA1D36-A26E-4DFB-9B78-CB0EE9D6AEDF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571875"/>
            <a:ext cx="2855912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5" name="Picture 3">
            <a:extLst>
              <a:ext uri="{FF2B5EF4-FFF2-40B4-BE49-F238E27FC236}">
                <a16:creationId xmlns:a16="http://schemas.microsoft.com/office/drawing/2014/main" id="{3862E6DD-F469-41A0-B683-246EDBE809DE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4560888"/>
            <a:ext cx="2822575" cy="188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75C8B50-4E8E-4BF6-BCED-A8E24A3D2B77}"/>
              </a:ext>
            </a:extLst>
          </p:cNvPr>
          <p:cNvSpPr txBox="1"/>
          <p:nvPr/>
        </p:nvSpPr>
        <p:spPr>
          <a:xfrm>
            <a:off x="395536" y="260648"/>
            <a:ext cx="8424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Муниципальное бюджетное образовательное учреждение </a:t>
            </a:r>
          </a:p>
          <a:p>
            <a:pPr algn="ctr"/>
            <a:r>
              <a:rPr lang="ru-RU" sz="2000" b="1" dirty="0"/>
              <a:t>Одинцовская СОШ №12 дошкольное отделение детский сад №39</a:t>
            </a: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Объект 3">
            <a:extLst>
              <a:ext uri="{FF2B5EF4-FFF2-40B4-BE49-F238E27FC236}">
                <a16:creationId xmlns:a16="http://schemas.microsoft.com/office/drawing/2014/main" id="{C9871C7D-F8AB-4224-9DA0-DE1DA131C726}"/>
              </a:ext>
            </a:extLst>
          </p:cNvPr>
          <p:cNvPicPr>
            <a:picLocks noGrp="1" noRot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431" y="1484784"/>
            <a:ext cx="5508873" cy="432603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434" name="Заголовок 2">
            <a:extLst>
              <a:ext uri="{FF2B5EF4-FFF2-40B4-BE49-F238E27FC236}">
                <a16:creationId xmlns:a16="http://schemas.microsoft.com/office/drawing/2014/main" id="{9804A157-04F4-4CE3-B3C0-34475AFE67A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332656"/>
            <a:ext cx="8229600" cy="12525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  <a:buClr>
                <a:schemeClr val="tx1"/>
              </a:buClr>
            </a:pPr>
            <a:r>
              <a:rPr lang="ru-RU" altLang="ru-RU" sz="6600" dirty="0">
                <a:solidFill>
                  <a:srgbClr val="FF0000"/>
                </a:solidFill>
                <a:latin typeface="Times New Roman" panose="02020603050405020304" pitchFamily="18" charset="0"/>
              </a:rPr>
              <a:t>Фонарик</a:t>
            </a:r>
          </a:p>
        </p:txBody>
      </p:sp>
      <p:sp>
        <p:nvSpPr>
          <p:cNvPr id="18435" name="Прямоугольник 1">
            <a:extLst>
              <a:ext uri="{FF2B5EF4-FFF2-40B4-BE49-F238E27FC236}">
                <a16:creationId xmlns:a16="http://schemas.microsoft.com/office/drawing/2014/main" id="{7D959A2A-25EE-444F-87D1-4CC4E742B4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3244850"/>
            <a:ext cx="8172450" cy="350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r>
              <a:rPr lang="ru-RU" altLang="ru-RU" sz="2000" b="1" dirty="0">
                <a:solidFill>
                  <a:srgbClr val="111111"/>
                </a:solidFill>
                <a:latin typeface="Times New Roman" panose="02020603050405020304" pitchFamily="18" charset="0"/>
              </a:rPr>
              <a:t>Каждая принцесса зажгла свой фонарик, чтобы не сбиться с пути… И уже через несколько минут, они оказались на красивой цветочной поляне.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Объект 3">
            <a:extLst>
              <a:ext uri="{FF2B5EF4-FFF2-40B4-BE49-F238E27FC236}">
                <a16:creationId xmlns:a16="http://schemas.microsoft.com/office/drawing/2014/main" id="{35B1F296-0BDD-4E4C-860A-0623A35C408E}"/>
              </a:ext>
            </a:extLst>
          </p:cNvPr>
          <p:cNvPicPr>
            <a:picLocks noGrp="1" noRot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59" b="12239"/>
          <a:stretch>
            <a:fillRect/>
          </a:stretch>
        </p:blipFill>
        <p:spPr bwMode="auto">
          <a:xfrm>
            <a:off x="1691481" y="1988840"/>
            <a:ext cx="5761038" cy="32718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58" name="Заголовок 2">
            <a:extLst>
              <a:ext uri="{FF2B5EF4-FFF2-40B4-BE49-F238E27FC236}">
                <a16:creationId xmlns:a16="http://schemas.microsoft.com/office/drawing/2014/main" id="{D7D3DD55-8726-433B-BE3D-36B63A67D1D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338138"/>
            <a:ext cx="8229600" cy="12525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  <a:buClr>
                <a:schemeClr val="tx1"/>
              </a:buClr>
            </a:pPr>
            <a:r>
              <a:rPr lang="ru-RU" altLang="ru-RU" sz="6600">
                <a:solidFill>
                  <a:srgbClr val="FF0000"/>
                </a:solidFill>
                <a:latin typeface="Times New Roman" panose="02020603050405020304" pitchFamily="18" charset="0"/>
              </a:rPr>
              <a:t>Цветочная поляна</a:t>
            </a:r>
          </a:p>
        </p:txBody>
      </p:sp>
      <p:sp>
        <p:nvSpPr>
          <p:cNvPr id="19459" name="Прямоугольник 1">
            <a:extLst>
              <a:ext uri="{FF2B5EF4-FFF2-40B4-BE49-F238E27FC236}">
                <a16:creationId xmlns:a16="http://schemas.microsoft.com/office/drawing/2014/main" id="{63B90CEE-1A89-4F4F-8DC7-A26C64D525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5563" y="3244850"/>
            <a:ext cx="185737" cy="2862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 altLang="ru-RU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>
              <a:solidFill>
                <a:srgbClr val="11111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Объект 3">
            <a:extLst>
              <a:ext uri="{FF2B5EF4-FFF2-40B4-BE49-F238E27FC236}">
                <a16:creationId xmlns:a16="http://schemas.microsoft.com/office/drawing/2014/main" id="{30AF53E9-61CA-49FB-919B-9ECE108A0975}"/>
              </a:ext>
            </a:extLst>
          </p:cNvPr>
          <p:cNvPicPr>
            <a:picLocks noGrp="1" noRot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48" y="1580476"/>
            <a:ext cx="5905500" cy="45370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82" name="Заголовок 2">
            <a:extLst>
              <a:ext uri="{FF2B5EF4-FFF2-40B4-BE49-F238E27FC236}">
                <a16:creationId xmlns:a16="http://schemas.microsoft.com/office/drawing/2014/main" id="{772CB485-6DFC-41D6-B2B7-0D7CD8BFAD0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338138"/>
            <a:ext cx="8229600" cy="12525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  <a:buClr>
                <a:schemeClr val="tx1"/>
              </a:buClr>
            </a:pPr>
            <a:r>
              <a:rPr lang="ru-RU" altLang="ru-RU" sz="6600">
                <a:solidFill>
                  <a:srgbClr val="FF0000"/>
                </a:solidFill>
                <a:latin typeface="Times New Roman" panose="02020603050405020304" pitchFamily="18" charset="0"/>
              </a:rPr>
              <a:t>Бабочка</a:t>
            </a:r>
          </a:p>
        </p:txBody>
      </p:sp>
      <p:sp>
        <p:nvSpPr>
          <p:cNvPr id="20483" name="Прямоугольник 1">
            <a:extLst>
              <a:ext uri="{FF2B5EF4-FFF2-40B4-BE49-F238E27FC236}">
                <a16:creationId xmlns:a16="http://schemas.microsoft.com/office/drawing/2014/main" id="{2E6DB7DA-6D78-473F-86F1-D13ED39D02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9135" y="2924944"/>
            <a:ext cx="5165725" cy="378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Где под лучами солнца порхали бабочки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Объект 3">
            <a:extLst>
              <a:ext uri="{FF2B5EF4-FFF2-40B4-BE49-F238E27FC236}">
                <a16:creationId xmlns:a16="http://schemas.microsoft.com/office/drawing/2014/main" id="{0909C04A-77A7-4FDC-8CEC-A7B7EBCE1A4E}"/>
              </a:ext>
            </a:extLst>
          </p:cNvPr>
          <p:cNvPicPr>
            <a:picLocks noGrp="1" noRot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557338"/>
            <a:ext cx="5832475" cy="42814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506" name="Заголовок 2">
            <a:extLst>
              <a:ext uri="{FF2B5EF4-FFF2-40B4-BE49-F238E27FC236}">
                <a16:creationId xmlns:a16="http://schemas.microsoft.com/office/drawing/2014/main" id="{8901072F-B21D-40E4-A2BC-53302886A5F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338138"/>
            <a:ext cx="8229600" cy="12525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  <a:buClr>
                <a:schemeClr val="tx1"/>
              </a:buClr>
            </a:pPr>
            <a:r>
              <a:rPr lang="ru-RU" altLang="ru-RU" sz="6600">
                <a:solidFill>
                  <a:srgbClr val="FF0000"/>
                </a:solidFill>
                <a:latin typeface="Times New Roman" panose="02020603050405020304" pitchFamily="18" charset="0"/>
              </a:rPr>
              <a:t>Лесенка</a:t>
            </a:r>
          </a:p>
        </p:txBody>
      </p:sp>
      <p:sp>
        <p:nvSpPr>
          <p:cNvPr id="21507" name="Прямоугольник 1">
            <a:extLst>
              <a:ext uri="{FF2B5EF4-FFF2-40B4-BE49-F238E27FC236}">
                <a16:creationId xmlns:a16="http://schemas.microsoft.com/office/drawing/2014/main" id="{187E0515-104B-47DD-BA33-EC0957F115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8888" y="3244850"/>
            <a:ext cx="6956425" cy="317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r>
              <a:rPr lang="ru-RU" altLang="ru-RU" sz="2000" b="1" dirty="0">
                <a:solidFill>
                  <a:srgbClr val="111111"/>
                </a:solidFill>
                <a:latin typeface="Times New Roman" panose="02020603050405020304" pitchFamily="18" charset="0"/>
              </a:rPr>
              <a:t>Спуститься вниз к реке им помогла волшебная лесенка.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Объект 3">
            <a:extLst>
              <a:ext uri="{FF2B5EF4-FFF2-40B4-BE49-F238E27FC236}">
                <a16:creationId xmlns:a16="http://schemas.microsoft.com/office/drawing/2014/main" id="{9B189BB9-28AB-49AD-9A25-21447C6B86E4}"/>
              </a:ext>
            </a:extLst>
          </p:cNvPr>
          <p:cNvPicPr>
            <a:picLocks noGrp="1" noRot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325" y="1341438"/>
            <a:ext cx="5975350" cy="45593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2530" name="Заголовок 2">
            <a:extLst>
              <a:ext uri="{FF2B5EF4-FFF2-40B4-BE49-F238E27FC236}">
                <a16:creationId xmlns:a16="http://schemas.microsoft.com/office/drawing/2014/main" id="{EA3D63FA-2025-42E7-9B5B-B3B2255CF4F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333375"/>
            <a:ext cx="8229600" cy="863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  <a:buClr>
                <a:schemeClr val="tx1"/>
              </a:buClr>
            </a:pPr>
            <a:r>
              <a:rPr lang="ru-RU" altLang="ru-RU" sz="6600">
                <a:solidFill>
                  <a:srgbClr val="FF0000"/>
                </a:solidFill>
                <a:latin typeface="Times New Roman" panose="02020603050405020304" pitchFamily="18" charset="0"/>
              </a:rPr>
              <a:t>Лодка</a:t>
            </a:r>
          </a:p>
        </p:txBody>
      </p:sp>
      <p:sp>
        <p:nvSpPr>
          <p:cNvPr id="22531" name="Прямоугольник1">
            <a:extLst>
              <a:ext uri="{FF2B5EF4-FFF2-40B4-BE49-F238E27FC236}">
                <a16:creationId xmlns:a16="http://schemas.microsoft.com/office/drawing/2014/main" id="{610E9556-E31C-472A-AFE5-CE8F4B29A6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074988"/>
            <a:ext cx="4572000" cy="3478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 altLang="ru-RU" sz="2000" b="1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2" name="Прямоугольник 1">
            <a:extLst>
              <a:ext uri="{FF2B5EF4-FFF2-40B4-BE49-F238E27FC236}">
                <a16:creationId xmlns:a16="http://schemas.microsoft.com/office/drawing/2014/main" id="{41FD2F07-BCCF-4EE2-8AAE-8CACEA3976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552" y="3212976"/>
            <a:ext cx="8353425" cy="3478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</a:t>
            </a:r>
          </a:p>
          <a:p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Они сели в лодку и поплыли.</a:t>
            </a:r>
            <a:endParaRPr lang="ru-RU" altLang="ru-RU" sz="2000" b="1" dirty="0">
              <a:solidFill>
                <a:srgbClr val="002060"/>
              </a:solidFill>
            </a:endParaRPr>
          </a:p>
          <a:p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Принцессы настолько залюбовались красотой окружающей природы,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Объект 3">
            <a:extLst>
              <a:ext uri="{FF2B5EF4-FFF2-40B4-BE49-F238E27FC236}">
                <a16:creationId xmlns:a16="http://schemas.microsoft.com/office/drawing/2014/main" id="{36C3344B-D159-424D-8D39-E606401DBE77}"/>
              </a:ext>
            </a:extLst>
          </p:cNvPr>
          <p:cNvPicPr>
            <a:picLocks noGrp="1" noRot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25" y="1700213"/>
            <a:ext cx="5832475" cy="41481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54" name="Заголовок 2">
            <a:extLst>
              <a:ext uri="{FF2B5EF4-FFF2-40B4-BE49-F238E27FC236}">
                <a16:creationId xmlns:a16="http://schemas.microsoft.com/office/drawing/2014/main" id="{7C1B7955-4A45-40DE-A0CF-FB17DB60C04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338138"/>
            <a:ext cx="8229600" cy="12525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  <a:buClr>
                <a:schemeClr val="tx1"/>
              </a:buClr>
            </a:pPr>
            <a:r>
              <a:rPr lang="ru-RU" altLang="ru-RU" sz="7200" dirty="0">
                <a:solidFill>
                  <a:srgbClr val="FF0000"/>
                </a:solidFill>
                <a:latin typeface="Times New Roman" panose="02020603050405020304" pitchFamily="18" charset="0"/>
              </a:rPr>
              <a:t>Золотая рыбка</a:t>
            </a:r>
          </a:p>
        </p:txBody>
      </p:sp>
      <p:sp>
        <p:nvSpPr>
          <p:cNvPr id="23555" name="Прямоугольник 1">
            <a:extLst>
              <a:ext uri="{FF2B5EF4-FFF2-40B4-BE49-F238E27FC236}">
                <a16:creationId xmlns:a16="http://schemas.microsoft.com/office/drawing/2014/main" id="{70F11F03-0838-42BA-9445-0C8D6301DC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3074988"/>
            <a:ext cx="8496300" cy="378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endParaRPr lang="ru-RU" altLang="ru-RU" sz="20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            </a:t>
            </a:r>
          </a:p>
          <a:p>
            <a:pPr algn="ctr"/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что не заметили, как к лодке подплыла золотая рыбка. </a:t>
            </a:r>
          </a:p>
          <a:p>
            <a:pPr algn="ctr"/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     Все принцессы загадали желание и отпустили рыбку. </a:t>
            </a:r>
          </a:p>
          <a:p>
            <a:pPr algn="ctr"/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И стали жить долго и счастливо.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Заголовок 1">
            <a:extLst>
              <a:ext uri="{FF2B5EF4-FFF2-40B4-BE49-F238E27FC236}">
                <a16:creationId xmlns:a16="http://schemas.microsoft.com/office/drawing/2014/main" id="{2C570D8F-9A90-47E6-A17B-2A634BEBCC8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338138"/>
            <a:ext cx="8229600" cy="12525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ru-RU" altLang="ru-RU" sz="7200" b="1">
                <a:latin typeface="Times New Roman" panose="02020603050405020304" pitchFamily="18" charset="0"/>
              </a:rPr>
              <a:t>«</a:t>
            </a:r>
            <a:r>
              <a:rPr lang="ru-RU" altLang="ru-RU" sz="5400" b="1">
                <a:latin typeface="Times New Roman" panose="02020603050405020304" pitchFamily="18" charset="0"/>
              </a:rPr>
              <a:t>Уникуб</a:t>
            </a:r>
            <a:r>
              <a:rPr lang="ru-RU" altLang="ru-RU" sz="7200" b="1">
                <a:latin typeface="Times New Roman" panose="02020603050405020304" pitchFamily="18" charset="0"/>
              </a:rPr>
              <a:t>»</a:t>
            </a:r>
          </a:p>
        </p:txBody>
      </p:sp>
      <p:sp>
        <p:nvSpPr>
          <p:cNvPr id="9218" name="Объект 2">
            <a:extLst>
              <a:ext uri="{FF2B5EF4-FFF2-40B4-BE49-F238E27FC236}">
                <a16:creationId xmlns:a16="http://schemas.microsoft.com/office/drawing/2014/main" id="{F6761F7A-9645-456B-A9AD-C3123FC5C111}"/>
              </a:ext>
            </a:extLst>
          </p:cNvPr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323850" y="1916113"/>
            <a:ext cx="4535488" cy="42100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73050" indent="-2730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Symbol" panose="05050102010706020507" pitchFamily="18" charset="2"/>
              <a:buChar char=""/>
            </a:pPr>
            <a:r>
              <a:rPr lang="ru-RU" altLang="ru-RU" b="1" i="1">
                <a:latin typeface="Times New Roman" panose="02020603050405020304" pitchFamily="18" charset="0"/>
              </a:rPr>
              <a:t>«Уникуб» (эта игра знакомит ребенка с трехмерным пространством. Из 27 кубиков с разноцветными гранями он складывает различные объёмные фигуры).</a:t>
            </a:r>
          </a:p>
        </p:txBody>
      </p:sp>
      <p:pic>
        <p:nvPicPr>
          <p:cNvPr id="9219" name="Picture 2">
            <a:extLst>
              <a:ext uri="{FF2B5EF4-FFF2-40B4-BE49-F238E27FC236}">
                <a16:creationId xmlns:a16="http://schemas.microsoft.com/office/drawing/2014/main" id="{1DB0ED52-84BF-4D81-B31A-981F19B457AE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582738"/>
            <a:ext cx="3097213" cy="472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ЗаголовокСлайда1">
            <a:extLst>
              <a:ext uri="{FF2B5EF4-FFF2-40B4-BE49-F238E27FC236}">
                <a16:creationId xmlns:a16="http://schemas.microsoft.com/office/drawing/2014/main" id="{74F07C9F-A4CA-4B5D-A57C-CADA8A5C82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199" y="105568"/>
            <a:ext cx="8229600" cy="12525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ru-RU" altLang="ru-RU" dirty="0">
                <a:latin typeface="Arial" panose="020B0604020202020204" pitchFamily="34" charset="0"/>
              </a:rPr>
              <a:t>«</a:t>
            </a:r>
            <a:r>
              <a:rPr lang="ru-RU" altLang="ru-RU" dirty="0" err="1">
                <a:latin typeface="Arial" panose="020B0604020202020204" pitchFamily="34" charset="0"/>
              </a:rPr>
              <a:t>Уникуб</a:t>
            </a:r>
            <a:r>
              <a:rPr lang="ru-RU" altLang="ru-RU" dirty="0">
                <a:latin typeface="Arial" panose="020B0604020202020204" pitchFamily="34" charset="0"/>
              </a:rPr>
              <a:t>»</a:t>
            </a:r>
          </a:p>
        </p:txBody>
      </p:sp>
      <p:sp>
        <p:nvSpPr>
          <p:cNvPr id="10242" name="ТекстСлайда1">
            <a:extLst>
              <a:ext uri="{FF2B5EF4-FFF2-40B4-BE49-F238E27FC236}">
                <a16:creationId xmlns:a16="http://schemas.microsoft.com/office/drawing/2014/main" id="{E014FD3C-7B6F-4580-BD1F-444F0B4C72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915816" y="2852936"/>
            <a:ext cx="3672408" cy="327322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34290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Symbol" panose="05050102010706020507" pitchFamily="18" charset="2"/>
              <a:buChar char="•"/>
            </a:pPr>
            <a:endParaRPr lang="ru-RU" altLang="ru-RU" sz="3200" dirty="0">
              <a:latin typeface="Arial" panose="020B0604020202020204" pitchFamily="34" charset="0"/>
            </a:endParaRPr>
          </a:p>
        </p:txBody>
      </p:sp>
      <p:pic>
        <p:nvPicPr>
          <p:cNvPr id="10243" name="Изображение1">
            <a:extLst>
              <a:ext uri="{FF2B5EF4-FFF2-40B4-BE49-F238E27FC236}">
                <a16:creationId xmlns:a16="http://schemas.microsoft.com/office/drawing/2014/main" id="{0A62F780-6334-4D01-8682-35700217803D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087" y="1547321"/>
            <a:ext cx="4949825" cy="4951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Заголовок 1">
            <a:extLst>
              <a:ext uri="{FF2B5EF4-FFF2-40B4-BE49-F238E27FC236}">
                <a16:creationId xmlns:a16="http://schemas.microsoft.com/office/drawing/2014/main" id="{5BDB4B9C-6487-4A1B-8D9F-83722A1D09A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8313" y="260350"/>
            <a:ext cx="8229600" cy="12525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115000"/>
              </a:lnSpc>
              <a:spcAft>
                <a:spcPct val="0"/>
              </a:spcAft>
              <a:buClr>
                <a:schemeClr val="tx1"/>
              </a:buClr>
            </a:pPr>
            <a:r>
              <a:rPr lang="ru-RU" altLang="ru-RU" sz="5400" b="1" dirty="0">
                <a:solidFill>
                  <a:srgbClr val="111111"/>
                </a:solidFill>
                <a:latin typeface="Times New Roman" panose="02020603050405020304" pitchFamily="18" charset="0"/>
              </a:rPr>
              <a:t>«Сложи квадрат»</a:t>
            </a:r>
            <a:r>
              <a:rPr lang="ru-RU" altLang="ru-RU" sz="5400" dirty="0">
                <a:solidFill>
                  <a:srgbClr val="111111"/>
                </a:solidFill>
                <a:latin typeface="Times New Roman" panose="02020603050405020304" pitchFamily="18" charset="0"/>
              </a:rPr>
              <a:t>  </a:t>
            </a:r>
          </a:p>
        </p:txBody>
      </p:sp>
      <p:sp>
        <p:nvSpPr>
          <p:cNvPr id="11266" name="Объект 2">
            <a:extLst>
              <a:ext uri="{FF2B5EF4-FFF2-40B4-BE49-F238E27FC236}">
                <a16:creationId xmlns:a16="http://schemas.microsoft.com/office/drawing/2014/main" id="{D616F5C2-35AD-4338-A0EC-CA42ECE04479}"/>
              </a:ext>
            </a:extLst>
          </p:cNvPr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250825" y="1340768"/>
            <a:ext cx="4321175" cy="47529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Autofit/>
          </a:bodyPr>
          <a:lstStyle/>
          <a:p>
            <a:pPr marL="273050" indent="-27305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Symbol" panose="05050102010706020507" pitchFamily="18" charset="2"/>
              <a:buChar char=""/>
            </a:pPr>
            <a:r>
              <a:rPr lang="ru-RU" altLang="ru-RU" sz="2000" b="1" i="1" dirty="0">
                <a:latin typeface="Times New Roman" panose="02020603050405020304" pitchFamily="18" charset="0"/>
              </a:rPr>
              <a:t>Игра напоминает «</a:t>
            </a:r>
            <a:r>
              <a:rPr lang="ru-RU" altLang="ru-RU" sz="2000" b="1" i="1" dirty="0" err="1">
                <a:latin typeface="Times New Roman" panose="02020603050405020304" pitchFamily="18" charset="0"/>
              </a:rPr>
              <a:t>пазл</a:t>
            </a:r>
            <a:r>
              <a:rPr lang="ru-RU" altLang="ru-RU" sz="2000" b="1" i="1" dirty="0">
                <a:latin typeface="Times New Roman" panose="02020603050405020304" pitchFamily="18" charset="0"/>
              </a:rPr>
              <a:t>» - из отдельных разрозненных частей, необходимо сложить нечто целое. Этим целым является квадрат. </a:t>
            </a:r>
            <a:br>
              <a:rPr lang="ru-RU" altLang="ru-RU" sz="2000" b="1" i="1" dirty="0">
                <a:latin typeface="Calibri" panose="020F0502020204030204" pitchFamily="34" charset="0"/>
              </a:rPr>
            </a:br>
            <a:r>
              <a:rPr lang="ru-RU" altLang="ru-RU" sz="2000" b="1" i="1" dirty="0">
                <a:latin typeface="Calibri" panose="020F0502020204030204" pitchFamily="34" charset="0"/>
              </a:rPr>
              <a:t>     </a:t>
            </a:r>
            <a:r>
              <a:rPr lang="ru-RU" altLang="ru-RU" sz="2000" b="1" i="1" dirty="0">
                <a:latin typeface="Times New Roman" panose="02020603050405020304" pitchFamily="18" charset="0"/>
              </a:rPr>
              <a:t>Игра представлена тремя вариантами различной степени сложности. Они различаются количеством составных частей квадрата. Квадрат-образец присутствует только в первом варианте. Игровые задания составлены таким образом, что по ним можно работать со всеми вариантами игры. Они расположены в порядке усложнения).</a:t>
            </a:r>
            <a:br>
              <a:rPr lang="ru-RU" altLang="ru-RU" sz="2000" b="1" i="1" dirty="0">
                <a:latin typeface="Calibri" panose="020F0502020204030204" pitchFamily="34" charset="0"/>
              </a:rPr>
            </a:br>
            <a:endParaRPr lang="ru-RU" altLang="ru-RU" sz="2000" b="1" i="1" dirty="0">
              <a:latin typeface="Calibri" panose="020F0502020204030204" pitchFamily="34" charset="0"/>
            </a:endParaRPr>
          </a:p>
        </p:txBody>
      </p:sp>
      <p:pic>
        <p:nvPicPr>
          <p:cNvPr id="11267" name="Picture 3">
            <a:extLst>
              <a:ext uri="{FF2B5EF4-FFF2-40B4-BE49-F238E27FC236}">
                <a16:creationId xmlns:a16="http://schemas.microsoft.com/office/drawing/2014/main" id="{647731F8-A0AF-4802-BFC0-E661CE7A67DB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9" r="24969" b="50000"/>
          <a:stretch>
            <a:fillRect/>
          </a:stretch>
        </p:blipFill>
        <p:spPr bwMode="auto">
          <a:xfrm>
            <a:off x="5359400" y="3559175"/>
            <a:ext cx="3375025" cy="147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68" name="Picture 4">
            <a:extLst>
              <a:ext uri="{FF2B5EF4-FFF2-40B4-BE49-F238E27FC236}">
                <a16:creationId xmlns:a16="http://schemas.microsoft.com/office/drawing/2014/main" id="{08D8428F-8280-45D9-8BBB-A9F1F6140887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9" t="13489" r="6209" b="14600"/>
          <a:stretch>
            <a:fillRect/>
          </a:stretch>
        </p:blipFill>
        <p:spPr bwMode="auto">
          <a:xfrm>
            <a:off x="4356100" y="5229225"/>
            <a:ext cx="2922588" cy="1360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69" name="Picture 5">
            <a:extLst>
              <a:ext uri="{FF2B5EF4-FFF2-40B4-BE49-F238E27FC236}">
                <a16:creationId xmlns:a16="http://schemas.microsoft.com/office/drawing/2014/main" id="{6D856BA9-4CA7-40E4-BE72-C8B197953DE2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188" y="1628775"/>
            <a:ext cx="2552700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ЗаголовокСлайда1">
            <a:extLst>
              <a:ext uri="{FF2B5EF4-FFF2-40B4-BE49-F238E27FC236}">
                <a16:creationId xmlns:a16="http://schemas.microsoft.com/office/drawing/2014/main" id="{08011A02-81CC-4AE4-994F-1058C0F430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68325" y="313966"/>
            <a:ext cx="8229600" cy="12525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ru-RU" altLang="ru-RU" dirty="0">
                <a:latin typeface="Arial" panose="020B0604020202020204" pitchFamily="34" charset="0"/>
              </a:rPr>
              <a:t>«Сложи квадрат»</a:t>
            </a:r>
          </a:p>
        </p:txBody>
      </p:sp>
      <p:sp>
        <p:nvSpPr>
          <p:cNvPr id="12290" name="ТекстСлайда1">
            <a:extLst>
              <a:ext uri="{FF2B5EF4-FFF2-40B4-BE49-F238E27FC236}">
                <a16:creationId xmlns:a16="http://schemas.microsoft.com/office/drawing/2014/main" id="{2DC6B43B-4362-454E-AE75-DFEC351EF84C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568325" y="2636913"/>
            <a:ext cx="3499620" cy="252028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34290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Symbol" panose="05050102010706020507" pitchFamily="18" charset="2"/>
              <a:buChar char="•"/>
            </a:pPr>
            <a:endParaRPr lang="ru-RU" altLang="ru-RU" sz="3200" dirty="0">
              <a:latin typeface="Arial" panose="020B0604020202020204" pitchFamily="34" charset="0"/>
            </a:endParaRPr>
          </a:p>
        </p:txBody>
      </p:sp>
      <p:sp>
        <p:nvSpPr>
          <p:cNvPr id="12291" name="ТекстСлайда2">
            <a:extLst>
              <a:ext uri="{FF2B5EF4-FFF2-40B4-BE49-F238E27FC236}">
                <a16:creationId xmlns:a16="http://schemas.microsoft.com/office/drawing/2014/main" id="{7C51AFF0-A963-460C-89CB-55C6C711B9EC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 bwMode="auto">
          <a:xfrm>
            <a:off x="5436096" y="2492897"/>
            <a:ext cx="2952328" cy="28083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34290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Symbol" panose="05050102010706020507" pitchFamily="18" charset="2"/>
              <a:buChar char="•"/>
            </a:pPr>
            <a:endParaRPr lang="ru-RU" altLang="ru-RU" sz="3200" dirty="0">
              <a:latin typeface="Arial" panose="020B0604020202020204" pitchFamily="34" charset="0"/>
            </a:endParaRPr>
          </a:p>
        </p:txBody>
      </p:sp>
      <p:pic>
        <p:nvPicPr>
          <p:cNvPr id="12292" name="Изображение1">
            <a:extLst>
              <a:ext uri="{FF2B5EF4-FFF2-40B4-BE49-F238E27FC236}">
                <a16:creationId xmlns:a16="http://schemas.microsoft.com/office/drawing/2014/main" id="{40D80D20-F366-4794-B2A3-4EE87C92E28A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3" y="1740590"/>
            <a:ext cx="4376737" cy="437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3" name="Изображение2">
            <a:extLst>
              <a:ext uri="{FF2B5EF4-FFF2-40B4-BE49-F238E27FC236}">
                <a16:creationId xmlns:a16="http://schemas.microsoft.com/office/drawing/2014/main" id="{C6234325-75AB-4DBF-9E03-B9BEF9765091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25" y="1758950"/>
            <a:ext cx="4340225" cy="434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Заголовок 1">
            <a:extLst>
              <a:ext uri="{FF2B5EF4-FFF2-40B4-BE49-F238E27FC236}">
                <a16:creationId xmlns:a16="http://schemas.microsoft.com/office/drawing/2014/main" id="{1671423E-5D16-4ADD-B6C9-3C4FFF09744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333375"/>
            <a:ext cx="8218488" cy="4824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indent="228600" algn="ctr" eaLnBrk="0" fontAlgn="base" hangingPunct="0">
              <a:lnSpc>
                <a:spcPct val="115000"/>
              </a:lnSpc>
              <a:spcAft>
                <a:spcPct val="0"/>
              </a:spcAft>
              <a:buClr>
                <a:schemeClr val="tx1"/>
              </a:buClr>
            </a:pPr>
            <a:r>
              <a:rPr lang="ru-RU" altLang="ru-RU" sz="320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ru-RU" altLang="ru-RU" sz="3200" b="1">
                <a:latin typeface="Times New Roman" panose="02020603050405020304" pitchFamily="18" charset="0"/>
              </a:rPr>
              <a:t>Играя – думаем, Думая – играем! </a:t>
            </a:r>
            <a:r>
              <a:rPr lang="ru-RU" altLang="ru-RU" sz="2400">
                <a:latin typeface="Times New Roman" panose="02020603050405020304" pitchFamily="18" charset="0"/>
              </a:rPr>
              <a:t>Действительно для любого взрослого человека и ребенка игра -это интересное занятие, в котором мы думаем.</a:t>
            </a:r>
            <a:br>
              <a:rPr lang="ru-RU" altLang="ru-RU" sz="2400">
                <a:latin typeface="Calibri" panose="020F0502020204030204" pitchFamily="34" charset="0"/>
              </a:rPr>
            </a:br>
            <a:r>
              <a:rPr lang="ru-RU" altLang="ru-RU" sz="2400" b="1">
                <a:latin typeface="Times New Roman" panose="02020603050405020304" pitchFamily="18" charset="0"/>
              </a:rPr>
              <a:t>Игра</a:t>
            </a:r>
            <a:r>
              <a:rPr lang="ru-RU" altLang="ru-RU" sz="2400">
                <a:latin typeface="Times New Roman" panose="02020603050405020304" pitchFamily="18" charset="0"/>
              </a:rPr>
              <a:t> – это способ познания себя и окружающего мира, развитие коммуникативных умений, норм поведения, формирование понятия правила.</a:t>
            </a:r>
            <a:br>
              <a:rPr lang="ru-RU" altLang="ru-RU" sz="2400">
                <a:latin typeface="Times New Roman" panose="02020603050405020304" pitchFamily="18" charset="0"/>
              </a:rPr>
            </a:br>
            <a:r>
              <a:rPr lang="ru-RU" altLang="ru-RU" sz="2400">
                <a:latin typeface="Times New Roman" panose="02020603050405020304" pitchFamily="18" charset="0"/>
              </a:rPr>
              <a:t> Для ребенка игра- это целый мир новых открытий.</a:t>
            </a:r>
            <a:br>
              <a:rPr lang="ru-RU" altLang="ru-RU" sz="2400">
                <a:latin typeface="Calibri" panose="020F0502020204030204" pitchFamily="34" charset="0"/>
              </a:rPr>
            </a:br>
            <a:r>
              <a:rPr lang="ru-RU" altLang="ru-RU" sz="2400">
                <a:latin typeface="Times New Roman" panose="02020603050405020304" pitchFamily="18" charset="0"/>
              </a:rPr>
              <a:t>Особое  место в жизни ребенка занимают </a:t>
            </a:r>
            <a:r>
              <a:rPr lang="ru-RU" altLang="ru-RU" sz="2400" b="1">
                <a:latin typeface="Times New Roman" panose="02020603050405020304" pitchFamily="18" charset="0"/>
              </a:rPr>
              <a:t>развивающие игры</a:t>
            </a:r>
            <a:r>
              <a:rPr lang="ru-RU" altLang="ru-RU" sz="2400">
                <a:latin typeface="Times New Roman" panose="02020603050405020304" pitchFamily="18" charset="0"/>
              </a:rPr>
              <a:t>, в которых ребенок тренирует: воображение, мышление, память, </a:t>
            </a:r>
            <a:r>
              <a:rPr lang="ru-RU" altLang="ru-RU" sz="2400" b="1">
                <a:latin typeface="Times New Roman" panose="02020603050405020304" pitchFamily="18" charset="0"/>
              </a:rPr>
              <a:t>развивает</a:t>
            </a:r>
            <a:r>
              <a:rPr lang="ru-RU" altLang="ru-RU" sz="2400">
                <a:latin typeface="Times New Roman" panose="02020603050405020304" pitchFamily="18" charset="0"/>
              </a:rPr>
              <a:t> свои творческие способности.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59D142E5-C1FC-41C7-BE6F-0E6249627E76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5054600"/>
            <a:ext cx="2389187" cy="170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099" name="Picture 3">
            <a:extLst>
              <a:ext uri="{FF2B5EF4-FFF2-40B4-BE49-F238E27FC236}">
                <a16:creationId xmlns:a16="http://schemas.microsoft.com/office/drawing/2014/main" id="{675131BC-7E79-4EC0-A430-9619A409271B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5110163"/>
            <a:ext cx="2089150" cy="159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AAFAB249-B6EE-4F08-893D-D91B35D11C28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4875213"/>
            <a:ext cx="1943100" cy="194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 animBg="1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Слайда1">
            <a:extLst>
              <a:ext uri="{FF2B5EF4-FFF2-40B4-BE49-F238E27FC236}">
                <a16:creationId xmlns:a16="http://schemas.microsoft.com/office/drawing/2014/main" id="{47D8C679-AEE8-42D3-9C93-AD8FBA326C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ru-RU" altLang="ru-RU">
                <a:latin typeface="Arial" panose="020B0604020202020204" pitchFamily="34" charset="0"/>
              </a:rPr>
              <a:t>«Сложи квадрат»</a:t>
            </a:r>
          </a:p>
        </p:txBody>
      </p:sp>
      <p:sp>
        <p:nvSpPr>
          <p:cNvPr id="13314" name="ТекстСлайда1">
            <a:extLst>
              <a:ext uri="{FF2B5EF4-FFF2-40B4-BE49-F238E27FC236}">
                <a16:creationId xmlns:a16="http://schemas.microsoft.com/office/drawing/2014/main" id="{FCBA7FA2-0F64-4A6A-B8D1-2DEEE8A607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 flipH="1">
            <a:off x="9828584" y="4797151"/>
            <a:ext cx="432048" cy="7201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fontScale="25000" lnSpcReduction="20000"/>
          </a:bodyPr>
          <a:lstStyle/>
          <a:p>
            <a:pPr marL="34290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Symbol" panose="05050102010706020507" pitchFamily="18" charset="2"/>
              <a:buChar char="•"/>
            </a:pPr>
            <a:endParaRPr lang="ru-RU" altLang="ru-RU" sz="3200" dirty="0"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423A700-B429-4E48-A4E7-9EF95E628085}"/>
              </a:ext>
            </a:extLst>
          </p:cNvPr>
          <p:cNvSpPr txBox="1"/>
          <p:nvPr/>
        </p:nvSpPr>
        <p:spPr>
          <a:xfrm>
            <a:off x="827584" y="1555046"/>
            <a:ext cx="777686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- </a:t>
            </a:r>
            <a:r>
              <a:rPr lang="ru-RU" sz="2600" dirty="0"/>
              <a:t>Меня заинтересовала развивающая игра Никитина «Сложи квадрат». Изучив методику, я решила сделать пособие самостоятельно. Для изготовления пособия я взяла фетр, кожу, вельвет и разные виды тканей. Фетр, вельвет и кожа имеют приятную текстуру на ощупь и что немало важно разнообразные цвета. Дети с удовольствием из разноцветных кусочков различной формы складывают квадраты. Благодаря пособию, ребята постигают основы конструирования, знакомятся с сенсорными эталонами цвета и формы, соотнесения целого и части.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F439856-56BE-40B5-BB60-6C44F2E6E1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340" t="1886" b="-1886"/>
          <a:stretch/>
        </p:blipFill>
        <p:spPr>
          <a:xfrm>
            <a:off x="-17185" y="0"/>
            <a:ext cx="3635897" cy="339665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F342ADF-5695-405B-901A-B4407E262F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9487" y="4000864"/>
            <a:ext cx="3594513" cy="285713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E353430-EF25-48AF-AEEA-131D98C4C9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8313" y="0"/>
            <a:ext cx="3445687" cy="339665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08F90EE-10A6-4C69-AF8A-2E328C0735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592783" y="3390896"/>
            <a:ext cx="2857136" cy="407707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25AA433-F979-4F20-B4D0-AC01DC143F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2200" y="1318456"/>
            <a:ext cx="4439599" cy="422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5043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Слайда1">
            <a:extLst>
              <a:ext uri="{FF2B5EF4-FFF2-40B4-BE49-F238E27FC236}">
                <a16:creationId xmlns:a16="http://schemas.microsoft.com/office/drawing/2014/main" id="{7EA41D05-E49B-4E96-AA5D-862BAB4DB0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ru-RU" altLang="ru-RU">
                <a:latin typeface="Arial" panose="020B0604020202020204" pitchFamily="34" charset="0"/>
              </a:rPr>
              <a:t>«Сложи квадрат»</a:t>
            </a:r>
          </a:p>
        </p:txBody>
      </p:sp>
      <p:sp>
        <p:nvSpPr>
          <p:cNvPr id="14338" name="ТекстСлайда1">
            <a:extLst>
              <a:ext uri="{FF2B5EF4-FFF2-40B4-BE49-F238E27FC236}">
                <a16:creationId xmlns:a16="http://schemas.microsoft.com/office/drawing/2014/main" id="{538EC545-90F1-41FF-BBAC-E0EB02C56FCE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899592" y="2564904"/>
            <a:ext cx="3596208" cy="356125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34290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Symbol" panose="05050102010706020507" pitchFamily="18" charset="2"/>
              <a:buChar char="•"/>
            </a:pPr>
            <a:endParaRPr lang="ru-RU" altLang="ru-RU" sz="3200" dirty="0">
              <a:latin typeface="Arial" panose="020B0604020202020204" pitchFamily="34" charset="0"/>
            </a:endParaRPr>
          </a:p>
        </p:txBody>
      </p:sp>
      <p:sp>
        <p:nvSpPr>
          <p:cNvPr id="14339" name="ТекстСлайда2">
            <a:extLst>
              <a:ext uri="{FF2B5EF4-FFF2-40B4-BE49-F238E27FC236}">
                <a16:creationId xmlns:a16="http://schemas.microsoft.com/office/drawing/2014/main" id="{72DD961D-71B4-4B47-B919-13C173D526A6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 bwMode="auto">
          <a:xfrm>
            <a:off x="5436096" y="2708920"/>
            <a:ext cx="3250704" cy="341724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34290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Symbol" panose="05050102010706020507" pitchFamily="18" charset="2"/>
              <a:buChar char="•"/>
            </a:pPr>
            <a:endParaRPr lang="ru-RU" altLang="ru-RU" sz="3200" dirty="0">
              <a:latin typeface="Arial" panose="020B0604020202020204" pitchFamily="34" charset="0"/>
            </a:endParaRPr>
          </a:p>
        </p:txBody>
      </p:sp>
      <p:pic>
        <p:nvPicPr>
          <p:cNvPr id="14340" name="Изображение1">
            <a:extLst>
              <a:ext uri="{FF2B5EF4-FFF2-40B4-BE49-F238E27FC236}">
                <a16:creationId xmlns:a16="http://schemas.microsoft.com/office/drawing/2014/main" id="{F6EF0487-1F19-4AB0-8CC8-E90D0C90A86A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2009775"/>
            <a:ext cx="4305300" cy="430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41" name="Изображение2">
            <a:extLst>
              <a:ext uri="{FF2B5EF4-FFF2-40B4-BE49-F238E27FC236}">
                <a16:creationId xmlns:a16="http://schemas.microsoft.com/office/drawing/2014/main" id="{4D63FA33-D0B0-4984-8C37-B28FD4BF3C73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125" y="1973263"/>
            <a:ext cx="4341813" cy="4341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>
            <a:extLst>
              <a:ext uri="{FF2B5EF4-FFF2-40B4-BE49-F238E27FC236}">
                <a16:creationId xmlns:a16="http://schemas.microsoft.com/office/drawing/2014/main" id="{6909C91B-E25B-492A-93F6-32910C6FA17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95288" y="1700213"/>
            <a:ext cx="8229600" cy="24495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  <a:buClr>
                <a:schemeClr val="tx1"/>
              </a:buClr>
            </a:pPr>
            <a:r>
              <a:rPr lang="ru-RU" altLang="ru-RU" sz="6600">
                <a:solidFill>
                  <a:srgbClr val="002060"/>
                </a:solidFill>
                <a:latin typeface="Times New Roman" panose="02020603050405020304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Заголовок 1">
            <a:extLst>
              <a:ext uri="{FF2B5EF4-FFF2-40B4-BE49-F238E27FC236}">
                <a16:creationId xmlns:a16="http://schemas.microsoft.com/office/drawing/2014/main" id="{8B97BA14-39B0-4A61-BB66-3DF6B0973BF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95288" y="404813"/>
            <a:ext cx="8229600" cy="12525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  <a:normAutofit fontScale="90000"/>
          </a:bodyPr>
          <a:lstStyle/>
          <a:p>
            <a:pPr marL="273050" indent="228600" algn="ctr" eaLnBrk="0" fontAlgn="base" hangingPunct="0">
              <a:lnSpc>
                <a:spcPct val="115000"/>
              </a:lnSpc>
              <a:spcAft>
                <a:spcPct val="0"/>
              </a:spcAft>
            </a:pPr>
            <a:r>
              <a:rPr lang="ru-RU" altLang="ru-RU" sz="2400" b="1">
                <a:latin typeface="Times New Roman" panose="02020603050405020304" pitchFamily="18" charset="0"/>
              </a:rPr>
              <a:t>Игровая технология «Кубики и квадраты</a:t>
            </a:r>
            <a:br>
              <a:rPr lang="ru-RU" altLang="ru-RU" sz="2400" b="1">
                <a:latin typeface="Times New Roman" panose="02020603050405020304" pitchFamily="18" charset="0"/>
              </a:rPr>
            </a:br>
            <a:r>
              <a:rPr lang="ru-RU" altLang="ru-RU" sz="2400" b="1">
                <a:latin typeface="Times New Roman" panose="02020603050405020304" pitchFamily="18" charset="0"/>
              </a:rPr>
              <a:t> Б. П</a:t>
            </a:r>
            <a:r>
              <a:rPr lang="ru-RU" altLang="ru-RU" sz="2400">
                <a:latin typeface="Times New Roman" panose="02020603050405020304" pitchFamily="18" charset="0"/>
              </a:rPr>
              <a:t>. </a:t>
            </a:r>
            <a:r>
              <a:rPr lang="ru-RU" altLang="ru-RU" sz="2400" b="1">
                <a:latin typeface="Times New Roman" panose="02020603050405020304" pitchFamily="18" charset="0"/>
              </a:rPr>
              <a:t>Никитина»</a:t>
            </a:r>
            <a:r>
              <a:rPr lang="ru-RU" altLang="ru-RU" sz="2400">
                <a:latin typeface="Times New Roman" panose="02020603050405020304" pitchFamily="18" charset="0"/>
              </a:rPr>
              <a:t>.</a:t>
            </a:r>
            <a:br>
              <a:rPr lang="ru-RU" altLang="ru-RU" sz="2400">
                <a:latin typeface="Times New Roman" panose="02020603050405020304" pitchFamily="18" charset="0"/>
              </a:rPr>
            </a:br>
            <a:endParaRPr lang="ru-RU" altLang="ru-RU" sz="2400">
              <a:latin typeface="Times New Roman" panose="02020603050405020304" pitchFamily="18" charset="0"/>
            </a:endParaRPr>
          </a:p>
        </p:txBody>
      </p:sp>
      <p:sp>
        <p:nvSpPr>
          <p:cNvPr id="5122" name="Объект 2">
            <a:extLst>
              <a:ext uri="{FF2B5EF4-FFF2-40B4-BE49-F238E27FC236}">
                <a16:creationId xmlns:a16="http://schemas.microsoft.com/office/drawing/2014/main" id="{7D18C8AF-8BD7-4665-B7E8-774EE219FB46}"/>
              </a:ext>
            </a:extLst>
          </p:cNvPr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179388" y="1860550"/>
            <a:ext cx="5113337" cy="4592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73050" indent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Symbol" panose="05050102010706020507" pitchFamily="18" charset="2"/>
              <a:buNone/>
            </a:pPr>
            <a:r>
              <a:rPr lang="ru-RU" altLang="ru-RU" sz="2200" b="1" i="1">
                <a:latin typeface="Times New Roman" panose="02020603050405020304" pitchFamily="18" charset="0"/>
              </a:rPr>
              <a:t>     Сегодня я предлагаю вашему вниманию игровую технологию кубики и квадраты Б. П. Никитина.</a:t>
            </a:r>
          </a:p>
          <a:p>
            <a:pPr marL="273050" indent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Symbol" panose="05050102010706020507" pitchFamily="18" charset="2"/>
              <a:buNone/>
            </a:pPr>
            <a:r>
              <a:rPr lang="ru-RU" altLang="ru-RU" sz="2200" b="1" i="1">
                <a:latin typeface="Times New Roman" panose="02020603050405020304" pitchFamily="18" charset="0"/>
              </a:rPr>
              <a:t>     Борис Павлович и Елена Алексеева Никитины педагоги - новаторы, разработали интересную систему развивающих игр. Развивающие игры педагогов основаны на чудо-кубиках, содержащих в себе принцип «от простого к сложному», так как именно он должен был быть толчком к развитию ребенка.</a:t>
            </a:r>
          </a:p>
          <a:p>
            <a:pPr marL="273050" indent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Symbol" panose="05050102010706020507" pitchFamily="18" charset="2"/>
              <a:buChar char=""/>
            </a:pPr>
            <a:endParaRPr lang="ru-RU" altLang="ru-RU" sz="2000" b="1" i="1">
              <a:solidFill>
                <a:schemeClr val="tx2"/>
              </a:solidFill>
              <a:latin typeface="Candara" panose="020E0502030303020204" pitchFamily="34" charset="0"/>
            </a:endParaRPr>
          </a:p>
        </p:txBody>
      </p:sp>
      <p:pic>
        <p:nvPicPr>
          <p:cNvPr id="5123" name="Picture 2">
            <a:extLst>
              <a:ext uri="{FF2B5EF4-FFF2-40B4-BE49-F238E27FC236}">
                <a16:creationId xmlns:a16="http://schemas.microsoft.com/office/drawing/2014/main" id="{930E3F43-3140-4223-B0E9-BA5D71C3276A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0" t="10109" r="6119" b="8490"/>
          <a:stretch>
            <a:fillRect/>
          </a:stretch>
        </p:blipFill>
        <p:spPr bwMode="auto">
          <a:xfrm>
            <a:off x="5194300" y="2793206"/>
            <a:ext cx="3949700" cy="272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Заголовок 1">
            <a:extLst>
              <a:ext uri="{FF2B5EF4-FFF2-40B4-BE49-F238E27FC236}">
                <a16:creationId xmlns:a16="http://schemas.microsoft.com/office/drawing/2014/main" id="{FE670FBC-8902-4336-BD7E-46F79577AB0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339725"/>
            <a:ext cx="8229600" cy="172112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  <a:buClr>
                <a:schemeClr val="tx1"/>
              </a:buClr>
            </a:pPr>
            <a:r>
              <a:rPr lang="ru-RU" altLang="ru-RU" sz="3600" dirty="0">
                <a:solidFill>
                  <a:srgbClr val="111111"/>
                </a:solidFill>
                <a:latin typeface="Times New Roman" panose="02020603050405020304" pitchFamily="18" charset="0"/>
              </a:rPr>
              <a:t>Какие игры </a:t>
            </a:r>
            <a:r>
              <a:rPr lang="ru-RU" altLang="ru-RU" sz="3600" b="1" dirty="0">
                <a:solidFill>
                  <a:srgbClr val="111111"/>
                </a:solidFill>
                <a:latin typeface="Times New Roman" panose="02020603050405020304" pitchFamily="18" charset="0"/>
              </a:rPr>
              <a:t>Никитиных вы знаете</a:t>
            </a:r>
            <a:r>
              <a:rPr lang="ru-RU" altLang="ru-RU" sz="3600" dirty="0">
                <a:solidFill>
                  <a:srgbClr val="111111"/>
                </a:solidFill>
                <a:latin typeface="Times New Roman" panose="02020603050405020304" pitchFamily="18" charset="0"/>
              </a:rPr>
              <a:t>? </a:t>
            </a:r>
            <a:br>
              <a:rPr lang="ru-RU" altLang="ru-RU" sz="3600" dirty="0">
                <a:solidFill>
                  <a:srgbClr val="111111"/>
                </a:solidFill>
                <a:latin typeface="Times New Roman" panose="02020603050405020304" pitchFamily="18" charset="0"/>
              </a:rPr>
            </a:br>
            <a:endParaRPr lang="ru-RU" altLang="ru-RU" sz="3600" dirty="0">
              <a:solidFill>
                <a:srgbClr val="11111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146" name="Изображение1">
            <a:extLst>
              <a:ext uri="{FF2B5EF4-FFF2-40B4-BE49-F238E27FC236}">
                <a16:creationId xmlns:a16="http://schemas.microsoft.com/office/drawing/2014/main" id="{B337DC67-68AC-47E7-B4B7-D6D18BF84F54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24757"/>
            <a:ext cx="3167583" cy="3216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47" name="Изображение2">
            <a:extLst>
              <a:ext uri="{FF2B5EF4-FFF2-40B4-BE49-F238E27FC236}">
                <a16:creationId xmlns:a16="http://schemas.microsoft.com/office/drawing/2014/main" id="{765248F2-EA63-45F1-9F11-6EE305846E84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227" y="4047902"/>
            <a:ext cx="2683545" cy="2636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48" name="Изображение3">
            <a:extLst>
              <a:ext uri="{FF2B5EF4-FFF2-40B4-BE49-F238E27FC236}">
                <a16:creationId xmlns:a16="http://schemas.microsoft.com/office/drawing/2014/main" id="{D824C7F1-65D3-47EC-9854-5996706A5A34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772" y="1700808"/>
            <a:ext cx="2773028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Заголовок 1">
            <a:extLst>
              <a:ext uri="{FF2B5EF4-FFF2-40B4-BE49-F238E27FC236}">
                <a16:creationId xmlns:a16="http://schemas.microsoft.com/office/drawing/2014/main" id="{DA5213B3-495D-4CF1-97D6-132A216BEAC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338138"/>
            <a:ext cx="8229600" cy="12525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ru-RU" altLang="ru-RU" sz="5400" b="1">
                <a:latin typeface="Times New Roman" panose="02020603050405020304" pitchFamily="18" charset="0"/>
              </a:rPr>
              <a:t>« Сложи узор»</a:t>
            </a:r>
          </a:p>
        </p:txBody>
      </p:sp>
      <p:sp>
        <p:nvSpPr>
          <p:cNvPr id="7170" name="Объект 2">
            <a:extLst>
              <a:ext uri="{FF2B5EF4-FFF2-40B4-BE49-F238E27FC236}">
                <a16:creationId xmlns:a16="http://schemas.microsoft.com/office/drawing/2014/main" id="{2B5F2239-2DA6-48D4-A4A3-C76C6033B79F}"/>
              </a:ext>
            </a:extLst>
          </p:cNvPr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142875" y="1772816"/>
            <a:ext cx="5076825" cy="44640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273050" indent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Symbol" panose="05050102010706020507" pitchFamily="18" charset="2"/>
              <a:buNone/>
            </a:pPr>
            <a:r>
              <a:rPr lang="ru-RU" altLang="ru-RU" sz="2000" b="1" i="1" dirty="0">
                <a:solidFill>
                  <a:srgbClr val="111111"/>
                </a:solidFill>
                <a:latin typeface="Times New Roman" panose="02020603050405020304" pitchFamily="18" charset="0"/>
              </a:rPr>
              <a:t>     </a:t>
            </a:r>
            <a:r>
              <a:rPr lang="ru-RU" altLang="ru-RU" sz="2200" b="1" i="1" dirty="0">
                <a:solidFill>
                  <a:srgbClr val="111111"/>
                </a:solidFill>
                <a:latin typeface="Times New Roman" panose="02020603050405020304" pitchFamily="18" charset="0"/>
              </a:rPr>
              <a:t>Игра состоит из 16 одинаковых кубиков. Кубики имеют 6 граней каждая грань окрашена в разные цвета. </a:t>
            </a:r>
            <a:r>
              <a:rPr lang="ru-RU" altLang="ru-RU" sz="2200" b="1" i="1" u="sng" dirty="0">
                <a:solidFill>
                  <a:srgbClr val="111111"/>
                </a:solidFill>
                <a:latin typeface="Times New Roman" panose="02020603050405020304" pitchFamily="18" charset="0"/>
              </a:rPr>
              <a:t>Основных 4 цвета</a:t>
            </a:r>
            <a:r>
              <a:rPr lang="ru-RU" altLang="ru-RU" sz="2200" b="1" i="1" dirty="0">
                <a:solidFill>
                  <a:srgbClr val="111111"/>
                </a:solidFill>
                <a:latin typeface="Times New Roman" panose="02020603050405020304" pitchFamily="18" charset="0"/>
              </a:rPr>
              <a:t>: красный, белый, синий, желтый. Особенность кубиков Никитина заключается в том, что две грани кубика комбинируются двумя цветами. Красным и белым треугольниками и другая грань синим и желтым треугольникам. Что позволяет составлять из них цветные узоры в огромном количестве вариантов.</a:t>
            </a:r>
            <a:endParaRPr lang="ru-RU" altLang="ru-RU" sz="2200" b="1" i="1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 marL="273050" indent="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Symbol" panose="05050102010706020507" pitchFamily="18" charset="2"/>
              <a:buChar char=""/>
            </a:pPr>
            <a:endParaRPr lang="ru-RU" altLang="ru-RU" sz="1700" b="1" i="1" dirty="0">
              <a:solidFill>
                <a:schemeClr val="tx2"/>
              </a:solidFill>
              <a:latin typeface="Candara" panose="020E0502030303020204" pitchFamily="34" charset="0"/>
            </a:endParaRPr>
          </a:p>
        </p:txBody>
      </p:sp>
      <p:pic>
        <p:nvPicPr>
          <p:cNvPr id="7171" name="Объект 4">
            <a:extLst>
              <a:ext uri="{FF2B5EF4-FFF2-40B4-BE49-F238E27FC236}">
                <a16:creationId xmlns:a16="http://schemas.microsoft.com/office/drawing/2014/main" id="{B91D855E-00E4-4778-8D73-7E1490928763}"/>
              </a:ext>
            </a:extLst>
          </p:cNvPr>
          <p:cNvPicPr>
            <a:picLocks noGrp="1" noRot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0" t="5040"/>
          <a:stretch>
            <a:fillRect/>
          </a:stretch>
        </p:blipFill>
        <p:spPr bwMode="auto">
          <a:xfrm>
            <a:off x="5219700" y="2349500"/>
            <a:ext cx="3513138" cy="40655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ЗаголовокСлайда1">
            <a:extLst>
              <a:ext uri="{FF2B5EF4-FFF2-40B4-BE49-F238E27FC236}">
                <a16:creationId xmlns:a16="http://schemas.microsoft.com/office/drawing/2014/main" id="{C6F2B69D-864F-46D3-9AB2-A1DED1E9D2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ru-RU" altLang="ru-RU">
                <a:latin typeface="Arial" panose="020B0604020202020204" pitchFamily="34" charset="0"/>
              </a:rPr>
              <a:t>«Сложи узор»</a:t>
            </a:r>
          </a:p>
        </p:txBody>
      </p:sp>
      <p:sp>
        <p:nvSpPr>
          <p:cNvPr id="8194" name="ТекстСлайда1">
            <a:extLst>
              <a:ext uri="{FF2B5EF4-FFF2-40B4-BE49-F238E27FC236}">
                <a16:creationId xmlns:a16="http://schemas.microsoft.com/office/drawing/2014/main" id="{931F1430-2B17-4A08-839B-5CD9C073A4B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 bwMode="auto">
          <a:xfrm>
            <a:off x="784225" y="1600200"/>
            <a:ext cx="3384550" cy="45259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34290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Symbol" panose="05050102010706020507" pitchFamily="18" charset="2"/>
              <a:buChar char="•"/>
            </a:pPr>
            <a:endParaRPr lang="ru-RU" altLang="ru-RU" sz="3200">
              <a:latin typeface="Arial" panose="020B0604020202020204" pitchFamily="34" charset="0"/>
            </a:endParaRPr>
          </a:p>
        </p:txBody>
      </p:sp>
      <p:sp>
        <p:nvSpPr>
          <p:cNvPr id="8195" name="ТекстСлайда2">
            <a:extLst>
              <a:ext uri="{FF2B5EF4-FFF2-40B4-BE49-F238E27FC236}">
                <a16:creationId xmlns:a16="http://schemas.microsoft.com/office/drawing/2014/main" id="{5F1C4428-D8B3-4215-82D3-D53545C895DF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 bwMode="auto">
          <a:xfrm>
            <a:off x="5524500" y="1600200"/>
            <a:ext cx="3162300" cy="45259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34290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Symbol" panose="05050102010706020507" pitchFamily="18" charset="2"/>
              <a:buChar char="•"/>
            </a:pPr>
            <a:endParaRPr lang="ru-RU" altLang="ru-RU" sz="3200">
              <a:latin typeface="Arial" panose="020B0604020202020204" pitchFamily="34" charset="0"/>
            </a:endParaRPr>
          </a:p>
        </p:txBody>
      </p:sp>
      <p:pic>
        <p:nvPicPr>
          <p:cNvPr id="8196" name="Изображение1">
            <a:extLst>
              <a:ext uri="{FF2B5EF4-FFF2-40B4-BE49-F238E27FC236}">
                <a16:creationId xmlns:a16="http://schemas.microsoft.com/office/drawing/2014/main" id="{4D14254C-84D4-47B9-BE5C-A42FA1DF096C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" y="1577975"/>
            <a:ext cx="4592638" cy="459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7" name="Изображение2">
            <a:extLst>
              <a:ext uri="{FF2B5EF4-FFF2-40B4-BE49-F238E27FC236}">
                <a16:creationId xmlns:a16="http://schemas.microsoft.com/office/drawing/2014/main" id="{E2763C02-37B4-4238-BCDF-B86D99335AB5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3275" y="1722438"/>
            <a:ext cx="2511425" cy="188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8" name="Изображение3">
            <a:extLst>
              <a:ext uri="{FF2B5EF4-FFF2-40B4-BE49-F238E27FC236}">
                <a16:creationId xmlns:a16="http://schemas.microsoft.com/office/drawing/2014/main" id="{74876E0A-1D2E-486A-90A0-CCD824BA777A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25" y="3763963"/>
            <a:ext cx="2009775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9" name="Изображение4">
            <a:extLst>
              <a:ext uri="{FF2B5EF4-FFF2-40B4-BE49-F238E27FC236}">
                <a16:creationId xmlns:a16="http://schemas.microsoft.com/office/drawing/2014/main" id="{C369B9B0-D08A-4EE2-B951-01C79FAB810C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4733925"/>
            <a:ext cx="1466850" cy="120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Объект 3">
            <a:extLst>
              <a:ext uri="{FF2B5EF4-FFF2-40B4-BE49-F238E27FC236}">
                <a16:creationId xmlns:a16="http://schemas.microsoft.com/office/drawing/2014/main" id="{F719EEF1-830C-4F48-A722-984342225045}"/>
              </a:ext>
            </a:extLst>
          </p:cNvPr>
          <p:cNvPicPr>
            <a:picLocks noGrp="1" noRot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9" t="569" r="389" b="13080"/>
          <a:stretch>
            <a:fillRect/>
          </a:stretch>
        </p:blipFill>
        <p:spPr bwMode="auto">
          <a:xfrm>
            <a:off x="1259681" y="1560513"/>
            <a:ext cx="6624638" cy="38846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362" name="Заголовок 2">
            <a:extLst>
              <a:ext uri="{FF2B5EF4-FFF2-40B4-BE49-F238E27FC236}">
                <a16:creationId xmlns:a16="http://schemas.microsoft.com/office/drawing/2014/main" id="{08F8068D-50DD-455F-BD98-566296082A6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305594"/>
            <a:ext cx="8229600" cy="12525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  <a:buClr>
                <a:schemeClr val="tx1"/>
              </a:buClr>
            </a:pPr>
            <a:r>
              <a:rPr lang="ru-RU" altLang="ru-RU" b="1" i="1" dirty="0">
                <a:solidFill>
                  <a:srgbClr val="002060"/>
                </a:solidFill>
                <a:latin typeface="Times New Roman" panose="02020603050405020304" pitchFamily="18" charset="0"/>
              </a:rPr>
              <a:t>«Сказка про золотую рыбку»</a:t>
            </a:r>
          </a:p>
        </p:txBody>
      </p:sp>
      <p:sp>
        <p:nvSpPr>
          <p:cNvPr id="15363" name="Прямоугольник 1">
            <a:extLst>
              <a:ext uri="{FF2B5EF4-FFF2-40B4-BE49-F238E27FC236}">
                <a16:creationId xmlns:a16="http://schemas.microsoft.com/office/drawing/2014/main" id="{77770754-A810-4B46-9404-F6F038DF160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99592" y="4653136"/>
            <a:ext cx="7559675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pPr algn="ctr"/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pPr algn="ctr"/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pPr algn="ctr"/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altLang="ru-RU" sz="2000" b="1" dirty="0">
                <a:solidFill>
                  <a:srgbClr val="111111"/>
                </a:solidFill>
                <a:latin typeface="Times New Roman" panose="02020603050405020304" pitchFamily="18" charset="0"/>
              </a:rPr>
              <a:t>Жили - были  7 принцесс. У них был большой и уютный дом  и огромная мечта -подержать в руках золотую рыбку.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Объект 3">
            <a:extLst>
              <a:ext uri="{FF2B5EF4-FFF2-40B4-BE49-F238E27FC236}">
                <a16:creationId xmlns:a16="http://schemas.microsoft.com/office/drawing/2014/main" id="{98073BB4-9684-427C-B71B-55A15B4355E6}"/>
              </a:ext>
            </a:extLst>
          </p:cNvPr>
          <p:cNvPicPr>
            <a:picLocks noGrp="1" noRot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481" y="1499013"/>
            <a:ext cx="5761038" cy="44973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86" name="Заголовок 2">
            <a:extLst>
              <a:ext uri="{FF2B5EF4-FFF2-40B4-BE49-F238E27FC236}">
                <a16:creationId xmlns:a16="http://schemas.microsoft.com/office/drawing/2014/main" id="{B5CBA984-95B4-40F8-9084-5AFABB89B2D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46476"/>
            <a:ext cx="8229600" cy="12525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  <a:buClr>
                <a:schemeClr val="tx1"/>
              </a:buClr>
            </a:pPr>
            <a:r>
              <a:rPr lang="ru-RU" altLang="ru-RU" sz="6000" dirty="0">
                <a:solidFill>
                  <a:srgbClr val="FF0000"/>
                </a:solidFill>
                <a:latin typeface="Times New Roman" panose="02020603050405020304" pitchFamily="18" charset="0"/>
              </a:rPr>
              <a:t>Золотая рыбка</a:t>
            </a:r>
          </a:p>
        </p:txBody>
      </p:sp>
      <p:sp>
        <p:nvSpPr>
          <p:cNvPr id="16387" name="Прямоугольник 4">
            <a:extLst>
              <a:ext uri="{FF2B5EF4-FFF2-40B4-BE49-F238E27FC236}">
                <a16:creationId xmlns:a16="http://schemas.microsoft.com/office/drawing/2014/main" id="{65AD5C51-CD1F-45F5-B8CB-27E0579790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368" y="3171091"/>
            <a:ext cx="7561263" cy="371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altLang="ru-RU" sz="2000" b="1" dirty="0">
                <a:solidFill>
                  <a:srgbClr val="111111"/>
                </a:solidFill>
                <a:latin typeface="Times New Roman" panose="02020603050405020304" pitchFamily="18" charset="0"/>
              </a:rPr>
              <a:t>И вот однажды они отправились на поиски своей мечты.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Объект 3">
            <a:extLst>
              <a:ext uri="{FF2B5EF4-FFF2-40B4-BE49-F238E27FC236}">
                <a16:creationId xmlns:a16="http://schemas.microsoft.com/office/drawing/2014/main" id="{E8307A9E-4F47-4E90-840E-067771DC5F62}"/>
              </a:ext>
            </a:extLst>
          </p:cNvPr>
          <p:cNvPicPr>
            <a:picLocks noGrp="1" noRot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240" y="1160748"/>
            <a:ext cx="6840760" cy="453650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10" name="Заголовок 2">
            <a:extLst>
              <a:ext uri="{FF2B5EF4-FFF2-40B4-BE49-F238E27FC236}">
                <a16:creationId xmlns:a16="http://schemas.microsoft.com/office/drawing/2014/main" id="{60658C20-9FF4-4AF3-9CE2-0F1761A00F1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369529"/>
            <a:ext cx="8229600" cy="12525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  <a:buClr>
                <a:schemeClr val="tx1"/>
              </a:buClr>
            </a:pPr>
            <a:r>
              <a:rPr lang="ru-RU" altLang="ru-RU" sz="7200" dirty="0">
                <a:solidFill>
                  <a:srgbClr val="FF0000"/>
                </a:solidFill>
                <a:latin typeface="Times New Roman" panose="02020603050405020304" pitchFamily="18" charset="0"/>
              </a:rPr>
              <a:t>Лес</a:t>
            </a:r>
          </a:p>
        </p:txBody>
      </p:sp>
      <p:sp>
        <p:nvSpPr>
          <p:cNvPr id="17411" name="Прямоугольник 1">
            <a:extLst>
              <a:ext uri="{FF2B5EF4-FFF2-40B4-BE49-F238E27FC236}">
                <a16:creationId xmlns:a16="http://schemas.microsoft.com/office/drawing/2014/main" id="{1B5CD520-6708-4583-9ABE-CB80C50AE3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835" y="3284984"/>
            <a:ext cx="7180263" cy="304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 altLang="ru-RU" sz="2400" b="1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sz="2400" b="1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sz="2400" b="1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sz="2400" b="1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sz="2400" b="1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sz="2400" b="1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endParaRPr lang="ru-RU" altLang="ru-RU" sz="2400" b="1" dirty="0">
              <a:solidFill>
                <a:srgbClr val="111111"/>
              </a:solidFill>
              <a:latin typeface="Times New Roman" panose="02020603050405020304" pitchFamily="18" charset="0"/>
            </a:endParaRPr>
          </a:p>
          <a:p>
            <a:r>
              <a:rPr lang="ru-RU" altLang="ru-RU" sz="2400" b="1" dirty="0">
                <a:solidFill>
                  <a:srgbClr val="111111"/>
                </a:solidFill>
                <a:latin typeface="Times New Roman" panose="02020603050405020304" pitchFamily="18" charset="0"/>
              </a:rPr>
              <a:t>Их путь лежал через густой и тёмный лес.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 advAuto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chemeClr val="tx1"/>
          </a:buClr>
          <a:buSzTx/>
          <a:buFontTx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ndara" panose="020E0502030303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chemeClr val="tx1"/>
          </a:buClr>
          <a:buSzTx/>
          <a:buFontTx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ndara" panose="020E0502030303020204" pitchFamily="34" charset="0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641</Words>
  <Application>Microsoft Office PowerPoint</Application>
  <PresentationFormat>Экран (4:3)</PresentationFormat>
  <Paragraphs>128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Candara</vt:lpstr>
      <vt:lpstr>Symbol</vt:lpstr>
      <vt:lpstr>Times New Roman</vt:lpstr>
      <vt:lpstr>Тема Office</vt:lpstr>
      <vt:lpstr>Представление опыта работы: «Использование игр Никитина  для развития познавательной активности  детей дошкольного возраста»                                             Подготовила: Карпова Н.В.,                                                                                              воспитатель</vt:lpstr>
      <vt:lpstr> Играя – думаем, Думая – играем! Действительно для любого взрослого человека и ребенка игра -это интересное занятие, в котором мы думаем. Игра – это способ познания себя и окружающего мира, развитие коммуникативных умений, норм поведения, формирование понятия правила.  Для ребенка игра- это целый мир новых открытий. Особое  место в жизни ребенка занимают развивающие игры, в которых ребенок тренирует: воображение, мышление, память, развивает свои творческие способности.</vt:lpstr>
      <vt:lpstr>Игровая технология «Кубики и квадраты  Б. П. Никитина». </vt:lpstr>
      <vt:lpstr>Какие игры Никитиных вы знаете?  </vt:lpstr>
      <vt:lpstr>« Сложи узор»</vt:lpstr>
      <vt:lpstr>«Сложи узор»</vt:lpstr>
      <vt:lpstr>«Сказка про золотую рыбку»</vt:lpstr>
      <vt:lpstr>Золотая рыбка</vt:lpstr>
      <vt:lpstr>Лес</vt:lpstr>
      <vt:lpstr>Фонарик</vt:lpstr>
      <vt:lpstr>Цветочная поляна</vt:lpstr>
      <vt:lpstr>Бабочка</vt:lpstr>
      <vt:lpstr>Лесенка</vt:lpstr>
      <vt:lpstr>Лодка</vt:lpstr>
      <vt:lpstr>Золотая рыбка</vt:lpstr>
      <vt:lpstr>«Уникуб»</vt:lpstr>
      <vt:lpstr>«Уникуб»</vt:lpstr>
      <vt:lpstr>«Сложи квадрат»  </vt:lpstr>
      <vt:lpstr>«Сложи квадрат»</vt:lpstr>
      <vt:lpstr>«Сложи квадрат»</vt:lpstr>
      <vt:lpstr>Презентация PowerPoint</vt:lpstr>
      <vt:lpstr>«Сложи квадрат»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Ya</dc:creator>
  <cp:lastModifiedBy>Дарья Карпова</cp:lastModifiedBy>
  <cp:revision>9</cp:revision>
  <dcterms:created xsi:type="dcterms:W3CDTF">2020-02-25T07:20:16Z</dcterms:created>
  <dcterms:modified xsi:type="dcterms:W3CDTF">2024-03-05T18:40:55Z</dcterms:modified>
</cp:coreProperties>
</file>