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77" r:id="rId4"/>
    <p:sldId id="258" r:id="rId5"/>
    <p:sldId id="278" r:id="rId6"/>
    <p:sldId id="259" r:id="rId7"/>
    <p:sldId id="260" r:id="rId8"/>
    <p:sldId id="279" r:id="rId9"/>
    <p:sldId id="265" r:id="rId10"/>
    <p:sldId id="266" r:id="rId11"/>
    <p:sldId id="267" r:id="rId12"/>
    <p:sldId id="268" r:id="rId13"/>
    <p:sldId id="281" r:id="rId14"/>
    <p:sldId id="280" r:id="rId15"/>
    <p:sldId id="269" r:id="rId16"/>
    <p:sldId id="270" r:id="rId17"/>
    <p:sldId id="271" r:id="rId18"/>
    <p:sldId id="272" r:id="rId19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 userDrawn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 bwMode="auto">
          <a:xfrm>
            <a:off x="1371600" y="2819400"/>
            <a:ext cx="6400800" cy="1752599"/>
          </a:xfrm>
        </p:spPr>
        <p:txBody>
          <a:bodyPr/>
          <a:lstStyle>
            <a:lvl1pPr marL="0" indent="0" algn="ctr">
              <a:buNone/>
              <a:defRPr sz="1600" b="1" cap="all" spc="25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 bwMode="auto"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 bwMode="auto"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 bwMode="auto">
          <a:xfrm>
            <a:off x="685800" y="381000"/>
            <a:ext cx="7772400" cy="1752599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 userDrawn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399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 bwMode="auto"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 bwMode="auto"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304800" y="304800"/>
            <a:ext cx="6553200" cy="5821366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7391400" y="304801"/>
            <a:ext cx="14478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5D6636BC-F12C-4BBE-9626-1830A0E1A0DA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A5BD572-CB12-46F8-B8B2-1414B8CCF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AAC1700-DBE9-4DBC-83F0-41C89120FC43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C96A0B4E-DD72-4FCD-A91B-8869B1CAA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1A4F03C-FB25-4852-A9BD-6734B561D4E4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FCB1664-7562-4D61-A7A8-A8A84FE37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C5BA4D8-6E2D-4749-ADA1-B9CB46314C3F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6098E34-43BF-445F-B5A0-FC316A28D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307E0620-C307-4E9B-9B95-39E71738FB8C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EEEB842A-CC85-4EB5-9CE7-E7A24D2D2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1771E0C8-EC4A-420D-9DA2-36331070B3EF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801F043-C70E-4C8C-8A0E-1B75E51C9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69B12916-61CE-4E5B-8056-FEBB00D2FFC9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A234FCC-C52F-43A8-A741-05E62DECE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DF2155A-8944-474D-AD51-EDEE14AEF027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D5D880C3-C36E-46C2-9715-C29262DEB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 bwMode="auto">
          <a:xfrm>
            <a:off x="301752" y="1527048"/>
            <a:ext cx="8503920" cy="457200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239F5D01-C1BC-43F7-815D-827BE7AD2C4F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A0B454DD-6C65-4DDE-97F9-16F27A9B5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691F679C-273A-4C7A-BA75-1461C1FD3E00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E029AC40-2B03-4247-802D-1F8190678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9F79585E-1DB0-43FB-867C-619469415E0F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fld id="{F8594295-6CC9-4BD3-922D-FBB2B9046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 userDrawn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Овал 9"/>
          <p:cNvSpPr/>
          <p:nvPr/>
        </p:nvSpPr>
        <p:spPr bwMode="auto"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 bwMode="auto"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01752" y="228600"/>
            <a:ext cx="8534400" cy="758952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 bwMode="auto"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 bwMode="auto"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 userDrawn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2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301752" y="1524000"/>
            <a:ext cx="4040188" cy="732974"/>
          </a:xfrm>
          <a:prstGeom prst="rect">
            <a:avLst/>
          </a:prstGeo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 bwMode="auto">
          <a:xfrm>
            <a:off x="4791330" y="1524000"/>
            <a:ext cx="4041775" cy="731520"/>
          </a:xfrm>
          <a:prstGeom prst="rect">
            <a:avLst/>
          </a:prstGeo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 bwMode="auto">
          <a:xfrm>
            <a:off x="301752" y="2471383"/>
            <a:ext cx="4041648" cy="3818404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 bwMode="auto">
          <a:xfrm>
            <a:off x="4800600" y="2471383"/>
            <a:ext cx="4038600" cy="382219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25" name="Овал 24"/>
          <p:cNvSpPr/>
          <p:nvPr/>
        </p:nvSpPr>
        <p:spPr bwMode="auto"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Овал 26"/>
          <p:cNvSpPr/>
          <p:nvPr/>
        </p:nvSpPr>
        <p:spPr bwMode="auto"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 bwMode="auto"/>
        <p:txBody>
          <a:bodyPr rtlCol="0" anchor="b" anchorCtr="0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 userDrawn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52400" y="609600"/>
            <a:ext cx="2743200" cy="5867399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81000" y="914400"/>
            <a:ext cx="2362199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 bwMode="auto">
          <a:xfrm>
            <a:off x="381000" y="1981200"/>
            <a:ext cx="2362199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 bwMode="auto">
          <a:xfrm>
            <a:off x="3124200" y="685800"/>
            <a:ext cx="5638800" cy="541020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Овал 9"/>
          <p:cNvSpPr/>
          <p:nvPr/>
        </p:nvSpPr>
        <p:spPr bwMode="auto"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 bwMode="auto"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52400" y="609600"/>
            <a:ext cx="2743200" cy="5867399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 bwMode="auto"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Овал 12"/>
          <p:cNvSpPr/>
          <p:nvPr/>
        </p:nvSpPr>
        <p:spPr bwMode="auto"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000375" y="5029200"/>
            <a:ext cx="5867399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3000375" y="609600"/>
            <a:ext cx="5867399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 bwMode="auto"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 bwMode="auto"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 bwMode="auto"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 bwMode="auto"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 bwMode="auto"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>
              <a:defRPr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 bwMode="auto"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>
        <a:spcBef>
          <a:spcPts val="0"/>
        </a:spcBef>
        <a:buNone/>
        <a:defRPr sz="33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>
        <a:spcBef>
          <a:spcPts val="0"/>
        </a:spcBef>
        <a:buClr>
          <a:schemeClr val="accent1"/>
        </a:buClr>
        <a:buSzPct val="85000"/>
        <a:buFont typeface="Wingdings 2"/>
        <a:buChar char="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>
        <a:spcBef>
          <a:spcPts val="0"/>
        </a:spcBef>
        <a:buClr>
          <a:schemeClr val="accent2"/>
        </a:buClr>
        <a:buSzPct val="70000"/>
        <a:buFont typeface="Wingdings"/>
        <a:buChar char=""/>
        <a:defRPr sz="2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>
        <a:spcBef>
          <a:spcPts val="0"/>
        </a:spcBef>
        <a:buClr>
          <a:schemeClr val="accent3"/>
        </a:buClr>
        <a:buSzPct val="75000"/>
        <a:buFont typeface="Wingdings 2"/>
        <a:buChar char="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>
        <a:spcBef>
          <a:spcPts val="0"/>
        </a:spcBef>
        <a:buClr>
          <a:schemeClr val="accent4"/>
        </a:buClr>
        <a:buSzPct val="70000"/>
        <a:buFont typeface="Wingdings"/>
        <a:buChar char=""/>
        <a:defRPr sz="20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>
        <a:spcBef>
          <a:spcPts val="0"/>
        </a:spcBef>
        <a:buClr>
          <a:schemeClr val="accent5"/>
        </a:buClr>
        <a:buFontTx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>
        <a:spcBef>
          <a:spcPts val="0"/>
        </a:spcBef>
        <a:buClr>
          <a:schemeClr val="accent6"/>
        </a:buClr>
        <a:buSzPct val="80000"/>
        <a:buFont typeface="Wingdings 2"/>
        <a:buChar char="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>
        <a:spcBef>
          <a:spcPts val="0"/>
        </a:spcBef>
        <a:buClr>
          <a:schemeClr val="accent1">
            <a:shade val="75000"/>
          </a:schemeClr>
        </a:buClr>
        <a:buSzPct val="9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>
        <a:spcBef>
          <a:spcPts val="0"/>
        </a:spcBef>
        <a:buClr>
          <a:schemeClr val="accent4">
            <a:shade val="75000"/>
          </a:schemeClr>
        </a:buClr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>
        <a:spcBef>
          <a:spcPts val="0"/>
        </a:spcBef>
        <a:buClr>
          <a:schemeClr val="accent2">
            <a:shade val="75000"/>
          </a:schemeClr>
        </a:buClr>
        <a:buSzPct val="90000"/>
        <a:buChar char="•"/>
        <a:defRPr sz="1400" cap="all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/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fld id="{8E37C60D-06E5-4188-A120-69C0BBA26F4D}" type="datetimeFigureOut">
              <a:rPr lang="ru-RU"/>
              <a:pPr>
                <a:spcBef>
                  <a:spcPts val="0"/>
                </a:spcBef>
                <a:spcAft>
                  <a:spcPts val="0"/>
                </a:spcAft>
                <a:defRPr/>
              </a:pPr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/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fld id="{EA54345D-3E6B-4B08-A720-E82B8DCE9A21}" type="slidenum">
              <a:rPr lang="ru-RU">
                <a:latin typeface="Arial"/>
              </a:rPr>
              <a:pPr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ru-RU"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2pPr>
      <a:lvl3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3pPr>
      <a:lvl4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4pPr>
      <a:lvl5pPr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5pPr>
      <a:lvl6pPr marL="4572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6pPr>
      <a:lvl7pPr marL="9144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7pPr>
      <a:lvl8pPr marL="13716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8pPr>
      <a:lvl9pPr marL="1828800" algn="ctr">
        <a:spcBef>
          <a:spcPts val="0"/>
        </a:spcBef>
        <a:spcAft>
          <a:spcPts val="0"/>
        </a:spcAft>
        <a:defRPr sz="4400">
          <a:solidFill>
            <a:schemeClr val="tx1"/>
          </a:solidFill>
          <a:latin typeface="Calibri"/>
        </a:defRPr>
      </a:lvl9pPr>
    </p:titleStyle>
    <p:bodyStyle>
      <a:lvl1pPr marL="342900" indent="-342900" algn="l">
        <a:spcBef>
          <a:spcPts val="0"/>
        </a:spcBef>
        <a:spcAft>
          <a:spcPts val="0"/>
        </a:spcAft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>
        <a:spcBef>
          <a:spcPts val="0"/>
        </a:spcBef>
        <a:spcAft>
          <a:spcPts val="0"/>
        </a:spcAft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>
        <a:spcBef>
          <a:spcPts val="0"/>
        </a:spcBef>
        <a:spcAft>
          <a:spcPts val="0"/>
        </a:spcAft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>
        <a:spcBef>
          <a:spcPts val="0"/>
        </a:spcBef>
        <a:spcAft>
          <a:spcPts val="0"/>
        </a:spcAft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>
        <a:spcBef>
          <a:spcPts val="0"/>
        </a:spcBef>
        <a:spcAft>
          <a:spcPts val="0"/>
        </a:spcAft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Y&amp;A\Desktop\&#1057;&#1054;&#1090;&#1074;&#1086;&#1088;&#1095;&#1077;&#1089;&#1090;&#1074;&#1086;\bell-ringing-01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8916" name="AutoShape 6" descr="https://uchebnikishkolarossii.ru/image/cache/catalog/products/peterson-l-g-matematika-1-klass-rabochaya-tetrad-chast-1-1200x630_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ts val="0"/>
              </a:spcBef>
              <a:buChar char="•"/>
              <a:defRPr sz="3200">
                <a:solidFill>
                  <a:schemeClr val="tx1"/>
                </a:solidFill>
                <a:latin typeface="Arial"/>
              </a:defRPr>
            </a:lvl1pPr>
            <a:lvl2pPr marL="742950" indent="-285750">
              <a:spcBef>
                <a:spcPts val="0"/>
              </a:spcBef>
              <a:buChar char="–"/>
              <a:defRPr sz="2800">
                <a:solidFill>
                  <a:schemeClr val="tx1"/>
                </a:solidFill>
                <a:latin typeface="Arial"/>
              </a:defRPr>
            </a:lvl2pPr>
            <a:lvl3pPr marL="1143000" indent="-228600">
              <a:spcBef>
                <a:spcPts val="0"/>
              </a:spcBef>
              <a:buChar char="•"/>
              <a:defRPr sz="2400">
                <a:solidFill>
                  <a:schemeClr val="tx1"/>
                </a:solidFill>
                <a:latin typeface="Arial"/>
              </a:defRPr>
            </a:lvl3pPr>
            <a:lvl4pPr marL="1600200" indent="-228600">
              <a:spcBef>
                <a:spcPts val="0"/>
              </a:spcBef>
              <a:buChar char="–"/>
              <a:defRPr sz="2000">
                <a:solidFill>
                  <a:schemeClr val="tx1"/>
                </a:solidFill>
                <a:latin typeface="Arial"/>
              </a:defRPr>
            </a:lvl4pPr>
            <a:lvl5pPr marL="2057400" indent="-228600">
              <a:spcBef>
                <a:spcPts val="0"/>
              </a:spcBef>
              <a:buChar char="»"/>
              <a:defRPr sz="2000"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8917" name="AutoShape 8" descr="https://uchebnikishkolarossii.ru/image/cache/catalog/products/peterson-l-g-matematika-1-klass-rabochaya-tetrad-chast-1-1200x630_0.jpeg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ts val="0"/>
              </a:spcBef>
              <a:buChar char="•"/>
              <a:defRPr sz="3200">
                <a:solidFill>
                  <a:schemeClr val="tx1"/>
                </a:solidFill>
                <a:latin typeface="Arial"/>
              </a:defRPr>
            </a:lvl1pPr>
            <a:lvl2pPr marL="742950" indent="-285750">
              <a:spcBef>
                <a:spcPts val="0"/>
              </a:spcBef>
              <a:buChar char="–"/>
              <a:defRPr sz="2800">
                <a:solidFill>
                  <a:schemeClr val="tx1"/>
                </a:solidFill>
                <a:latin typeface="Arial"/>
              </a:defRPr>
            </a:lvl2pPr>
            <a:lvl3pPr marL="1143000" indent="-228600">
              <a:spcBef>
                <a:spcPts val="0"/>
              </a:spcBef>
              <a:buChar char="•"/>
              <a:defRPr sz="2400">
                <a:solidFill>
                  <a:schemeClr val="tx1"/>
                </a:solidFill>
                <a:latin typeface="Arial"/>
              </a:defRPr>
            </a:lvl3pPr>
            <a:lvl4pPr marL="1600200" indent="-228600">
              <a:spcBef>
                <a:spcPts val="0"/>
              </a:spcBef>
              <a:buChar char="–"/>
              <a:defRPr sz="2000">
                <a:solidFill>
                  <a:schemeClr val="tx1"/>
                </a:solidFill>
                <a:latin typeface="Arial"/>
              </a:defRPr>
            </a:lvl4pPr>
            <a:lvl5pPr marL="2057400" indent="-228600">
              <a:spcBef>
                <a:spcPts val="0"/>
              </a:spcBef>
              <a:buChar char="»"/>
              <a:defRPr sz="2000"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8918" name="AutoShape 10" descr="https://uchebnikishkolarossii.ru/image/cache/catalog/products/peterson-l-g-matematika-1-klass-rabochaya-tetrad-chast-1-1200x630_0.jpeg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ts val="0"/>
              </a:spcBef>
              <a:buChar char="•"/>
              <a:defRPr sz="3200">
                <a:solidFill>
                  <a:schemeClr val="tx1"/>
                </a:solidFill>
                <a:latin typeface="Arial"/>
              </a:defRPr>
            </a:lvl1pPr>
            <a:lvl2pPr marL="742950" indent="-285750">
              <a:spcBef>
                <a:spcPts val="0"/>
              </a:spcBef>
              <a:buChar char="–"/>
              <a:defRPr sz="2800">
                <a:solidFill>
                  <a:schemeClr val="tx1"/>
                </a:solidFill>
                <a:latin typeface="Arial"/>
              </a:defRPr>
            </a:lvl2pPr>
            <a:lvl3pPr marL="1143000" indent="-228600">
              <a:spcBef>
                <a:spcPts val="0"/>
              </a:spcBef>
              <a:buChar char="•"/>
              <a:defRPr sz="2400">
                <a:solidFill>
                  <a:schemeClr val="tx1"/>
                </a:solidFill>
                <a:latin typeface="Arial"/>
              </a:defRPr>
            </a:lvl3pPr>
            <a:lvl4pPr marL="1600200" indent="-228600">
              <a:spcBef>
                <a:spcPts val="0"/>
              </a:spcBef>
              <a:buChar char="–"/>
              <a:defRPr sz="2000">
                <a:solidFill>
                  <a:schemeClr val="tx1"/>
                </a:solidFill>
                <a:latin typeface="Arial"/>
              </a:defRPr>
            </a:lvl4pPr>
            <a:lvl5pPr marL="2057400" indent="-228600">
              <a:spcBef>
                <a:spcPts val="0"/>
              </a:spcBef>
              <a:buChar char="»"/>
              <a:defRPr sz="2000"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1800">
              <a:solidFill>
                <a:srgbClr val="000000"/>
              </a:solidFill>
            </a:endParaRPr>
          </a:p>
        </p:txBody>
      </p:sp>
      <p:sp>
        <p:nvSpPr>
          <p:cNvPr id="38919" name="TextBox 4"/>
          <p:cNvSpPr txBox="1">
            <a:spLocks noChangeArrowheads="1"/>
          </p:cNvSpPr>
          <p:nvPr/>
        </p:nvSpPr>
        <p:spPr bwMode="auto">
          <a:xfrm>
            <a:off x="2843808" y="1700808"/>
            <a:ext cx="37433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ts val="0"/>
              </a:spcBef>
              <a:buChar char="•"/>
              <a:defRPr sz="3200">
                <a:solidFill>
                  <a:schemeClr val="tx1"/>
                </a:solidFill>
                <a:latin typeface="Arial"/>
              </a:defRPr>
            </a:lvl1pPr>
            <a:lvl2pPr marL="742950" indent="-285750">
              <a:spcBef>
                <a:spcPts val="0"/>
              </a:spcBef>
              <a:buChar char="–"/>
              <a:defRPr sz="2800">
                <a:solidFill>
                  <a:schemeClr val="tx1"/>
                </a:solidFill>
                <a:latin typeface="Arial"/>
              </a:defRPr>
            </a:lvl2pPr>
            <a:lvl3pPr marL="1143000" indent="-228600">
              <a:spcBef>
                <a:spcPts val="0"/>
              </a:spcBef>
              <a:buChar char="•"/>
              <a:defRPr sz="2400">
                <a:solidFill>
                  <a:schemeClr val="tx1"/>
                </a:solidFill>
                <a:latin typeface="Arial"/>
              </a:defRPr>
            </a:lvl3pPr>
            <a:lvl4pPr marL="1600200" indent="-228600">
              <a:spcBef>
                <a:spcPts val="0"/>
              </a:spcBef>
              <a:buChar char="–"/>
              <a:defRPr sz="2000">
                <a:solidFill>
                  <a:schemeClr val="tx1"/>
                </a:solidFill>
                <a:latin typeface="Arial"/>
              </a:defRPr>
            </a:lvl4pPr>
            <a:lvl5pPr marL="2057400" indent="-228600">
              <a:spcBef>
                <a:spcPts val="0"/>
              </a:spcBef>
              <a:buChar char="»"/>
              <a:defRPr sz="2000">
                <a:solidFill>
                  <a:schemeClr val="tx1"/>
                </a:solidFill>
                <a:latin typeface="Arial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Char char="»"/>
              <a:defRPr sz="2000">
                <a:solidFill>
                  <a:schemeClr val="tx1"/>
                </a:solidFill>
                <a:latin typeface="Arial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000" b="1" dirty="0">
                <a:solidFill>
                  <a:srgbClr val="00B050"/>
                </a:solidFill>
              </a:rPr>
              <a:t>Математика</a:t>
            </a:r>
            <a:r>
              <a:rPr lang="ru-RU" sz="4000" b="1" dirty="0">
                <a:solidFill>
                  <a:srgbClr val="00B0F0"/>
                </a:solidFill>
              </a:rPr>
              <a:t> </a:t>
            </a:r>
            <a:endParaRPr dirty="0"/>
          </a:p>
        </p:txBody>
      </p:sp>
      <p:pic>
        <p:nvPicPr>
          <p:cNvPr id="38920" name="Picture 14" descr="https://st3.depositphotos.com/9493812/14546/v/950/depositphotos_145468083-stock-illustration-pen-and-pencils-container-holder.jpg"/>
          <p:cNvPicPr>
            <a:picLocks noChangeAspect="1" noChangeArrowheads="1"/>
          </p:cNvPicPr>
          <p:nvPr/>
        </p:nvPicPr>
        <p:blipFill>
          <a:blip r:embed="rId3" cstate="print"/>
          <a:srcRect l="26859" t="5026" r="30423" b="7022"/>
          <a:stretch/>
        </p:blipFill>
        <p:spPr bwMode="auto">
          <a:xfrm>
            <a:off x="4122973" y="4213705"/>
            <a:ext cx="1223962" cy="252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cdn.konturclick.ru/content/5d18f7965048132e5f8ce022/original/5d48af51b897ba64cb3492dd.jpeg"/>
          <p:cNvPicPr>
            <a:picLocks noChangeAspect="1" noChangeArrowheads="1"/>
          </p:cNvPicPr>
          <p:nvPr/>
        </p:nvPicPr>
        <p:blipFill>
          <a:blip r:embed="rId4" cstate="print"/>
          <a:stretch/>
        </p:blipFill>
        <p:spPr bwMode="auto">
          <a:xfrm>
            <a:off x="1403648" y="5248655"/>
            <a:ext cx="1970124" cy="1477593"/>
          </a:xfrm>
          <a:prstGeom prst="rect">
            <a:avLst/>
          </a:prstGeom>
          <a:noFill/>
        </p:spPr>
      </p:pic>
      <p:pic>
        <p:nvPicPr>
          <p:cNvPr id="1028" name="Picture 4" descr="https://static.multikraski.ru/images/products/ruchka_sharikovaja_bic_cristal_zelenaja_04_mm/mid/875976.jpg"/>
          <p:cNvPicPr>
            <a:picLocks noChangeAspect="1" noChangeArrowheads="1"/>
          </p:cNvPicPr>
          <p:nvPr/>
        </p:nvPicPr>
        <p:blipFill>
          <a:blip r:embed="rId5" cstate="print"/>
          <a:stretch/>
        </p:blipFill>
        <p:spPr bwMode="auto">
          <a:xfrm>
            <a:off x="6444208" y="5199966"/>
            <a:ext cx="1806148" cy="1354611"/>
          </a:xfrm>
          <a:prstGeom prst="rect">
            <a:avLst/>
          </a:prstGeom>
          <a:noFill/>
        </p:spPr>
      </p:pic>
      <p:sp>
        <p:nvSpPr>
          <p:cNvPr id="2" name="AutoShape 2" descr="https://mmedia.ozone.ru/multimedia/1015145427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4" name="Школьный колокольчи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m="http://schemas.openxmlformats.org/officeDocument/2006/math" xmlns:w="http://schemas.openxmlformats.org/wordprocessingml/2006/main" xmlns:p14="http://schemas.microsoft.com/office/powerpoint/2010/main" r:embed="rId7"/>
              </p:ext>
            </p:extLst>
          </p:nvPr>
        </p:nvPicPr>
        <p:blipFill>
          <a:blip r:embed="rId8" cstate="print"/>
          <a:stretch/>
        </p:blipFill>
        <p:spPr bwMode="auto">
          <a:xfrm>
            <a:off x="277170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 bwMode="auto">
          <a:xfrm>
            <a:off x="3419872" y="260648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 Narrow"/>
                <a:cs typeface="Arial"/>
              </a:rPr>
              <a:t>Задача № 5 стр. 18</a:t>
            </a:r>
            <a:endParaRPr lang="ru-RU" sz="2400" dirty="0">
              <a:solidFill>
                <a:srgbClr val="002060"/>
              </a:solidFill>
              <a:latin typeface="Arial Narrow"/>
              <a:cs typeface="Arial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79512" y="908720"/>
            <a:ext cx="8784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 dirty="0" smtClean="0">
                <a:solidFill>
                  <a:srgbClr val="002060"/>
                </a:solidFill>
                <a:latin typeface="Arial Narrow"/>
                <a:cs typeface="Arial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 Narrow"/>
                <a:cs typeface="Arial"/>
              </a:rPr>
              <a:t>Вова с Петей собрали несколько белых грибов. Один из них собрал  24 гриба, а другой на 6 грибов больше. Сколько грибов собрал Петя?</a:t>
            </a:r>
          </a:p>
        </p:txBody>
      </p:sp>
      <p:grpSp>
        <p:nvGrpSpPr>
          <p:cNvPr id="3" name="Группа 2"/>
          <p:cNvGrpSpPr/>
          <p:nvPr/>
        </p:nvGrpSpPr>
        <p:grpSpPr bwMode="auto">
          <a:xfrm>
            <a:off x="443051" y="1818169"/>
            <a:ext cx="1437750" cy="953299"/>
            <a:chOff x="498115" y="1739717"/>
            <a:chExt cx="1913645" cy="1688828"/>
          </a:xfrm>
        </p:grpSpPr>
        <p:pic>
          <p:nvPicPr>
            <p:cNvPr id="14" name="Picture 8"/>
            <p:cNvPicPr>
              <a:picLocks noChangeAspect="1" noChangeArrowheads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498115" y="1739717"/>
              <a:ext cx="1902083" cy="1688828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" name="32-конечная звезда 1"/>
            <p:cNvSpPr/>
            <p:nvPr/>
          </p:nvSpPr>
          <p:spPr bwMode="auto">
            <a:xfrm>
              <a:off x="559097" y="2385415"/>
              <a:ext cx="1852663" cy="397431"/>
            </a:xfrm>
            <a:prstGeom prst="star32">
              <a:avLst>
                <a:gd name="adj" fmla="val 16309"/>
              </a:avLst>
            </a:prstGeom>
            <a:solidFill>
              <a:srgbClr val="92D050"/>
            </a:solidFill>
            <a:ln>
              <a:solidFill>
                <a:srgbClr val="92D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1695077" y="2186700"/>
              <a:ext cx="653372" cy="5194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4" cstate="print"/>
            <a:stretch/>
          </p:blipFill>
          <p:spPr bwMode="auto">
            <a:xfrm rot="5659140">
              <a:off x="1429892" y="2209551"/>
              <a:ext cx="653372" cy="5194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0172110">
              <a:off x="993967" y="2081705"/>
              <a:ext cx="653372" cy="519415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4" cstate="print"/>
            <a:stretch/>
          </p:blipFill>
          <p:spPr bwMode="auto">
            <a:xfrm rot="14827585">
              <a:off x="612575" y="2247249"/>
              <a:ext cx="653372" cy="519415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27" name="Прямоугольник 26"/>
          <p:cNvSpPr/>
          <p:nvPr/>
        </p:nvSpPr>
        <p:spPr bwMode="auto">
          <a:xfrm>
            <a:off x="251520" y="979200"/>
            <a:ext cx="6106430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6357950" y="979200"/>
            <a:ext cx="2606538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214282" y="1339200"/>
            <a:ext cx="1143008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1357290" y="1339200"/>
            <a:ext cx="3070694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4499992" y="1339200"/>
            <a:ext cx="4001098" cy="360000"/>
          </a:xfrm>
          <a:prstGeom prst="rect">
            <a:avLst/>
          </a:prstGeom>
          <a:solidFill>
            <a:srgbClr val="FF3399">
              <a:alpha val="14902"/>
            </a:srgbClr>
          </a:solidFill>
          <a:ln>
            <a:solidFill>
              <a:srgbClr val="FB9B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194" name="Picture 2" descr="C:\Users\Y&amp;A\Downloads\IMG_18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06120"/>
            <a:ext cx="9144000" cy="3982064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467544" y="3501008"/>
            <a:ext cx="576064" cy="122413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403648" y="3573016"/>
            <a:ext cx="1224136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331640" y="4077072"/>
            <a:ext cx="432048" cy="5760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1835696" y="4221088"/>
            <a:ext cx="208823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67544" y="4797152"/>
            <a:ext cx="3600400" cy="43204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67544" y="5301208"/>
            <a:ext cx="7344816" cy="11521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585" name="Picture 2" descr="http://cs11453.vkontakte.ru/u8620368/-14/x_d64f1269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898460" y="332657"/>
            <a:ext cx="2995533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 bwMode="auto">
          <a:xfrm>
            <a:off x="179512" y="404664"/>
            <a:ext cx="5760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 b="1" dirty="0"/>
          </a:p>
          <a:p>
            <a:pPr>
              <a:defRPr/>
            </a:pPr>
            <a:r>
              <a:rPr lang="ru-RU" b="1" dirty="0"/>
              <a:t>Решение задачи с разными вариантами условия.</a:t>
            </a:r>
            <a:endParaRPr dirty="0"/>
          </a:p>
          <a:p>
            <a:pPr>
              <a:defRPr/>
            </a:pPr>
            <a:r>
              <a:rPr lang="ru-RU" b="1" dirty="0"/>
              <a:t>Составление и решение уравнений.</a:t>
            </a:r>
            <a:endParaRPr dirty="0"/>
          </a:p>
          <a:p>
            <a:pPr>
              <a:defRPr/>
            </a:pPr>
            <a:r>
              <a:rPr lang="ru-RU" b="1" dirty="0"/>
              <a:t>На сколько больше (меньше)?</a:t>
            </a:r>
            <a:endParaRPr dirty="0"/>
          </a:p>
          <a:p>
            <a:pPr>
              <a:defRPr/>
            </a:pPr>
            <a:r>
              <a:rPr lang="ru-RU" b="1" dirty="0"/>
              <a:t>Условные рисунки к задаче.</a:t>
            </a:r>
            <a:endParaRPr dirty="0"/>
          </a:p>
          <a:p>
            <a:pPr>
              <a:defRPr/>
            </a:pPr>
            <a:r>
              <a:rPr lang="ru-RU" b="1" dirty="0"/>
              <a:t>Решение выражений  в несколько действий.</a:t>
            </a:r>
            <a:endParaRPr dirty="0"/>
          </a:p>
          <a:p>
            <a:pPr>
              <a:defRPr/>
            </a:pPr>
            <a:endParaRPr lang="ru-RU" dirty="0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043608" y="2852936"/>
            <a:ext cx="1152128" cy="1008112"/>
          </a:xfrm>
          <a:prstGeom prst="star5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 bwMode="auto">
          <a:xfrm>
            <a:off x="1043608" y="3861048"/>
            <a:ext cx="1152128" cy="1008112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 bwMode="auto">
          <a:xfrm>
            <a:off x="1043608" y="4941168"/>
            <a:ext cx="1152128" cy="1008112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555776" y="3140968"/>
            <a:ext cx="4600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уроке было комфортно и все понятно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555776" y="4221088"/>
            <a:ext cx="5248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уроке немного затруднялся, не все понятно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555776" y="5301208"/>
            <a:ext cx="48253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уроке было трудно, ничего не понял (а)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0" advClick="1" advTm="2485"/>
    </mc:Choice>
    <mc:Fallback>
      <p:transition advTm="248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060848"/>
            <a:ext cx="376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Фото тетради с классной работой</a:t>
            </a:r>
            <a:endParaRPr lang="ru-RU" dirty="0"/>
          </a:p>
        </p:txBody>
      </p:sp>
      <p:pic>
        <p:nvPicPr>
          <p:cNvPr id="1026" name="Picture 2" descr="C:\Users\Y&amp;A\Downloads\IMG_1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16139" y="-1599507"/>
            <a:ext cx="5688633" cy="9120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3728" y="548680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844824"/>
            <a:ext cx="56541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3 стр. 18 (2 столбик)</a:t>
            </a:r>
          </a:p>
          <a:p>
            <a:pPr marL="342900" indent="-342900"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№ 5 стр. 18 (Б)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 bwMode="auto">
          <a:xfrm>
            <a:off x="2915816" y="2276871"/>
            <a:ext cx="39604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6000" b="1" i="1">
                <a:solidFill>
                  <a:srgbClr val="FF0000"/>
                </a:solidFill>
                <a:latin typeface="Times New Roman"/>
                <a:cs typeface="Times New Roman"/>
              </a:rPr>
              <a:t>Спасибо!</a:t>
            </a:r>
          </a:p>
        </p:txBody>
      </p:sp>
      <p:pic>
        <p:nvPicPr>
          <p:cNvPr id="6" name="bell-ringing-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95536" y="6021288"/>
            <a:ext cx="244475" cy="244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 bwMode="auto">
          <a:xfrm>
            <a:off x="225984" y="5457998"/>
            <a:ext cx="870373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Внимание!</a:t>
            </a:r>
            <a:endParaRPr lang="ru-RU">
              <a:latin typeface="Arial"/>
              <a:cs typeface="Arial"/>
            </a:endParaRPr>
          </a:p>
          <a:p>
            <a:pPr lvl="0"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Данное задание можно выполнить интерактивно. Для этого презентацию надо перевести в режим редактирования. </a:t>
            </a:r>
            <a:endParaRPr lang="ru-RU">
              <a:latin typeface="Arial"/>
              <a:cs typeface="Arial"/>
            </a:endParaRPr>
          </a:p>
        </p:txBody>
      </p:sp>
      <p:sp>
        <p:nvSpPr>
          <p:cNvPr id="35" name="TextBox 34"/>
          <p:cNvSpPr txBox="1"/>
          <p:nvPr/>
        </p:nvSpPr>
        <p:spPr bwMode="auto">
          <a:xfrm>
            <a:off x="177707" y="500042"/>
            <a:ext cx="875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       Пройдите через трое ворот (по одним воротам на каждом уровне) так, чтобы набрать в сумме число 18.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255372" y="512816"/>
            <a:ext cx="356188" cy="46166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1"/>
                </a:solidFill>
                <a:latin typeface="Arial"/>
                <a:cs typeface="Arial"/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31" name="Овал 30"/>
          <p:cNvSpPr/>
          <p:nvPr/>
        </p:nvSpPr>
        <p:spPr bwMode="auto">
          <a:xfrm>
            <a:off x="2570077" y="2766729"/>
            <a:ext cx="1664062" cy="1664062"/>
          </a:xfrm>
          <a:prstGeom prst="ellipse">
            <a:avLst/>
          </a:prstGeom>
          <a:noFill/>
          <a:ln w="76200">
            <a:solidFill>
              <a:srgbClr val="F2B8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 bwMode="auto">
          <a:xfrm>
            <a:off x="1500165" y="1696818"/>
            <a:ext cx="3803884" cy="3803884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 bwMode="auto">
          <a:xfrm>
            <a:off x="2052504" y="2249156"/>
            <a:ext cx="2699208" cy="2699208"/>
          </a:xfrm>
          <a:prstGeom prst="ellipse">
            <a:avLst/>
          </a:prstGeom>
          <a:noFill/>
          <a:ln w="76200">
            <a:solidFill>
              <a:srgbClr val="0099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 bwMode="auto">
          <a:xfrm>
            <a:off x="2357422" y="3414140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10</a:t>
            </a:r>
            <a:endParaRPr lang="ru-RU" b="1"/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3714744" y="2753021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9 </a:t>
            </a:r>
            <a:endParaRPr lang="ru-RU" b="1"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1764377" y="4661734"/>
            <a:ext cx="413557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11</a:t>
            </a:r>
            <a:endParaRPr lang="ru-RU" b="1"/>
          </a:p>
        </p:txBody>
      </p:sp>
      <p:sp>
        <p:nvSpPr>
          <p:cNvPr id="48" name="Прямоугольник 47"/>
          <p:cNvSpPr/>
          <p:nvPr/>
        </p:nvSpPr>
        <p:spPr bwMode="auto">
          <a:xfrm>
            <a:off x="3247950" y="1465004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2 </a:t>
            </a:r>
            <a:endParaRPr lang="ru-RU" b="1"/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2798496" y="3356585"/>
            <a:ext cx="607858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10 </a:t>
            </a:r>
            <a:endParaRPr lang="ru-RU"/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3004339" y="3275595"/>
            <a:ext cx="81624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0000"/>
                </a:solidFill>
                <a:latin typeface="Arial Narrow"/>
                <a:cs typeface="Arial"/>
              </a:rPr>
              <a:t> 18 </a:t>
            </a:r>
            <a:endParaRPr lang="ru-RU" sz="3600" b="1">
              <a:solidFill>
                <a:srgbClr val="FF0000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3000364" y="4714884"/>
            <a:ext cx="466794" cy="4680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3 </a:t>
            </a:r>
            <a:endParaRPr lang="ru-RU" b="1"/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5018916" y="403890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6</a:t>
            </a:r>
            <a:endParaRPr lang="ru-RU" b="1"/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2460320" y="225295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5</a:t>
            </a:r>
            <a:endParaRPr lang="ru-RU" b="1"/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3814516" y="3929066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7 </a:t>
            </a:r>
            <a:endParaRPr lang="ru-RU" b="1"/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4555375" y="3110211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8</a:t>
            </a:r>
            <a:endParaRPr lang="ru-RU" b="1"/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357950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143768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929586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572132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Овал 35"/>
          <p:cNvSpPr/>
          <p:nvPr/>
        </p:nvSpPr>
        <p:spPr bwMode="auto">
          <a:xfrm>
            <a:off x="2570077" y="2766729"/>
            <a:ext cx="1664062" cy="1664062"/>
          </a:xfrm>
          <a:prstGeom prst="ellipse">
            <a:avLst/>
          </a:prstGeom>
          <a:noFill/>
          <a:ln w="76200">
            <a:solidFill>
              <a:srgbClr val="F2B8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 bwMode="auto">
          <a:xfrm>
            <a:off x="1500165" y="1696818"/>
            <a:ext cx="3803884" cy="3803884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 bwMode="auto">
          <a:xfrm>
            <a:off x="2052504" y="2249156"/>
            <a:ext cx="2699208" cy="2699208"/>
          </a:xfrm>
          <a:prstGeom prst="ellipse">
            <a:avLst/>
          </a:prstGeom>
          <a:noFill/>
          <a:ln w="76200">
            <a:solidFill>
              <a:srgbClr val="0099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2357422" y="3414140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10</a:t>
            </a:r>
            <a:endParaRPr lang="ru-RU" b="1"/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3714744" y="2753021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9 </a:t>
            </a:r>
            <a:endParaRPr lang="ru-RU" b="1"/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1764377" y="4661734"/>
            <a:ext cx="413557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11</a:t>
            </a:r>
            <a:endParaRPr lang="ru-RU" b="1"/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3247950" y="1465004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2 </a:t>
            </a:r>
            <a:endParaRPr lang="ru-RU" b="1"/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2798496" y="3356585"/>
            <a:ext cx="607858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10 </a:t>
            </a:r>
            <a:endParaRPr lang="ru-RU"/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3004339" y="3275595"/>
            <a:ext cx="81624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0000"/>
                </a:solidFill>
                <a:latin typeface="Arial Narrow"/>
                <a:cs typeface="Arial"/>
              </a:rPr>
              <a:t> 18 </a:t>
            </a:r>
            <a:endParaRPr lang="ru-RU" sz="3600" b="1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3000364" y="4714884"/>
            <a:ext cx="466794" cy="4680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3 </a:t>
            </a:r>
            <a:endParaRPr lang="ru-RU" b="1"/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5018916" y="403890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6</a:t>
            </a:r>
            <a:endParaRPr lang="ru-RU" b="1"/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2460320" y="225295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5</a:t>
            </a:r>
            <a:endParaRPr lang="ru-RU" b="1"/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3814516" y="3929066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7 </a:t>
            </a:r>
            <a:endParaRPr lang="ru-RU" b="1"/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4555375" y="3110211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8</a:t>
            </a:r>
            <a:endParaRPr lang="ru-RU" b="1"/>
          </a:p>
        </p:txBody>
      </p:sp>
      <p:sp>
        <p:nvSpPr>
          <p:cNvPr id="31" name="TextBox 30"/>
          <p:cNvSpPr txBox="1"/>
          <p:nvPr/>
        </p:nvSpPr>
        <p:spPr bwMode="auto">
          <a:xfrm>
            <a:off x="357158" y="5786454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0000"/>
                </a:solidFill>
                <a:latin typeface="Arial"/>
                <a:cs typeface="Arial"/>
              </a:rPr>
              <a:t>ПРОВЕРЬ!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255372" y="512816"/>
            <a:ext cx="356188" cy="46166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1"/>
                </a:solidFill>
                <a:latin typeface="Arial"/>
                <a:cs typeface="Arial"/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6286513" y="162880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C00000"/>
                </a:solidFill>
                <a:latin typeface="Arial"/>
                <a:cs typeface="Arial"/>
              </a:rPr>
              <a:t>9 + 3 + 6  =  </a:t>
            </a:r>
            <a:r>
              <a:rPr lang="ru-RU" sz="2400" b="1">
                <a:solidFill>
                  <a:srgbClr val="FF0000"/>
                </a:solidFill>
                <a:latin typeface="Arial"/>
                <a:cs typeface="Arial"/>
              </a:rPr>
              <a:t>18</a:t>
            </a:r>
            <a:endParaRPr lang="ru-RU" sz="240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77707" y="500042"/>
            <a:ext cx="875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       Пройдите через трое ворот (по одним воротам на каждом уровне) так, чтобы набрать в сумме число 18.</a:t>
            </a:r>
          </a:p>
        </p:txBody>
      </p:sp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572132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357950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9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143768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929586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8 -0.00463 C 0.00261 -0.07616 0.00677 -0.14768 -0.00138 -0.19375 C -0.00954 -0.23981 -0.0217 -0.2625 -0.05052 -0.28102 C -0.07934 -0.29954 -0.14635 -0.30139 -0.17413 -0.30509 C -0.20191 -0.30879 -0.20989 -0.30579 -0.2177 -0.30278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00" y="-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7 -0.00925 C -0.04375 0.0578 -0.08403 0.12485 -0.13976 0.14589 C -0.19548 0.16693 -0.29774 0.14381 -0.33802 0.11676 C -0.3783 0.08971 -0.38003 0.03653 -0.3816 -0.01642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00463 C -0.00451 -0.05318 -0.00729 -0.10151 -0.03455 -0.12324 C -0.06181 -0.14497 -0.12882 -0.13665 -0.16545 -0.13549 C -0.20208 -0.13434 -0.2283 -0.12532 -0.25451 -0.11607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Овал 35"/>
          <p:cNvSpPr/>
          <p:nvPr/>
        </p:nvSpPr>
        <p:spPr bwMode="auto">
          <a:xfrm>
            <a:off x="2570077" y="2766729"/>
            <a:ext cx="1664062" cy="1664062"/>
          </a:xfrm>
          <a:prstGeom prst="ellipse">
            <a:avLst/>
          </a:prstGeom>
          <a:noFill/>
          <a:ln w="76200">
            <a:solidFill>
              <a:srgbClr val="F2B8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Овал 36"/>
          <p:cNvSpPr/>
          <p:nvPr/>
        </p:nvSpPr>
        <p:spPr bwMode="auto">
          <a:xfrm>
            <a:off x="1500165" y="1696818"/>
            <a:ext cx="3803884" cy="3803884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Овал 41"/>
          <p:cNvSpPr/>
          <p:nvPr/>
        </p:nvSpPr>
        <p:spPr bwMode="auto">
          <a:xfrm>
            <a:off x="2052504" y="2249156"/>
            <a:ext cx="2699208" cy="2699208"/>
          </a:xfrm>
          <a:prstGeom prst="ellipse">
            <a:avLst/>
          </a:prstGeom>
          <a:noFill/>
          <a:ln w="76200">
            <a:solidFill>
              <a:srgbClr val="0099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Прямоугольник 52"/>
          <p:cNvSpPr/>
          <p:nvPr/>
        </p:nvSpPr>
        <p:spPr bwMode="auto">
          <a:xfrm>
            <a:off x="2357422" y="3414140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10</a:t>
            </a:r>
            <a:endParaRPr lang="ru-RU" b="1"/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3714744" y="2753021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9 </a:t>
            </a:r>
            <a:endParaRPr lang="ru-RU" b="1"/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1764377" y="4661734"/>
            <a:ext cx="413557" cy="461665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11</a:t>
            </a:r>
            <a:endParaRPr lang="ru-RU" b="1"/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3247950" y="1465004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2 </a:t>
            </a:r>
            <a:endParaRPr lang="ru-RU" b="1"/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2798496" y="3356585"/>
            <a:ext cx="607858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10 </a:t>
            </a:r>
            <a:endParaRPr lang="ru-RU"/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3004339" y="3275595"/>
            <a:ext cx="816249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>
                <a:solidFill>
                  <a:srgbClr val="FF0000"/>
                </a:solidFill>
                <a:latin typeface="Arial Narrow"/>
                <a:cs typeface="Arial"/>
              </a:rPr>
              <a:t> 18 </a:t>
            </a:r>
            <a:endParaRPr lang="ru-RU" sz="3600" b="1">
              <a:solidFill>
                <a:srgbClr val="FF00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3000364" y="4714884"/>
            <a:ext cx="466794" cy="46800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3 </a:t>
            </a:r>
            <a:endParaRPr lang="ru-RU" b="1"/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5018916" y="403890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6</a:t>
            </a:r>
            <a:endParaRPr lang="ru-RU" b="1"/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2460320" y="2252955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5</a:t>
            </a:r>
            <a:endParaRPr lang="ru-RU" b="1"/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3814516" y="3929066"/>
            <a:ext cx="46679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 7 </a:t>
            </a:r>
            <a:endParaRPr lang="ru-RU" b="1"/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4555375" y="3110211"/>
            <a:ext cx="32573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Arial Narrow"/>
                <a:cs typeface="Arial"/>
              </a:rPr>
              <a:t>8</a:t>
            </a:r>
            <a:endParaRPr lang="ru-RU" b="1"/>
          </a:p>
        </p:txBody>
      </p:sp>
      <p:sp>
        <p:nvSpPr>
          <p:cNvPr id="31" name="TextBox 30"/>
          <p:cNvSpPr txBox="1"/>
          <p:nvPr/>
        </p:nvSpPr>
        <p:spPr bwMode="auto">
          <a:xfrm>
            <a:off x="357158" y="5786454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0000"/>
                </a:solidFill>
                <a:latin typeface="Arial"/>
                <a:cs typeface="Arial"/>
              </a:rPr>
              <a:t>ПРОВЕРЬ!</a:t>
            </a: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255372" y="512816"/>
            <a:ext cx="356188" cy="461665"/>
          </a:xfrm>
          <a:prstGeom prst="rect">
            <a:avLst/>
          </a:prstGeom>
          <a:solidFill>
            <a:srgbClr val="0070C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1"/>
                </a:solidFill>
                <a:latin typeface="Arial"/>
                <a:cs typeface="Arial"/>
              </a:rPr>
              <a:t>7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572132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357950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929586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2" name="TextBox 51"/>
          <p:cNvSpPr txBox="1"/>
          <p:nvPr/>
        </p:nvSpPr>
        <p:spPr bwMode="auto">
          <a:xfrm>
            <a:off x="6286513" y="2252955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C00000"/>
                </a:solidFill>
                <a:latin typeface="Arial"/>
                <a:cs typeface="Arial"/>
              </a:rPr>
              <a:t>7 + 5 + 6  =  </a:t>
            </a:r>
            <a:r>
              <a:rPr lang="ru-RU" sz="2400" b="1">
                <a:solidFill>
                  <a:srgbClr val="FF0000"/>
                </a:solidFill>
                <a:latin typeface="Arial"/>
                <a:cs typeface="Arial"/>
              </a:rPr>
              <a:t>18</a:t>
            </a:r>
            <a:endParaRPr lang="ru-RU" sz="2400">
              <a:solidFill>
                <a:srgbClr val="C00000"/>
              </a:solidFill>
              <a:latin typeface="Arial"/>
              <a:cs typeface="Arial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77707" y="500042"/>
            <a:ext cx="87537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        Пройдите через трое ворот (по одним воротам на каждом уровне) так, чтобы набрать в сумме число 18.</a:t>
            </a:r>
          </a:p>
        </p:txBody>
      </p:sp>
      <p:pic>
        <p:nvPicPr>
          <p:cNvPr id="64" name="Picture 4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143768" y="4714884"/>
            <a:ext cx="712787" cy="71278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0" name="TextBox 29"/>
          <p:cNvSpPr txBox="1"/>
          <p:nvPr/>
        </p:nvSpPr>
        <p:spPr bwMode="auto">
          <a:xfrm>
            <a:off x="6286513" y="1628800"/>
            <a:ext cx="2286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C00000"/>
                </a:solidFill>
                <a:latin typeface="Arial"/>
                <a:cs typeface="Arial"/>
              </a:rPr>
              <a:t>9 + 3 + 6  =  </a:t>
            </a:r>
            <a:r>
              <a:rPr lang="ru-RU" sz="2400" b="1">
                <a:solidFill>
                  <a:srgbClr val="FF0000"/>
                </a:solidFill>
                <a:latin typeface="Arial"/>
                <a:cs typeface="Arial"/>
              </a:rPr>
              <a:t>18</a:t>
            </a:r>
            <a:endParaRPr lang="ru-RU" sz="2400">
              <a:solidFill>
                <a:srgbClr val="C00000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81481E-6 C -0.03559 0.00879 -0.07118 0.01782 -0.10139 0.00347 C -0.1316 -0.01088 -0.16337 -0.06389 -0.18108 -0.08658 C -0.19878 -0.10926 -0.20347 -0.1213 -0.20816 -0.13334 " pathEditMode="relative" ptsTypes="aa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185 C -0.0158 -0.04514 -0.02864 -0.08842 -0.05417 -0.14236 C -0.07969 -0.19629 -0.11146 -0.27639 -0.15555 -0.32616 C -0.19965 -0.37592 -0.27187 -0.42407 -0.3191 -0.44143 C -0.36632 -0.45879 -0.41788 -0.44213 -0.43923 -0.43079 C -0.46059 -0.41944 -0.44601 -0.38264 -0.44739 -0.37315 " pathEditMode="relative" rAng="0" ptsTypes="aaaaaA">
                                      <p:cBhvr>
                                        <p:cTn id="1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00" y="-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-0.00463 C -0.00451 -0.05318 -0.00729 -0.10151 -0.03455 -0.12324 C -0.06181 -0.14497 -0.12882 -0.13665 -0.16545 -0.13549 C -0.20208 -0.13434 -0.2283 -0.12532 -0.25451 -0.11607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-7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Y&amp;A\Downloads\IMG_18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2656"/>
            <a:ext cx="7105673" cy="42741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5013176"/>
            <a:ext cx="73292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Сиди правильно, читай внимательно, считай старательно ! </a:t>
            </a:r>
          </a:p>
          <a:p>
            <a:pPr algn="ctr"/>
            <a:r>
              <a:rPr lang="ru-RU" sz="2000" dirty="0" smtClean="0"/>
              <a:t>У тебя получится все обязательно!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098" name="AutoShape 11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96300" y="6497638"/>
            <a:ext cx="647700" cy="360362"/>
          </a:xfrm>
          <a:prstGeom prst="actionButtonForwardNext">
            <a:avLst/>
          </a:prstGeom>
          <a:solidFill>
            <a:srgbClr val="FFFF00"/>
          </a:solidFill>
          <a:ln>
            <a:noFill/>
          </a:ln>
        </p:spPr>
        <p:txBody>
          <a:bodyPr wrap="none" anchor="ctr"/>
          <a:lstStyle>
            <a:lvl1pPr>
              <a:spcBef>
                <a:spcPts val="0"/>
              </a:spcBef>
              <a:buFont typeface="Arial"/>
              <a:buChar char="•"/>
              <a:defRPr sz="3200">
                <a:solidFill>
                  <a:schemeClr val="tx1"/>
                </a:solidFill>
                <a:latin typeface="Calibri"/>
              </a:defRPr>
            </a:lvl1pPr>
            <a:lvl2pPr marL="742950" indent="-285750">
              <a:spcBef>
                <a:spcPts val="0"/>
              </a:spcBef>
              <a:buFont typeface="Arial"/>
              <a:buChar char="–"/>
              <a:defRPr sz="2800">
                <a:solidFill>
                  <a:schemeClr val="tx1"/>
                </a:solidFill>
                <a:latin typeface="Calibri"/>
              </a:defRPr>
            </a:lvl2pPr>
            <a:lvl3pPr marL="1143000" indent="-228600">
              <a:spcBef>
                <a:spcPts val="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Calibri"/>
              </a:defRPr>
            </a:lvl3pPr>
            <a:lvl4pPr marL="1600200" indent="-228600">
              <a:spcBef>
                <a:spcPts val="0"/>
              </a:spcBef>
              <a:buFont typeface="Arial"/>
              <a:buChar char="–"/>
              <a:defRPr sz="2000">
                <a:solidFill>
                  <a:schemeClr val="tx1"/>
                </a:solidFill>
                <a:latin typeface="Calibri"/>
              </a:defRPr>
            </a:lvl4pPr>
            <a:lvl5pPr marL="2057400" indent="-228600">
              <a:spcBef>
                <a:spcPts val="0"/>
              </a:spcBef>
              <a:buFont typeface="Arial"/>
              <a:buChar char="»"/>
              <a:defRPr sz="2000">
                <a:solidFill>
                  <a:schemeClr val="tx1"/>
                </a:solidFill>
                <a:latin typeface="Calibri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Calibri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Calibri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Calibri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buFont typeface="Arial"/>
              <a:buChar char="»"/>
              <a:defRPr sz="2000">
                <a:solidFill>
                  <a:schemeClr val="tx1"/>
                </a:solidFill>
                <a:latin typeface="Calibri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ru-RU" sz="180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10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333" t="3398" r="1665" b="48544"/>
          <a:stretch/>
        </p:blipFill>
        <p:spPr bwMode="auto">
          <a:xfrm>
            <a:off x="7358063" y="0"/>
            <a:ext cx="1636711" cy="214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2411760" y="332656"/>
            <a:ext cx="32351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Устный счет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1556792"/>
            <a:ext cx="5400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2+7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13-6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12+8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81+4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48+1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21+9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6+3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37+8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1560" y="1124744"/>
            <a:ext cx="6623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Реши выражения устно, результат запиши в строчку через клетку.</a:t>
            </a:r>
            <a:endParaRPr lang="ru-RU" dirty="0"/>
          </a:p>
        </p:txBody>
      </p:sp>
      <p:pic>
        <p:nvPicPr>
          <p:cNvPr id="1028" name="Picture 4" descr="C:\Users\Y&amp;A\Downloads\IMG_18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5085184"/>
            <a:ext cx="7992888" cy="1354068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755576" y="5301208"/>
            <a:ext cx="6984776" cy="864096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980728"/>
            <a:ext cx="8097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Сложение и вычитание чисел.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333" t="3398" r="1665" b="48544"/>
          <a:stretch/>
        </p:blipFill>
        <p:spPr bwMode="auto">
          <a:xfrm>
            <a:off x="3275856" y="2420888"/>
            <a:ext cx="2520280" cy="3300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 bwMode="auto">
          <a:xfrm>
            <a:off x="100250" y="794321"/>
            <a:ext cx="6343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B050"/>
                </a:solidFill>
                <a:latin typeface="Arial Narrow"/>
                <a:cs typeface="Arial"/>
              </a:rPr>
              <a:t>       </a:t>
            </a: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На сколько   2   меньше     46?      31?      20?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207754" y="794321"/>
            <a:ext cx="325730" cy="46166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>
                <a:solidFill>
                  <a:schemeClr val="bg1"/>
                </a:solidFill>
                <a:latin typeface="Arial Narrow"/>
                <a:cs typeface="Arial"/>
              </a:rPr>
              <a:t>1</a:t>
            </a:r>
            <a:endParaRPr lang="ru-RU">
              <a:solidFill>
                <a:schemeClr val="bg1"/>
              </a:solidFill>
              <a:latin typeface="Arial Narrow"/>
            </a:endParaRPr>
          </a:p>
        </p:txBody>
      </p:sp>
      <p:sp>
        <p:nvSpPr>
          <p:cNvPr id="45" name="TextBox 44"/>
          <p:cNvSpPr txBox="1"/>
          <p:nvPr/>
        </p:nvSpPr>
        <p:spPr bwMode="auto">
          <a:xfrm>
            <a:off x="467544" y="2494071"/>
            <a:ext cx="5810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B050"/>
                </a:solidFill>
                <a:latin typeface="Arial Narrow"/>
                <a:cs typeface="Arial"/>
              </a:rPr>
              <a:t>  </a:t>
            </a: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На сколько   65   больше     9?        45?   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61072" y="1418713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46   –   2   =  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1979712" y="1400360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44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 bwMode="auto">
          <a:xfrm>
            <a:off x="3593257" y="1383159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31   –   2   =  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 bwMode="auto">
          <a:xfrm>
            <a:off x="5076056" y="1364806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29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6537409" y="1383159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20   –   2   =  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8028384" y="1364806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18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7" name="32-конечная звезда 6"/>
          <p:cNvSpPr/>
          <p:nvPr/>
        </p:nvSpPr>
        <p:spPr bwMode="auto">
          <a:xfrm>
            <a:off x="3521891" y="570384"/>
            <a:ext cx="914400" cy="914400"/>
          </a:xfrm>
          <a:prstGeom prst="star32">
            <a:avLst>
              <a:gd name="adj" fmla="val 24597"/>
            </a:avLst>
          </a:prstGeom>
          <a:solidFill>
            <a:srgbClr val="00FFFF">
              <a:alpha val="10196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0" name="32-конечная звезда 59"/>
          <p:cNvSpPr/>
          <p:nvPr/>
        </p:nvSpPr>
        <p:spPr bwMode="auto">
          <a:xfrm>
            <a:off x="4370233" y="570384"/>
            <a:ext cx="914400" cy="914400"/>
          </a:xfrm>
          <a:prstGeom prst="star32">
            <a:avLst>
              <a:gd name="adj" fmla="val 24597"/>
            </a:avLst>
          </a:prstGeom>
          <a:solidFill>
            <a:srgbClr val="00FFFF">
              <a:alpha val="10196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" name="32-конечная звезда 60"/>
          <p:cNvSpPr/>
          <p:nvPr/>
        </p:nvSpPr>
        <p:spPr bwMode="auto">
          <a:xfrm>
            <a:off x="5192304" y="570384"/>
            <a:ext cx="914400" cy="914400"/>
          </a:xfrm>
          <a:prstGeom prst="star32">
            <a:avLst>
              <a:gd name="adj" fmla="val 24597"/>
            </a:avLst>
          </a:prstGeom>
          <a:solidFill>
            <a:srgbClr val="00FFFF">
              <a:alpha val="10196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2" name="32-конечная звезда 61"/>
          <p:cNvSpPr/>
          <p:nvPr/>
        </p:nvSpPr>
        <p:spPr bwMode="auto">
          <a:xfrm>
            <a:off x="3593257" y="2267703"/>
            <a:ext cx="914400" cy="914400"/>
          </a:xfrm>
          <a:prstGeom prst="star32">
            <a:avLst>
              <a:gd name="adj" fmla="val 24597"/>
            </a:avLst>
          </a:prstGeom>
          <a:solidFill>
            <a:srgbClr val="FF3399">
              <a:alpha val="10196"/>
            </a:srgbClr>
          </a:solidFill>
          <a:ln>
            <a:solidFill>
              <a:srgbClr val="FF33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398334" y="3381030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65   –   9   =  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2016974" y="3381030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56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3638694" y="3371740"/>
            <a:ext cx="18133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65   –   45   =  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5257334" y="3371740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20</a:t>
            </a:r>
            <a:endParaRPr lang="ru-RU" i="1">
              <a:solidFill>
                <a:srgbClr val="7030A0"/>
              </a:solidFill>
            </a:endParaRPr>
          </a:p>
        </p:txBody>
      </p:sp>
      <p:grpSp>
        <p:nvGrpSpPr>
          <p:cNvPr id="2" name="Группа 66"/>
          <p:cNvGrpSpPr/>
          <p:nvPr/>
        </p:nvGrpSpPr>
        <p:grpSpPr bwMode="auto">
          <a:xfrm>
            <a:off x="720949" y="3798244"/>
            <a:ext cx="1231741" cy="696611"/>
            <a:chOff x="339517" y="2924134"/>
            <a:chExt cx="1231741" cy="696611"/>
          </a:xfrm>
        </p:grpSpPr>
        <p:grpSp>
          <p:nvGrpSpPr>
            <p:cNvPr id="3" name="Группа 67"/>
            <p:cNvGrpSpPr/>
            <p:nvPr/>
          </p:nvGrpSpPr>
          <p:grpSpPr bwMode="auto">
            <a:xfrm>
              <a:off x="619944" y="2924134"/>
              <a:ext cx="743146" cy="330423"/>
              <a:chOff x="1308574" y="2882553"/>
              <a:chExt cx="743146" cy="330423"/>
            </a:xfrm>
          </p:grpSpPr>
          <p:cxnSp>
            <p:nvCxnSpPr>
              <p:cNvPr id="72" name="Прямая соединительная линия 71"/>
              <p:cNvCxnSpPr>
                <a:cxnSpLocks/>
              </p:cNvCxnSpPr>
              <p:nvPr/>
            </p:nvCxnSpPr>
            <p:spPr bwMode="auto">
              <a:xfrm flipH="1">
                <a:off x="1308574" y="2882553"/>
                <a:ext cx="383106" cy="330423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Прямая соединительная линия 72"/>
              <p:cNvCxnSpPr>
                <a:cxnSpLocks/>
              </p:cNvCxnSpPr>
              <p:nvPr/>
            </p:nvCxnSpPr>
            <p:spPr bwMode="auto">
              <a:xfrm>
                <a:off x="1691680" y="2882553"/>
                <a:ext cx="360040" cy="330423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Группа 68"/>
            <p:cNvGrpSpPr/>
            <p:nvPr/>
          </p:nvGrpSpPr>
          <p:grpSpPr bwMode="auto">
            <a:xfrm>
              <a:off x="339517" y="3159079"/>
              <a:ext cx="1231741" cy="461665"/>
              <a:chOff x="205530" y="4061832"/>
              <a:chExt cx="1231741" cy="461665"/>
            </a:xfrm>
          </p:grpSpPr>
          <p:sp>
            <p:nvSpPr>
              <p:cNvPr id="70" name="Прямоугольник 69"/>
              <p:cNvSpPr/>
              <p:nvPr/>
            </p:nvSpPr>
            <p:spPr bwMode="auto">
              <a:xfrm>
                <a:off x="205530" y="4061832"/>
                <a:ext cx="325730" cy="4616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>
                    <a:solidFill>
                      <a:srgbClr val="7030A0"/>
                    </a:solidFill>
                    <a:latin typeface="Arial Narrow"/>
                    <a:cs typeface="Arial"/>
                  </a:rPr>
                  <a:t>5</a:t>
                </a:r>
                <a:endParaRPr lang="ru-RU">
                  <a:solidFill>
                    <a:srgbClr val="7030A0"/>
                  </a:solidFill>
                  <a:latin typeface="Arial Narrow"/>
                  <a:cs typeface="Arial"/>
                </a:endParaRPr>
              </a:p>
            </p:txBody>
          </p:sp>
          <p:sp>
            <p:nvSpPr>
              <p:cNvPr id="71" name="Прямоугольник 70"/>
              <p:cNvSpPr/>
              <p:nvPr/>
            </p:nvSpPr>
            <p:spPr bwMode="auto">
              <a:xfrm>
                <a:off x="1111541" y="4061832"/>
                <a:ext cx="325730" cy="4616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>
                    <a:solidFill>
                      <a:srgbClr val="7030A0"/>
                    </a:solidFill>
                    <a:latin typeface="Arial Narrow"/>
                    <a:cs typeface="Arial"/>
                  </a:rPr>
                  <a:t>4</a:t>
                </a:r>
                <a:endParaRPr lang="ru-RU">
                  <a:solidFill>
                    <a:srgbClr val="7030A0"/>
                  </a:solidFill>
                  <a:latin typeface="Arial Narrow"/>
                  <a:cs typeface="Arial"/>
                </a:endParaRPr>
              </a:p>
            </p:txBody>
          </p:sp>
        </p:grpSp>
      </p:grpSp>
      <p:sp>
        <p:nvSpPr>
          <p:cNvPr id="74" name="Скругленный прямоугольник 73"/>
          <p:cNvSpPr/>
          <p:nvPr/>
        </p:nvSpPr>
        <p:spPr bwMode="auto">
          <a:xfrm>
            <a:off x="370619" y="3371740"/>
            <a:ext cx="776059" cy="1121363"/>
          </a:xfrm>
          <a:prstGeom prst="roundRect">
            <a:avLst>
              <a:gd name="adj" fmla="val 28342"/>
            </a:avLst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solidFill>
                  <a:srgbClr val="FF0000"/>
                </a:solidFill>
                <a:latin typeface="Arial Narrow"/>
              </a:rPr>
              <a:t>60</a:t>
            </a:r>
          </a:p>
        </p:txBody>
      </p:sp>
      <p:sp>
        <p:nvSpPr>
          <p:cNvPr id="75" name="32-конечная звезда 74"/>
          <p:cNvSpPr/>
          <p:nvPr/>
        </p:nvSpPr>
        <p:spPr bwMode="auto">
          <a:xfrm>
            <a:off x="1504446" y="3976336"/>
            <a:ext cx="601216" cy="601216"/>
          </a:xfrm>
          <a:prstGeom prst="star32">
            <a:avLst>
              <a:gd name="adj" fmla="val 37500"/>
            </a:avLst>
          </a:prstGeom>
          <a:solidFill>
            <a:srgbClr val="00B0F0">
              <a:alpha val="10980"/>
            </a:srgbClr>
          </a:solidFill>
          <a:ln w="3175"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6" name="32-конечная звезда 75"/>
          <p:cNvSpPr/>
          <p:nvPr/>
        </p:nvSpPr>
        <p:spPr bwMode="auto">
          <a:xfrm>
            <a:off x="4484194" y="2267703"/>
            <a:ext cx="914400" cy="914400"/>
          </a:xfrm>
          <a:prstGeom prst="star32">
            <a:avLst>
              <a:gd name="adj" fmla="val 24597"/>
            </a:avLst>
          </a:prstGeom>
          <a:solidFill>
            <a:srgbClr val="FF3399">
              <a:alpha val="10196"/>
            </a:srgbClr>
          </a:solidFill>
          <a:ln>
            <a:solidFill>
              <a:srgbClr val="FF339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" name="Группа 76"/>
          <p:cNvGrpSpPr/>
          <p:nvPr/>
        </p:nvGrpSpPr>
        <p:grpSpPr bwMode="auto">
          <a:xfrm>
            <a:off x="4035002" y="3798244"/>
            <a:ext cx="1231741" cy="696611"/>
            <a:chOff x="339517" y="2924134"/>
            <a:chExt cx="1231741" cy="696611"/>
          </a:xfrm>
        </p:grpSpPr>
        <p:grpSp>
          <p:nvGrpSpPr>
            <p:cNvPr id="9" name="Группа 77"/>
            <p:cNvGrpSpPr/>
            <p:nvPr/>
          </p:nvGrpSpPr>
          <p:grpSpPr bwMode="auto">
            <a:xfrm>
              <a:off x="619944" y="2924134"/>
              <a:ext cx="743146" cy="330423"/>
              <a:chOff x="1308574" y="2882553"/>
              <a:chExt cx="743146" cy="330423"/>
            </a:xfrm>
          </p:grpSpPr>
          <p:cxnSp>
            <p:nvCxnSpPr>
              <p:cNvPr id="82" name="Прямая соединительная линия 81"/>
              <p:cNvCxnSpPr>
                <a:cxnSpLocks/>
              </p:cNvCxnSpPr>
              <p:nvPr/>
            </p:nvCxnSpPr>
            <p:spPr bwMode="auto">
              <a:xfrm flipH="1">
                <a:off x="1308574" y="2882553"/>
                <a:ext cx="383106" cy="330423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Прямая соединительная линия 82"/>
              <p:cNvCxnSpPr>
                <a:cxnSpLocks/>
              </p:cNvCxnSpPr>
              <p:nvPr/>
            </p:nvCxnSpPr>
            <p:spPr bwMode="auto">
              <a:xfrm>
                <a:off x="1691680" y="2882553"/>
                <a:ext cx="360040" cy="330423"/>
              </a:xfrm>
              <a:prstGeom prst="line">
                <a:avLst/>
              </a:prstGeom>
              <a:ln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Группа 78"/>
            <p:cNvGrpSpPr/>
            <p:nvPr/>
          </p:nvGrpSpPr>
          <p:grpSpPr bwMode="auto">
            <a:xfrm>
              <a:off x="339517" y="3159079"/>
              <a:ext cx="1231741" cy="461665"/>
              <a:chOff x="205530" y="4061832"/>
              <a:chExt cx="1231741" cy="461665"/>
            </a:xfrm>
          </p:grpSpPr>
          <p:sp>
            <p:nvSpPr>
              <p:cNvPr id="80" name="Прямоугольник 79"/>
              <p:cNvSpPr/>
              <p:nvPr/>
            </p:nvSpPr>
            <p:spPr bwMode="auto">
              <a:xfrm>
                <a:off x="205530" y="4061832"/>
                <a:ext cx="466794" cy="4616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>
                    <a:solidFill>
                      <a:srgbClr val="7030A0"/>
                    </a:solidFill>
                    <a:latin typeface="Arial Narrow"/>
                    <a:cs typeface="Arial"/>
                  </a:rPr>
                  <a:t>40</a:t>
                </a:r>
                <a:endParaRPr lang="ru-RU">
                  <a:solidFill>
                    <a:srgbClr val="7030A0"/>
                  </a:solidFill>
                  <a:latin typeface="Arial Narrow"/>
                  <a:cs typeface="Arial"/>
                </a:endParaRPr>
              </a:p>
            </p:txBody>
          </p:sp>
          <p:sp>
            <p:nvSpPr>
              <p:cNvPr id="81" name="Прямоугольник 80"/>
              <p:cNvSpPr/>
              <p:nvPr/>
            </p:nvSpPr>
            <p:spPr bwMode="auto">
              <a:xfrm>
                <a:off x="1111541" y="4061832"/>
                <a:ext cx="325730" cy="461665"/>
              </a:xfrm>
              <a:prstGeom prst="rect">
                <a:avLst/>
              </a:prstGeom>
              <a:grp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>
                    <a:solidFill>
                      <a:srgbClr val="7030A0"/>
                    </a:solidFill>
                    <a:latin typeface="Arial Narrow"/>
                    <a:cs typeface="Arial"/>
                  </a:rPr>
                  <a:t>5</a:t>
                </a:r>
                <a:endParaRPr lang="ru-RU">
                  <a:solidFill>
                    <a:srgbClr val="7030A0"/>
                  </a:solidFill>
                  <a:latin typeface="Arial Narrow"/>
                  <a:cs typeface="Arial"/>
                </a:endParaRPr>
              </a:p>
            </p:txBody>
          </p:sp>
        </p:grpSp>
      </p:grpSp>
      <p:sp>
        <p:nvSpPr>
          <p:cNvPr id="84" name="Скругленный прямоугольник 83"/>
          <p:cNvSpPr/>
          <p:nvPr/>
        </p:nvSpPr>
        <p:spPr bwMode="auto">
          <a:xfrm>
            <a:off x="3708567" y="3371740"/>
            <a:ext cx="776059" cy="1121363"/>
          </a:xfrm>
          <a:prstGeom prst="roundRect">
            <a:avLst>
              <a:gd name="adj" fmla="val 28342"/>
            </a:avLst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>
                <a:solidFill>
                  <a:srgbClr val="FF0000"/>
                </a:solidFill>
                <a:latin typeface="Arial Narrow"/>
              </a:rPr>
              <a:t>25</a:t>
            </a:r>
          </a:p>
        </p:txBody>
      </p:sp>
      <p:sp>
        <p:nvSpPr>
          <p:cNvPr id="85" name="32-конечная звезда 84"/>
          <p:cNvSpPr/>
          <p:nvPr/>
        </p:nvSpPr>
        <p:spPr bwMode="auto">
          <a:xfrm>
            <a:off x="4834880" y="3970792"/>
            <a:ext cx="601216" cy="601216"/>
          </a:xfrm>
          <a:prstGeom prst="star32">
            <a:avLst>
              <a:gd name="adj" fmla="val 37500"/>
            </a:avLst>
          </a:prstGeom>
          <a:solidFill>
            <a:srgbClr val="00B0F0">
              <a:alpha val="10980"/>
            </a:srgbClr>
          </a:solidFill>
          <a:ln w="3175"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74" name="Picture 2" descr="C:\Users\Y&amp;A\Downloads\IMG_18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801472" y="-3036768"/>
            <a:ext cx="1548567" cy="9151512"/>
          </a:xfrm>
          <a:prstGeom prst="rect">
            <a:avLst/>
          </a:prstGeom>
          <a:noFill/>
        </p:spPr>
      </p:pic>
      <p:pic>
        <p:nvPicPr>
          <p:cNvPr id="3075" name="Picture 3" descr="C:\Users\Y&amp;A\Downloads\IMG_1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709911" y="-317422"/>
            <a:ext cx="1903694" cy="89644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779912" y="26064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№ 2 стр. 18</a:t>
            </a:r>
            <a:endParaRPr lang="ru-RU" dirty="0"/>
          </a:p>
        </p:txBody>
      </p:sp>
      <p:pic>
        <p:nvPicPr>
          <p:cNvPr id="4099" name="Picture 3" descr="C:\Users\Y&amp;A\Downloads\IMG_18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8136904" cy="481662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251520" y="54868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Составьте и решите уравнения. </a:t>
            </a:r>
          </a:p>
          <a:p>
            <a:r>
              <a:rPr lang="ru-RU" dirty="0" smtClean="0"/>
              <a:t>а) К какому числу надо прибавить 7, чтобы получилось 61?</a:t>
            </a:r>
          </a:p>
          <a:p>
            <a:r>
              <a:rPr lang="ru-RU" dirty="0" smtClean="0"/>
              <a:t> б) Какое число надо вычесть из 56, чтобы получилось 9? </a:t>
            </a:r>
          </a:p>
          <a:p>
            <a:r>
              <a:rPr lang="ru-RU" dirty="0" smtClean="0"/>
              <a:t>в) Из какого числа надо вычесть 11, чтобы получилось 39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403648" y="2060848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1403648" y="2924944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403648" y="3356992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1475656" y="3789040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1403648" y="2492896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4139952" y="3717032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4067944" y="3284984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995936" y="2852936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3995936" y="2420888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3995936" y="1916832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1403648" y="4221088"/>
            <a:ext cx="2016224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1403648" y="4725144"/>
            <a:ext cx="2520280" cy="158417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20688"/>
            <a:ext cx="729398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Физкультминутка</a:t>
            </a:r>
            <a:endParaRPr lang="ru-RU" sz="6600" dirty="0"/>
          </a:p>
        </p:txBody>
      </p:sp>
      <p:pic>
        <p:nvPicPr>
          <p:cNvPr id="5122" name="Picture 2" descr="C:\Users\Y&amp;A\Desktop\giphy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6667500" cy="3752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395536" y="404664"/>
            <a:ext cx="79208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№3 стр.18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Вычислите.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58 + (60 – 53) – 25                                        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(57 + 8) – (35 – 9)</a:t>
            </a:r>
          </a:p>
        </p:txBody>
      </p:sp>
      <p:pic>
        <p:nvPicPr>
          <p:cNvPr id="6146" name="Picture 2" descr="C:\Users\Y&amp;A\Downloads\IMG_1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44824"/>
            <a:ext cx="6696384" cy="4563888"/>
          </a:xfrm>
          <a:prstGeom prst="rect">
            <a:avLst/>
          </a:prstGeom>
          <a:noFill/>
        </p:spPr>
      </p:pic>
      <p:sp>
        <p:nvSpPr>
          <p:cNvPr id="57" name="Прямоугольник 56"/>
          <p:cNvSpPr/>
          <p:nvPr/>
        </p:nvSpPr>
        <p:spPr>
          <a:xfrm>
            <a:off x="971600" y="2204864"/>
            <a:ext cx="244827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1403648" y="1988840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2195736" y="1988840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2915816" y="1988840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971600" y="4149080"/>
            <a:ext cx="2016224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971600" y="4509120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971600" y="4869160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971600" y="5301208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 bwMode="auto">
          <a:xfrm>
            <a:off x="971600" y="5661248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971600" y="2564904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971600" y="2924944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971600" y="3284984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971600" y="3645024"/>
            <a:ext cx="3168352" cy="28803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2555776" y="3933056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1907704" y="3933056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1331640" y="3933056"/>
            <a:ext cx="288032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3563888" y="2204864"/>
            <a:ext cx="576064" cy="21602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3059832" y="4149080"/>
            <a:ext cx="576064" cy="21602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 bwMode="auto">
          <a:xfrm>
            <a:off x="100250" y="620688"/>
            <a:ext cx="8864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rgbClr val="00B050"/>
                </a:solidFill>
                <a:latin typeface="Arial Narrow"/>
                <a:cs typeface="Arial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Arial Narrow"/>
                <a:cs typeface="Arial"/>
              </a:rPr>
              <a:t>Сделайте </a:t>
            </a:r>
            <a:r>
              <a:rPr lang="ru-RU" sz="2400" dirty="0">
                <a:solidFill>
                  <a:srgbClr val="002060"/>
                </a:solidFill>
                <a:latin typeface="Arial Narrow"/>
                <a:cs typeface="Arial"/>
              </a:rPr>
              <a:t>условные рисунки  к задачам. Запишите выражения и найдите их значения.</a:t>
            </a:r>
            <a:endParaRPr lang="ru-RU" sz="2400" i="1" dirty="0">
              <a:solidFill>
                <a:srgbClr val="FF0000"/>
              </a:solidFill>
              <a:latin typeface="Arial Narrow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243183" y="1423991"/>
            <a:ext cx="8725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>
                <a:solidFill>
                  <a:srgbClr val="002060"/>
                </a:solidFill>
                <a:latin typeface="Arial Narrow"/>
                <a:cs typeface="Arial"/>
              </a:rPr>
              <a:t>а)  В одной вазочке 4 пирожных. Сколько пирожных  в трёх таких же вазочках?</a:t>
            </a:r>
            <a:endParaRPr lang="ru-RU" sz="2400" i="1">
              <a:solidFill>
                <a:srgbClr val="FF0000"/>
              </a:solidFill>
              <a:latin typeface="Arial Narrow"/>
              <a:cs typeface="Arial"/>
            </a:endParaRPr>
          </a:p>
        </p:txBody>
      </p:sp>
      <p:sp>
        <p:nvSpPr>
          <p:cNvPr id="3" name="Овал 2"/>
          <p:cNvSpPr/>
          <p:nvPr/>
        </p:nvSpPr>
        <p:spPr bwMode="auto">
          <a:xfrm flipV="1">
            <a:off x="350819" y="2391271"/>
            <a:ext cx="3643314" cy="638678"/>
          </a:xfrm>
          <a:prstGeom prst="ellipse">
            <a:avLst/>
          </a:prstGeom>
          <a:gradFill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lin ang="5400000" scaled="1"/>
          </a:gra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2" name="Группа 21"/>
          <p:cNvGrpSpPr/>
          <p:nvPr/>
        </p:nvGrpSpPr>
        <p:grpSpPr bwMode="auto">
          <a:xfrm>
            <a:off x="462686" y="2422779"/>
            <a:ext cx="1033849" cy="517106"/>
            <a:chOff x="462686" y="2596412"/>
            <a:chExt cx="1033849" cy="517106"/>
          </a:xfrm>
        </p:grpSpPr>
        <p:pic>
          <p:nvPicPr>
            <p:cNvPr id="1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462686" y="2596412"/>
              <a:ext cx="1033849" cy="517106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040356">
              <a:off x="1213031" y="2631458"/>
              <a:ext cx="230595" cy="14660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142665">
              <a:off x="980361" y="2628569"/>
              <a:ext cx="230595" cy="14660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771816" y="2625792"/>
              <a:ext cx="230595" cy="14660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543873" y="2620706"/>
              <a:ext cx="230595" cy="146603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76" name="Прямоугольник 175"/>
          <p:cNvSpPr/>
          <p:nvPr/>
        </p:nvSpPr>
        <p:spPr bwMode="auto">
          <a:xfrm>
            <a:off x="179512" y="692696"/>
            <a:ext cx="5749809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7" name="Прямоугольник 176"/>
          <p:cNvSpPr/>
          <p:nvPr/>
        </p:nvSpPr>
        <p:spPr bwMode="auto">
          <a:xfrm>
            <a:off x="5929322" y="701855"/>
            <a:ext cx="3000396" cy="360000"/>
          </a:xfrm>
          <a:prstGeom prst="rect">
            <a:avLst/>
          </a:prstGeom>
          <a:solidFill>
            <a:srgbClr val="FF3399">
              <a:alpha val="14902"/>
            </a:srgbClr>
          </a:solidFill>
          <a:ln>
            <a:solidFill>
              <a:srgbClr val="FB9B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296357" y="3029949"/>
            <a:ext cx="17491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4   +   4   +   4</a:t>
            </a:r>
            <a:endParaRPr lang="ru-RU" i="1">
              <a:solidFill>
                <a:srgbClr val="7030A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2075674" y="3029948"/>
            <a:ext cx="1306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=   12 (м.)</a:t>
            </a:r>
            <a:endParaRPr lang="ru-RU" i="1">
              <a:solidFill>
                <a:srgbClr val="7030A0"/>
              </a:solidFill>
            </a:endParaRPr>
          </a:p>
        </p:txBody>
      </p:sp>
      <p:grpSp>
        <p:nvGrpSpPr>
          <p:cNvPr id="179" name="Группа 178"/>
          <p:cNvGrpSpPr/>
          <p:nvPr/>
        </p:nvGrpSpPr>
        <p:grpSpPr bwMode="auto">
          <a:xfrm>
            <a:off x="1601798" y="2422779"/>
            <a:ext cx="1033849" cy="517106"/>
            <a:chOff x="742399" y="2636912"/>
            <a:chExt cx="2202154" cy="1101463"/>
          </a:xfrm>
        </p:grpSpPr>
        <p:pic>
          <p:nvPicPr>
            <p:cNvPr id="181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742399" y="2636912"/>
              <a:ext cx="2202154" cy="110146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040356">
              <a:off x="2340675" y="2711562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83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142665">
              <a:off x="1845075" y="2705408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84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1400864" y="2699492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85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915332" y="2688659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grpSp>
        <p:nvGrpSpPr>
          <p:cNvPr id="186" name="Группа 185"/>
          <p:cNvGrpSpPr/>
          <p:nvPr/>
        </p:nvGrpSpPr>
        <p:grpSpPr bwMode="auto">
          <a:xfrm>
            <a:off x="2784058" y="2422779"/>
            <a:ext cx="1033849" cy="517106"/>
            <a:chOff x="742399" y="2636912"/>
            <a:chExt cx="2202154" cy="1101463"/>
          </a:xfrm>
        </p:grpSpPr>
        <p:pic>
          <p:nvPicPr>
            <p:cNvPr id="188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/>
          </p:blipFill>
          <p:spPr bwMode="auto">
            <a:xfrm>
              <a:off x="742399" y="2636912"/>
              <a:ext cx="2202154" cy="1101463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89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040356">
              <a:off x="2340675" y="2711562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 rot="21142665">
              <a:off x="1845075" y="2705408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91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1400864" y="2699492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  <p:pic>
          <p:nvPicPr>
            <p:cNvPr id="192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/>
          </p:blipFill>
          <p:spPr bwMode="auto">
            <a:xfrm>
              <a:off x="915332" y="2688659"/>
              <a:ext cx="491180" cy="312274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96" name="Прямоугольник 195"/>
          <p:cNvSpPr/>
          <p:nvPr/>
        </p:nvSpPr>
        <p:spPr bwMode="auto">
          <a:xfrm>
            <a:off x="179512" y="3441774"/>
            <a:ext cx="4910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i="1">
                <a:solidFill>
                  <a:srgbClr val="7030A0"/>
                </a:solidFill>
                <a:latin typeface="Arial Narrow"/>
                <a:cs typeface="Arial"/>
              </a:rPr>
              <a:t>Ответ: 12 пирожных в трёх вазочках. </a:t>
            </a:r>
            <a:endParaRPr lang="ru-RU">
              <a:latin typeface="Arial Narrow"/>
            </a:endParaRPr>
          </a:p>
        </p:txBody>
      </p:sp>
      <p:grpSp>
        <p:nvGrpSpPr>
          <p:cNvPr id="16" name="Группа 15"/>
          <p:cNvGrpSpPr/>
          <p:nvPr/>
        </p:nvGrpSpPr>
        <p:grpSpPr bwMode="auto">
          <a:xfrm>
            <a:off x="251520" y="2223364"/>
            <a:ext cx="760093" cy="743971"/>
            <a:chOff x="3707904" y="2374842"/>
            <a:chExt cx="1224136" cy="1198173"/>
          </a:xfrm>
        </p:grpSpPr>
        <p:sp>
          <p:nvSpPr>
            <p:cNvPr id="20" name="Овал 19"/>
            <p:cNvSpPr/>
            <p:nvPr/>
          </p:nvSpPr>
          <p:spPr bwMode="auto">
            <a:xfrm>
              <a:off x="3707904" y="2374842"/>
              <a:ext cx="1224136" cy="1198173"/>
            </a:xfrm>
            <a:prstGeom prst="ellipse">
              <a:avLst/>
            </a:prstGeom>
            <a:solidFill>
              <a:srgbClr val="FB9BE9"/>
            </a:solidFill>
            <a:ln>
              <a:solidFill>
                <a:srgbClr val="FF339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Скругленный прямоугольник 4"/>
            <p:cNvSpPr/>
            <p:nvPr/>
          </p:nvSpPr>
          <p:spPr bwMode="auto">
            <a:xfrm>
              <a:off x="3792584" y="2707699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Скругленный прямоугольник 22"/>
            <p:cNvSpPr/>
            <p:nvPr/>
          </p:nvSpPr>
          <p:spPr bwMode="auto">
            <a:xfrm>
              <a:off x="4064997" y="2707699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 bwMode="auto">
            <a:xfrm>
              <a:off x="4337410" y="2707699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 bwMode="auto">
            <a:xfrm>
              <a:off x="4609824" y="2707699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 bwMode="auto">
          <a:xfrm>
            <a:off x="1630264" y="2223364"/>
            <a:ext cx="760093" cy="743971"/>
            <a:chOff x="5086648" y="2268612"/>
            <a:chExt cx="1224136" cy="1198173"/>
          </a:xfrm>
        </p:grpSpPr>
        <p:sp>
          <p:nvSpPr>
            <p:cNvPr id="2" name="Овал 1"/>
            <p:cNvSpPr/>
            <p:nvPr/>
          </p:nvSpPr>
          <p:spPr bwMode="auto">
            <a:xfrm>
              <a:off x="5086648" y="2268612"/>
              <a:ext cx="1224136" cy="1198173"/>
            </a:xfrm>
            <a:prstGeom prst="ellipse">
              <a:avLst/>
            </a:prstGeom>
            <a:solidFill>
              <a:srgbClr val="FB9BE9"/>
            </a:solidFill>
            <a:ln>
              <a:solidFill>
                <a:srgbClr val="FF339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8" name="Скругленный прямоугольник 167"/>
            <p:cNvSpPr/>
            <p:nvPr/>
          </p:nvSpPr>
          <p:spPr bwMode="auto">
            <a:xfrm>
              <a:off x="5194920" y="2636912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9" name="Скругленный прямоугольник 168"/>
            <p:cNvSpPr/>
            <p:nvPr/>
          </p:nvSpPr>
          <p:spPr bwMode="auto">
            <a:xfrm>
              <a:off x="5467333" y="2636912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0" name="Скругленный прямоугольник 169"/>
            <p:cNvSpPr/>
            <p:nvPr/>
          </p:nvSpPr>
          <p:spPr bwMode="auto">
            <a:xfrm>
              <a:off x="5739745" y="2636912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1" name="Скругленный прямоугольник 170"/>
            <p:cNvSpPr/>
            <p:nvPr/>
          </p:nvSpPr>
          <p:spPr bwMode="auto">
            <a:xfrm>
              <a:off x="6012159" y="2636912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 bwMode="auto">
          <a:xfrm>
            <a:off x="2987824" y="2223364"/>
            <a:ext cx="760093" cy="743971"/>
            <a:chOff x="6372200" y="2374843"/>
            <a:chExt cx="1224136" cy="1198173"/>
          </a:xfrm>
        </p:grpSpPr>
        <p:sp>
          <p:nvSpPr>
            <p:cNvPr id="17" name="Овал 16"/>
            <p:cNvSpPr/>
            <p:nvPr/>
          </p:nvSpPr>
          <p:spPr bwMode="auto">
            <a:xfrm>
              <a:off x="6372200" y="2374843"/>
              <a:ext cx="1224136" cy="1198173"/>
            </a:xfrm>
            <a:prstGeom prst="ellipse">
              <a:avLst/>
            </a:prstGeom>
            <a:solidFill>
              <a:srgbClr val="FB9BE9"/>
            </a:solidFill>
            <a:ln>
              <a:solidFill>
                <a:srgbClr val="FF3399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2" name="Скругленный прямоугольник 171"/>
            <p:cNvSpPr/>
            <p:nvPr/>
          </p:nvSpPr>
          <p:spPr bwMode="auto">
            <a:xfrm>
              <a:off x="6476996" y="2761176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3" name="Скругленный прямоугольник 172"/>
            <p:cNvSpPr/>
            <p:nvPr/>
          </p:nvSpPr>
          <p:spPr bwMode="auto">
            <a:xfrm>
              <a:off x="6749409" y="2761176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4" name="Скругленный прямоугольник 173"/>
            <p:cNvSpPr/>
            <p:nvPr/>
          </p:nvSpPr>
          <p:spPr bwMode="auto">
            <a:xfrm>
              <a:off x="7021822" y="2761176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5" name="Скругленный прямоугольник 174"/>
            <p:cNvSpPr/>
            <p:nvPr/>
          </p:nvSpPr>
          <p:spPr bwMode="auto">
            <a:xfrm>
              <a:off x="7294236" y="2761176"/>
              <a:ext cx="216024" cy="502624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97" name="Прямоугольник 196"/>
          <p:cNvSpPr/>
          <p:nvPr/>
        </p:nvSpPr>
        <p:spPr bwMode="auto">
          <a:xfrm>
            <a:off x="714348" y="1494124"/>
            <a:ext cx="3714776" cy="360000"/>
          </a:xfrm>
          <a:prstGeom prst="rect">
            <a:avLst/>
          </a:prstGeom>
          <a:solidFill>
            <a:srgbClr val="00FFFF">
              <a:alpha val="14902"/>
            </a:srgbClr>
          </a:solidFill>
          <a:ln>
            <a:solidFill>
              <a:srgbClr val="00FFFF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8" name="Прямоугольник 197"/>
          <p:cNvSpPr/>
          <p:nvPr/>
        </p:nvSpPr>
        <p:spPr bwMode="auto">
          <a:xfrm>
            <a:off x="4429124" y="1494124"/>
            <a:ext cx="4500593" cy="360000"/>
          </a:xfrm>
          <a:prstGeom prst="rect">
            <a:avLst/>
          </a:prstGeom>
          <a:solidFill>
            <a:srgbClr val="FF3399">
              <a:alpha val="14902"/>
            </a:srgbClr>
          </a:solidFill>
          <a:ln>
            <a:solidFill>
              <a:srgbClr val="FB9B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9" name="Прямоугольник 198"/>
          <p:cNvSpPr/>
          <p:nvPr/>
        </p:nvSpPr>
        <p:spPr bwMode="auto">
          <a:xfrm>
            <a:off x="214282" y="1854000"/>
            <a:ext cx="1387516" cy="360000"/>
          </a:xfrm>
          <a:prstGeom prst="rect">
            <a:avLst/>
          </a:prstGeom>
          <a:solidFill>
            <a:srgbClr val="FF3399">
              <a:alpha val="14902"/>
            </a:srgbClr>
          </a:solidFill>
          <a:ln>
            <a:solidFill>
              <a:srgbClr val="FB9B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8" name="Прямоугольник 177"/>
          <p:cNvSpPr/>
          <p:nvPr/>
        </p:nvSpPr>
        <p:spPr bwMode="auto">
          <a:xfrm>
            <a:off x="181987" y="1062000"/>
            <a:ext cx="2604063" cy="360000"/>
          </a:xfrm>
          <a:prstGeom prst="rect">
            <a:avLst/>
          </a:prstGeom>
          <a:solidFill>
            <a:srgbClr val="FF3399">
              <a:alpha val="14902"/>
            </a:srgbClr>
          </a:solidFill>
          <a:ln>
            <a:solidFill>
              <a:srgbClr val="FB9BE9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3347864" y="260648"/>
            <a:ext cx="2217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Задача № 4 стр. 18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Y&amp;A\Downloads\IMG_1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68960"/>
            <a:ext cx="9145016" cy="293433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m="http://schemas.openxmlformats.org/officeDocument/2006/math" xmlns:w="http://schemas.openxmlformats.org/wordprocessingml/2006/main" xmlns:p14="http://schemas.microsoft.com/office/powerpoint/2010/main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Arial"/>
        <a:cs typeface="Arial"/>
      </a:majorFont>
      <a:minorFont>
        <a:latin typeface="Georgia"/>
        <a:ea typeface="Arial"/>
        <a:cs typeface="Arial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293</TotalTime>
  <Words>504</Words>
  <Application>Microsoft Office PowerPoint</Application>
  <DocSecurity>0</DocSecurity>
  <PresentationFormat>Экран (4:3)</PresentationFormat>
  <Paragraphs>112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Официальная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Y&amp;A</cp:lastModifiedBy>
  <cp:revision>3180</cp:revision>
  <dcterms:created xsi:type="dcterms:W3CDTF">2013-07-21T19:45:48Z</dcterms:created>
  <dcterms:modified xsi:type="dcterms:W3CDTF">2024-03-24T10:24:40Z</dcterms:modified>
  <dc:identifier/>
  <dc:language/>
  <cp:version/>
</cp:coreProperties>
</file>