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8" r:id="rId3"/>
    <p:sldId id="270" r:id="rId4"/>
    <p:sldId id="271" r:id="rId5"/>
    <p:sldId id="269" r:id="rId6"/>
    <p:sldId id="259" r:id="rId7"/>
    <p:sldId id="277" r:id="rId8"/>
    <p:sldId id="272" r:id="rId9"/>
    <p:sldId id="273" r:id="rId10"/>
    <p:sldId id="274" r:id="rId11"/>
    <p:sldId id="276" r:id="rId12"/>
    <p:sldId id="275" r:id="rId13"/>
    <p:sldId id="278" r:id="rId14"/>
    <p:sldId id="261" r:id="rId15"/>
    <p:sldId id="260" r:id="rId16"/>
    <p:sldId id="262" r:id="rId17"/>
    <p:sldId id="263" r:id="rId18"/>
    <p:sldId id="26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L:\&#1088;&#1086;&#1076;&#1080;&#1090;&#1077;&#1083;&#1100;&#1089;&#1082;&#1086;&#1077;%20&#1089;&#1086;&#1073;&#1088;&#1072;&#1085;&#1080;&#1077;%20&#1082;&#1086;&#1085;&#1077;&#1094;%20&#1075;&#1086;&#1076;&#1072;\2.mp3" TargetMode="Externa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88640"/>
            <a:ext cx="850112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Муниципальное дошкольное образовательное учреждение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детский сад №71»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42976" y="1285860"/>
            <a:ext cx="7336836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 Возрастные особенности детей 5- 6 лет» </a:t>
            </a:r>
          </a:p>
          <a:p>
            <a:pPr algn="ctr"/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старшая группа</a:t>
            </a:r>
            <a:endParaRPr lang="ru-RU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14546" y="6215082"/>
            <a:ext cx="47863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Рыбинск, 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сентябрь 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  <p:pic>
        <p:nvPicPr>
          <p:cNvPr id="5" name="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395536" y="6038056"/>
            <a:ext cx="432048" cy="432048"/>
          </a:xfrm>
          <a:prstGeom prst="rect">
            <a:avLst/>
          </a:prstGeom>
        </p:spPr>
      </p:pic>
      <p:pic>
        <p:nvPicPr>
          <p:cNvPr id="6" name="Рисунок 5" descr="DSC0450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44" y="3357331"/>
            <a:ext cx="4357718" cy="29008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14546" y="285728"/>
            <a:ext cx="4503156" cy="4001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Georgia" pitchFamily="16" charset="0"/>
              </a:rPr>
              <a:t>Формируются  высшие чувства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928926" y="642918"/>
            <a:ext cx="8143932" cy="415498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indent="-333375" algn="ctr"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i="1" dirty="0" smtClean="0">
                <a:solidFill>
                  <a:srgbClr val="002774"/>
                </a:solidFill>
                <a:latin typeface="Cambria" pitchFamily="16" charset="0"/>
              </a:rPr>
              <a:t>Моральные:</a:t>
            </a:r>
          </a:p>
          <a:p>
            <a:pPr indent="-333375" algn="ctr"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dirty="0" smtClean="0">
                <a:solidFill>
                  <a:srgbClr val="002774"/>
                </a:solidFill>
                <a:latin typeface="Cambria" pitchFamily="16" charset="0"/>
              </a:rPr>
              <a:t>- чувство гордости</a:t>
            </a:r>
          </a:p>
          <a:p>
            <a:pPr indent="-333375" algn="ctr"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dirty="0" smtClean="0">
                <a:solidFill>
                  <a:srgbClr val="002774"/>
                </a:solidFill>
                <a:latin typeface="Cambria" pitchFamily="16" charset="0"/>
              </a:rPr>
              <a:t>- чувство стыда</a:t>
            </a:r>
          </a:p>
          <a:p>
            <a:pPr indent="-333375" algn="ctr"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dirty="0" smtClean="0">
                <a:solidFill>
                  <a:srgbClr val="002774"/>
                </a:solidFill>
                <a:latin typeface="Cambria" pitchFamily="16" charset="0"/>
              </a:rPr>
              <a:t>- чувство дружбы.</a:t>
            </a:r>
          </a:p>
          <a:p>
            <a:pPr indent="-333375" algn="ctr"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i="1" dirty="0" smtClean="0">
                <a:solidFill>
                  <a:srgbClr val="002774"/>
                </a:solidFill>
                <a:latin typeface="Cambria" pitchFamily="16" charset="0"/>
              </a:rPr>
              <a:t>Интеллектуальные</a:t>
            </a:r>
            <a:r>
              <a:rPr lang="ru-RU" sz="2400" i="1" dirty="0" smtClean="0">
                <a:solidFill>
                  <a:srgbClr val="002774"/>
                </a:solidFill>
                <a:latin typeface="Cambria" pitchFamily="16" charset="0"/>
              </a:rPr>
              <a:t>:</a:t>
            </a:r>
          </a:p>
          <a:p>
            <a:pPr indent="-333375" algn="ctr"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dirty="0" smtClean="0">
                <a:solidFill>
                  <a:srgbClr val="002774"/>
                </a:solidFill>
                <a:latin typeface="Cambria" pitchFamily="16" charset="0"/>
              </a:rPr>
              <a:t>- любознательность</a:t>
            </a:r>
          </a:p>
          <a:p>
            <a:pPr indent="-333375" algn="ctr"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dirty="0" smtClean="0">
                <a:solidFill>
                  <a:srgbClr val="002774"/>
                </a:solidFill>
                <a:latin typeface="Cambria" pitchFamily="16" charset="0"/>
              </a:rPr>
              <a:t>- интерес</a:t>
            </a:r>
          </a:p>
          <a:p>
            <a:pPr indent="-333375" algn="ctr"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dirty="0" smtClean="0">
                <a:solidFill>
                  <a:srgbClr val="002774"/>
                </a:solidFill>
                <a:latin typeface="Cambria" pitchFamily="16" charset="0"/>
              </a:rPr>
              <a:t>- удивление</a:t>
            </a:r>
          </a:p>
          <a:p>
            <a:pPr indent="-333375" algn="ctr"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i="1" dirty="0" smtClean="0">
                <a:solidFill>
                  <a:srgbClr val="002774"/>
                </a:solidFill>
                <a:latin typeface="Cambria" pitchFamily="16" charset="0"/>
              </a:rPr>
              <a:t>Эстетические</a:t>
            </a:r>
            <a:r>
              <a:rPr lang="ru-RU" sz="2400" dirty="0" smtClean="0">
                <a:solidFill>
                  <a:srgbClr val="002774"/>
                </a:solidFill>
                <a:latin typeface="Cambria" pitchFamily="16" charset="0"/>
              </a:rPr>
              <a:t>:</a:t>
            </a:r>
          </a:p>
          <a:p>
            <a:pPr indent="-333375" algn="ctr"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dirty="0" smtClean="0">
                <a:solidFill>
                  <a:srgbClr val="002774"/>
                </a:solidFill>
                <a:latin typeface="Cambria" pitchFamily="16" charset="0"/>
              </a:rPr>
              <a:t>- чувство прекрасного</a:t>
            </a:r>
          </a:p>
          <a:p>
            <a:pPr indent="-333375" algn="ctr"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dirty="0" smtClean="0">
                <a:solidFill>
                  <a:srgbClr val="002774"/>
                </a:solidFill>
                <a:latin typeface="Cambria" pitchFamily="16" charset="0"/>
              </a:rPr>
              <a:t>- чувство героического.</a:t>
            </a:r>
            <a:endParaRPr lang="ru-RU" sz="2400" dirty="0"/>
          </a:p>
        </p:txBody>
      </p:sp>
      <p:pic>
        <p:nvPicPr>
          <p:cNvPr id="4" name="Рисунок 3" descr="DSC056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858335"/>
            <a:ext cx="5429256" cy="36141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85728"/>
            <a:ext cx="9144000" cy="120032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ru-RU" b="1" dirty="0" smtClean="0">
                <a:solidFill>
                  <a:srgbClr val="000080"/>
                </a:solidFill>
                <a:latin typeface="Cambria" pitchFamily="16" charset="0"/>
              </a:rPr>
              <a:t>  </a:t>
            </a:r>
            <a:r>
              <a:rPr lang="ru-RU" dirty="0" smtClean="0">
                <a:solidFill>
                  <a:srgbClr val="000080"/>
                </a:solidFill>
                <a:latin typeface="Cambria" pitchFamily="16" charset="0"/>
              </a:rPr>
              <a:t>родители всегда продолжают оставаться примером для детей. Если родители несут позитивную информацию, если у ребенка на душе хорошо, нет страха, обиды, тревоги, то любую информацию (личностную и интеллектуальную) можно заложить в ребенка.</a:t>
            </a:r>
          </a:p>
        </p:txBody>
      </p:sp>
      <p:pic>
        <p:nvPicPr>
          <p:cNvPr id="3" name="Рисунок 2" descr="DSC053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4869028">
            <a:off x="-731396" y="2704060"/>
            <a:ext cx="4730614" cy="31491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DSC0537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383576">
            <a:off x="5983060" y="1884269"/>
            <a:ext cx="3328869" cy="5000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DSC0537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00364" y="1714488"/>
            <a:ext cx="3184961" cy="47844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14291"/>
            <a:ext cx="8429684" cy="188769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ts val="8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 smtClean="0">
                <a:solidFill>
                  <a:srgbClr val="000080"/>
                </a:solidFill>
                <a:latin typeface="Cambria" pitchFamily="16" charset="0"/>
              </a:rPr>
              <a:t>Пятилетние дети влюбчивы.</a:t>
            </a:r>
          </a:p>
          <a:p>
            <a:pPr>
              <a:spcBef>
                <a:spcPts val="8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 smtClean="0">
                <a:solidFill>
                  <a:srgbClr val="000080"/>
                </a:solidFill>
                <a:latin typeface="Cambria" pitchFamily="16" charset="0"/>
              </a:rPr>
              <a:t>Объектом влюбленности может стать человек любого возраста.</a:t>
            </a:r>
          </a:p>
          <a:p>
            <a:pPr>
              <a:spcBef>
                <a:spcPts val="8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 smtClean="0">
                <a:solidFill>
                  <a:srgbClr val="000080"/>
                </a:solidFill>
                <a:latin typeface="Cambria" pitchFamily="16" charset="0"/>
              </a:rPr>
              <a:t>Вместе с влюбленностью приходит и ревность.</a:t>
            </a:r>
          </a:p>
          <a:p>
            <a:pPr>
              <a:spcBef>
                <a:spcPts val="8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 smtClean="0">
                <a:solidFill>
                  <a:srgbClr val="000080"/>
                </a:solidFill>
                <a:latin typeface="Cambria" pitchFamily="16" charset="0"/>
              </a:rPr>
              <a:t>Мальчики начинают ревновать маму к отцу, а девочки наоборот, папу к маме.</a:t>
            </a:r>
          </a:p>
          <a:p>
            <a:pPr>
              <a:spcBef>
                <a:spcPts val="8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 smtClean="0">
                <a:solidFill>
                  <a:srgbClr val="000080"/>
                </a:solidFill>
                <a:latin typeface="Cambria" pitchFamily="16" charset="0"/>
              </a:rPr>
              <a:t>Это порождает агрессивные выпады.</a:t>
            </a:r>
            <a:endParaRPr lang="ru-RU" dirty="0">
              <a:solidFill>
                <a:srgbClr val="000080"/>
              </a:solidFill>
              <a:latin typeface="Cambria" pitchFamily="16" charset="0"/>
            </a:endParaRPr>
          </a:p>
        </p:txBody>
      </p:sp>
      <p:pic>
        <p:nvPicPr>
          <p:cNvPr id="3" name="Рисунок 2" descr="DSC053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3858">
            <a:off x="4177540" y="2806153"/>
            <a:ext cx="5353786" cy="35639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DSC0529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732388">
            <a:off x="-110184" y="2898571"/>
            <a:ext cx="4733992" cy="31513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357166"/>
            <a:ext cx="8215370" cy="140551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ts val="80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 smtClean="0">
                <a:solidFill>
                  <a:srgbClr val="000080"/>
                </a:solidFill>
                <a:latin typeface="Cambria" pitchFamily="16" charset="0"/>
              </a:rPr>
              <a:t>Часто в этом возрасте появляется такая черта, как лживость, т. е. целенаправленное искажение истины.</a:t>
            </a:r>
          </a:p>
          <a:p>
            <a:pPr>
              <a:spcBef>
                <a:spcPts val="80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 smtClean="0">
                <a:solidFill>
                  <a:srgbClr val="000080"/>
                </a:solidFill>
                <a:latin typeface="Cambria" pitchFamily="16" charset="0"/>
              </a:rPr>
              <a:t>Формируются основные черты характера ребенка, «Я» - позиция. </a:t>
            </a:r>
          </a:p>
          <a:p>
            <a:pPr>
              <a:spcBef>
                <a:spcPts val="80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 smtClean="0">
                <a:solidFill>
                  <a:srgbClr val="000080"/>
                </a:solidFill>
                <a:latin typeface="Cambria" pitchFamily="16" charset="0"/>
              </a:rPr>
              <a:t>Уже можно понять, каким будет ребенок в будущем.</a:t>
            </a:r>
            <a:endParaRPr lang="ru-RU" dirty="0">
              <a:solidFill>
                <a:srgbClr val="000080"/>
              </a:solidFill>
              <a:latin typeface="Cambria" pitchFamily="16" charset="0"/>
            </a:endParaRPr>
          </a:p>
        </p:txBody>
      </p:sp>
      <p:pic>
        <p:nvPicPr>
          <p:cNvPr id="3" name="Рисунок 2" descr="DSC047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172794">
            <a:off x="-15258" y="1959291"/>
            <a:ext cx="5323200" cy="35435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DSC0545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54660">
            <a:off x="3405344" y="3165209"/>
            <a:ext cx="5273801" cy="35107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3042" y="1142984"/>
            <a:ext cx="5643602" cy="480131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Грамота</a:t>
            </a:r>
          </a:p>
          <a:p>
            <a:pPr algn="ctr"/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</a:p>
          <a:p>
            <a:pPr algn="ctr"/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Конструирование</a:t>
            </a:r>
          </a:p>
          <a:p>
            <a:pPr algn="ctr"/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Развитие речи</a:t>
            </a:r>
          </a:p>
          <a:p>
            <a:pPr algn="ctr"/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Природа</a:t>
            </a:r>
          </a:p>
          <a:p>
            <a:pPr algn="ctr"/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Окружающий мир</a:t>
            </a:r>
          </a:p>
          <a:p>
            <a:pPr algn="ctr"/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Аппликация</a:t>
            </a:r>
          </a:p>
          <a:p>
            <a:pPr algn="ctr"/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Рисование</a:t>
            </a:r>
          </a:p>
          <a:p>
            <a:pPr algn="ctr"/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Лепка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Благодарим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 активное участие в жизнедеятельности группы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7158" y="642918"/>
            <a:ext cx="8786842" cy="7663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</a:t>
            </a:r>
          </a:p>
          <a:p>
            <a:pPr algn="ctr"/>
            <a:r>
              <a:rPr lang="ru-RU" sz="2400" dirty="0" smtClean="0">
                <a:solidFill>
                  <a:srgbClr val="0070C0"/>
                </a:solidFill>
              </a:rPr>
              <a:t>семью Бушковых</a:t>
            </a:r>
          </a:p>
          <a:p>
            <a:pPr algn="ctr"/>
            <a:r>
              <a:rPr lang="ru-RU" sz="2400" dirty="0" smtClean="0">
                <a:solidFill>
                  <a:srgbClr val="0070C0"/>
                </a:solidFill>
              </a:rPr>
              <a:t>семью </a:t>
            </a:r>
            <a:r>
              <a:rPr lang="ru-RU" sz="2400" dirty="0" err="1" smtClean="0">
                <a:solidFill>
                  <a:srgbClr val="0070C0"/>
                </a:solidFill>
              </a:rPr>
              <a:t>Ермоловских</a:t>
            </a:r>
            <a:endParaRPr lang="ru-RU" sz="2400" dirty="0" smtClean="0">
              <a:solidFill>
                <a:srgbClr val="0070C0"/>
              </a:solidFill>
            </a:endParaRPr>
          </a:p>
          <a:p>
            <a:pPr algn="ctr"/>
            <a:r>
              <a:rPr lang="ru-RU" sz="2400" dirty="0" smtClean="0">
                <a:solidFill>
                  <a:srgbClr val="0070C0"/>
                </a:solidFill>
              </a:rPr>
              <a:t>семью Ивановых</a:t>
            </a:r>
          </a:p>
          <a:p>
            <a:pPr algn="ctr"/>
            <a:r>
              <a:rPr lang="ru-RU" sz="2400" dirty="0" smtClean="0">
                <a:solidFill>
                  <a:srgbClr val="0070C0"/>
                </a:solidFill>
              </a:rPr>
              <a:t>семью Лаврентьевых</a:t>
            </a:r>
          </a:p>
          <a:p>
            <a:pPr algn="ctr"/>
            <a:r>
              <a:rPr lang="ru-RU" sz="2400" dirty="0" smtClean="0">
                <a:solidFill>
                  <a:srgbClr val="0070C0"/>
                </a:solidFill>
              </a:rPr>
              <a:t>семью </a:t>
            </a:r>
            <a:r>
              <a:rPr lang="ru-RU" sz="2400" dirty="0" err="1" smtClean="0">
                <a:solidFill>
                  <a:srgbClr val="0070C0"/>
                </a:solidFill>
              </a:rPr>
              <a:t>Лесниковых</a:t>
            </a:r>
            <a:endParaRPr lang="ru-RU" sz="2400" dirty="0" smtClean="0">
              <a:solidFill>
                <a:srgbClr val="0070C0"/>
              </a:solidFill>
            </a:endParaRPr>
          </a:p>
          <a:p>
            <a:pPr algn="ctr"/>
            <a:r>
              <a:rPr lang="ru-RU" sz="2400" dirty="0" smtClean="0">
                <a:solidFill>
                  <a:srgbClr val="0070C0"/>
                </a:solidFill>
              </a:rPr>
              <a:t>семью </a:t>
            </a:r>
            <a:r>
              <a:rPr lang="ru-RU" sz="2400" dirty="0" err="1" smtClean="0">
                <a:solidFill>
                  <a:srgbClr val="0070C0"/>
                </a:solidFill>
              </a:rPr>
              <a:t>Новосёловых</a:t>
            </a:r>
            <a:endParaRPr lang="ru-RU" sz="2400" dirty="0" smtClean="0">
              <a:solidFill>
                <a:srgbClr val="0070C0"/>
              </a:solidFill>
            </a:endParaRPr>
          </a:p>
          <a:p>
            <a:pPr algn="ctr"/>
            <a:r>
              <a:rPr lang="ru-RU" sz="2400" dirty="0" smtClean="0">
                <a:solidFill>
                  <a:srgbClr val="0070C0"/>
                </a:solidFill>
              </a:rPr>
              <a:t>семью Старковых</a:t>
            </a:r>
          </a:p>
          <a:p>
            <a:pPr algn="ctr"/>
            <a:r>
              <a:rPr lang="ru-RU" sz="2400" dirty="0" smtClean="0">
                <a:solidFill>
                  <a:srgbClr val="0070C0"/>
                </a:solidFill>
              </a:rPr>
              <a:t>семью Субботиных</a:t>
            </a:r>
          </a:p>
          <a:p>
            <a:pPr algn="ctr"/>
            <a:r>
              <a:rPr lang="ru-RU" sz="2400" dirty="0" smtClean="0">
                <a:solidFill>
                  <a:srgbClr val="0070C0"/>
                </a:solidFill>
              </a:rPr>
              <a:t>Бойко Алину Валерьевну</a:t>
            </a:r>
          </a:p>
          <a:p>
            <a:pPr algn="ctr"/>
            <a:r>
              <a:rPr lang="ru-RU" sz="2400" dirty="0" smtClean="0">
                <a:solidFill>
                  <a:srgbClr val="0070C0"/>
                </a:solidFill>
              </a:rPr>
              <a:t>Громову Ольгу Николаевну</a:t>
            </a:r>
          </a:p>
          <a:p>
            <a:pPr algn="ctr"/>
            <a:r>
              <a:rPr lang="ru-RU" sz="2400" dirty="0" smtClean="0">
                <a:solidFill>
                  <a:srgbClr val="0070C0"/>
                </a:solidFill>
              </a:rPr>
              <a:t>Ежкову Наталью Анатольевну</a:t>
            </a:r>
          </a:p>
          <a:p>
            <a:pPr algn="ctr"/>
            <a:r>
              <a:rPr lang="ru-RU" sz="2400" dirty="0" smtClean="0">
                <a:solidFill>
                  <a:srgbClr val="0070C0"/>
                </a:solidFill>
              </a:rPr>
              <a:t>Ермакову Ирину Николаевну</a:t>
            </a:r>
          </a:p>
          <a:p>
            <a:pPr algn="ctr"/>
            <a:r>
              <a:rPr lang="ru-RU" sz="2400" dirty="0" smtClean="0">
                <a:solidFill>
                  <a:srgbClr val="0070C0"/>
                </a:solidFill>
              </a:rPr>
              <a:t>Королёва Алексея Валентиновича</a:t>
            </a:r>
          </a:p>
          <a:p>
            <a:pPr algn="ctr"/>
            <a:r>
              <a:rPr lang="ru-RU" sz="2400" dirty="0" err="1" smtClean="0">
                <a:solidFill>
                  <a:srgbClr val="0070C0"/>
                </a:solidFill>
              </a:rPr>
              <a:t>Муслиева</a:t>
            </a:r>
            <a:r>
              <a:rPr lang="ru-RU" sz="2400" dirty="0" smtClean="0">
                <a:solidFill>
                  <a:srgbClr val="0070C0"/>
                </a:solidFill>
              </a:rPr>
              <a:t> Тимура </a:t>
            </a:r>
            <a:r>
              <a:rPr lang="ru-RU" sz="2400" dirty="0" err="1" smtClean="0">
                <a:solidFill>
                  <a:srgbClr val="0070C0"/>
                </a:solidFill>
              </a:rPr>
              <a:t>Саидовича</a:t>
            </a:r>
            <a:endParaRPr lang="ru-RU" sz="2400" dirty="0" smtClean="0">
              <a:solidFill>
                <a:srgbClr val="0070C0"/>
              </a:solidFill>
            </a:endParaRPr>
          </a:p>
          <a:p>
            <a:pPr algn="ctr"/>
            <a:r>
              <a:rPr lang="ru-RU" sz="2400" dirty="0" smtClean="0">
                <a:solidFill>
                  <a:srgbClr val="0070C0"/>
                </a:solidFill>
              </a:rPr>
              <a:t> Орлова Александра Сергеевича</a:t>
            </a:r>
          </a:p>
          <a:p>
            <a:pPr algn="ctr"/>
            <a:r>
              <a:rPr lang="ru-RU" sz="2400" dirty="0" smtClean="0">
                <a:solidFill>
                  <a:srgbClr val="0070C0"/>
                </a:solidFill>
              </a:rPr>
              <a:t>Померанцева Александра Вячеславовича</a:t>
            </a: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DSC0569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436441">
            <a:off x="-597783" y="247272"/>
            <a:ext cx="4888890" cy="32544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DSC0572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5849">
            <a:off x="4102183" y="132738"/>
            <a:ext cx="5109974" cy="34016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DSC0576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429000"/>
            <a:ext cx="4571999" cy="30435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DSC0577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14889" y="3429000"/>
            <a:ext cx="4829111" cy="3214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20" y="3929066"/>
            <a:ext cx="3286148" cy="15696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 descr="DSC045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42852"/>
            <a:ext cx="4786629" cy="31864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DSC057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7620" y="2953445"/>
            <a:ext cx="5286380" cy="35190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SC054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3571224" y="2286635"/>
            <a:ext cx="5249089" cy="36761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4000496" y="357166"/>
            <a:ext cx="4572000" cy="120032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indent="441325" algn="just">
              <a:defRPr/>
            </a:pPr>
            <a:r>
              <a:rPr lang="ru-RU" b="1" dirty="0" smtClean="0">
                <a:solidFill>
                  <a:srgbClr val="002060"/>
                </a:solidFill>
                <a:cs typeface="Times New Roman" pitchFamily="18" charset="0"/>
              </a:rPr>
              <a:t>Возраст 5-6 лет - возраст активного развития физических и познавательных способностей ребенка, общения со сверстниками.</a:t>
            </a:r>
          </a:p>
        </p:txBody>
      </p:sp>
      <p:pic>
        <p:nvPicPr>
          <p:cNvPr id="3" name="Рисунок 2" descr="DSC0472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571612"/>
            <a:ext cx="4507203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DSC0570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4480225"/>
            <a:ext cx="3571900" cy="2377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SC055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668094">
            <a:off x="4209346" y="2318637"/>
            <a:ext cx="5108571" cy="340072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14282" y="285728"/>
            <a:ext cx="4572000" cy="120032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r>
              <a:rPr lang="ru-RU" altLang="ru-RU" b="1" dirty="0" smtClean="0">
                <a:solidFill>
                  <a:srgbClr val="002060"/>
                </a:solidFill>
                <a:cs typeface="Times New Roman" pitchFamily="16" charset="0"/>
              </a:rPr>
              <a:t>Это период благоприятный для развития всех познавательных процессов: внимания, восприятия, мышления, памяти, воображения.</a:t>
            </a:r>
            <a:endParaRPr lang="ru-RU" b="1" dirty="0" smtClean="0">
              <a:solidFill>
                <a:srgbClr val="002060"/>
              </a:solidFill>
            </a:endParaRPr>
          </a:p>
        </p:txBody>
      </p:sp>
      <p:pic>
        <p:nvPicPr>
          <p:cNvPr id="6" name="Рисунок 5" descr="DSC0578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269688">
            <a:off x="-128081" y="2461725"/>
            <a:ext cx="5323200" cy="35435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1071546"/>
            <a:ext cx="7643866" cy="503727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ts val="800"/>
              </a:spcBef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i="1" dirty="0" smtClean="0">
                <a:solidFill>
                  <a:srgbClr val="002060"/>
                </a:solidFill>
                <a:latin typeface="Cambria" pitchFamily="16" charset="0"/>
              </a:rPr>
              <a:t>Ведущая деятельность</a:t>
            </a:r>
            <a:r>
              <a:rPr lang="ru-RU" sz="2400" dirty="0" smtClean="0">
                <a:solidFill>
                  <a:srgbClr val="002060"/>
                </a:solidFill>
                <a:latin typeface="Cambria" pitchFamily="16" charset="0"/>
              </a:rPr>
              <a:t> — игра со сверстниками.</a:t>
            </a:r>
            <a:endParaRPr lang="ru-RU" sz="2400" b="1" i="1" dirty="0" smtClean="0">
              <a:solidFill>
                <a:srgbClr val="002060"/>
              </a:solidFill>
              <a:latin typeface="Cambria" pitchFamily="16" charset="0"/>
            </a:endParaRPr>
          </a:p>
          <a:p>
            <a:pPr>
              <a:spcBef>
                <a:spcPts val="800"/>
              </a:spcBef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i="1" dirty="0" smtClean="0">
                <a:solidFill>
                  <a:srgbClr val="002060"/>
                </a:solidFill>
                <a:latin typeface="Cambria" pitchFamily="16" charset="0"/>
              </a:rPr>
              <a:t>Условия успешности</a:t>
            </a:r>
            <a:r>
              <a:rPr lang="ru-RU" sz="2400" dirty="0" smtClean="0">
                <a:solidFill>
                  <a:srgbClr val="002060"/>
                </a:solidFill>
                <a:latin typeface="Cambria" pitchFamily="16" charset="0"/>
              </a:rPr>
              <a:t> — собственный широкий кругозор, хорошо развитая речь.</a:t>
            </a:r>
          </a:p>
          <a:p>
            <a:pPr>
              <a:spcBef>
                <a:spcPts val="800"/>
              </a:spcBef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i="1" dirty="0" smtClean="0">
                <a:solidFill>
                  <a:srgbClr val="002060"/>
                </a:solidFill>
                <a:latin typeface="Cambria" pitchFamily="16" charset="0"/>
              </a:rPr>
              <a:t>Отношения со сверстниками</a:t>
            </a:r>
            <a:r>
              <a:rPr lang="ru-RU" sz="2400" dirty="0" smtClean="0">
                <a:solidFill>
                  <a:srgbClr val="002060"/>
                </a:solidFill>
                <a:latin typeface="Cambria" pitchFamily="16" charset="0"/>
              </a:rPr>
              <a:t> — партнер по играм, предпочтения в общении.</a:t>
            </a:r>
          </a:p>
          <a:p>
            <a:pPr>
              <a:spcBef>
                <a:spcPts val="800"/>
              </a:spcBef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i="1" dirty="0" smtClean="0">
                <a:solidFill>
                  <a:srgbClr val="002060"/>
                </a:solidFill>
                <a:latin typeface="Cambria" pitchFamily="16" charset="0"/>
              </a:rPr>
              <a:t>Отношения со взрослыми</a:t>
            </a:r>
            <a:r>
              <a:rPr lang="ru-RU" sz="2400" dirty="0" smtClean="0">
                <a:solidFill>
                  <a:srgbClr val="002060"/>
                </a:solidFill>
                <a:latin typeface="Cambria" pitchFamily="16" charset="0"/>
              </a:rPr>
              <a:t> — источник информации, собеседник.</a:t>
            </a:r>
          </a:p>
          <a:p>
            <a:pPr>
              <a:spcBef>
                <a:spcPts val="800"/>
              </a:spcBef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i="1" dirty="0" smtClean="0">
                <a:solidFill>
                  <a:srgbClr val="002060"/>
                </a:solidFill>
                <a:latin typeface="Cambria" pitchFamily="16" charset="0"/>
              </a:rPr>
              <a:t>Способ познания</a:t>
            </a:r>
            <a:r>
              <a:rPr lang="ru-RU" sz="2400" dirty="0" smtClean="0">
                <a:solidFill>
                  <a:srgbClr val="002060"/>
                </a:solidFill>
                <a:latin typeface="Cambria" pitchFamily="16" charset="0"/>
              </a:rPr>
              <a:t> — общение со взрослым, 					сверстником, самостоятельная 					деятельность, экспериментирование.</a:t>
            </a:r>
            <a:endParaRPr lang="ru-RU" sz="2400" b="1" i="1" dirty="0" smtClean="0">
              <a:solidFill>
                <a:srgbClr val="002060"/>
              </a:solidFill>
              <a:latin typeface="Cambria" pitchFamily="16" charset="0"/>
            </a:endParaRPr>
          </a:p>
          <a:p>
            <a:pPr algn="ctr">
              <a:spcBef>
                <a:spcPts val="800"/>
              </a:spcBef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i="1" dirty="0" smtClean="0">
                <a:solidFill>
                  <a:srgbClr val="002060"/>
                </a:solidFill>
                <a:latin typeface="Cambria" pitchFamily="16" charset="0"/>
              </a:rPr>
              <a:t>		Эмоции</a:t>
            </a:r>
            <a:r>
              <a:rPr lang="ru-RU" sz="2400" dirty="0" smtClean="0">
                <a:solidFill>
                  <a:srgbClr val="002060"/>
                </a:solidFill>
                <a:latin typeface="Cambria" pitchFamily="16" charset="0"/>
              </a:rPr>
              <a:t> — настроение ровное, 						     	оптимистическое.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00298" y="571480"/>
            <a:ext cx="3214710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ВНИМАНИЕ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14348" y="1714488"/>
            <a:ext cx="7572428" cy="397031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 dirty="0" smtClean="0">
                <a:solidFill>
                  <a:srgbClr val="002060"/>
                </a:solidFill>
                <a:cs typeface="Times New Roman" pitchFamily="16" charset="0"/>
              </a:rPr>
              <a:t>- выполнить задание, не отвлекаясь в течение 20-25 минут;</a:t>
            </a:r>
          </a:p>
          <a:p>
            <a:pPr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 dirty="0" smtClean="0">
                <a:solidFill>
                  <a:srgbClr val="002060"/>
                </a:solidFill>
                <a:cs typeface="Times New Roman" pitchFamily="16" charset="0"/>
              </a:rPr>
              <a:t>- удерживать в поле зрения 6-7 предметов;</a:t>
            </a:r>
          </a:p>
          <a:p>
            <a:pPr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 dirty="0" smtClean="0">
                <a:solidFill>
                  <a:srgbClr val="002060"/>
                </a:solidFill>
                <a:cs typeface="Times New Roman" pitchFamily="16" charset="0"/>
              </a:rPr>
              <a:t>- находить 10 отличий между предметами;</a:t>
            </a:r>
          </a:p>
          <a:p>
            <a:pPr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 dirty="0" smtClean="0">
                <a:solidFill>
                  <a:srgbClr val="002060"/>
                </a:solidFill>
                <a:cs typeface="Times New Roman" pitchFamily="16" charset="0"/>
              </a:rPr>
              <a:t>-  выполнять самостоятельно задания по предложенному образцу;</a:t>
            </a:r>
          </a:p>
          <a:p>
            <a:pPr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 dirty="0" smtClean="0">
                <a:solidFill>
                  <a:srgbClr val="002060"/>
                </a:solidFill>
                <a:cs typeface="Times New Roman" pitchFamily="16" charset="0"/>
              </a:rPr>
              <a:t>                            - находить 8-9 пар одинаковых                               						предметов;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86116" y="500042"/>
            <a:ext cx="2425664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МЫШЛЕНИЕ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1443841"/>
            <a:ext cx="8143932" cy="440120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 dirty="0" smtClean="0">
                <a:solidFill>
                  <a:srgbClr val="002060"/>
                </a:solidFill>
                <a:cs typeface="Times New Roman" pitchFamily="16" charset="0"/>
              </a:rPr>
              <a:t>- определять последовательность событий;</a:t>
            </a:r>
          </a:p>
          <a:p>
            <a:pPr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 dirty="0" smtClean="0">
                <a:solidFill>
                  <a:srgbClr val="002060"/>
                </a:solidFill>
                <a:cs typeface="Times New Roman" pitchFamily="16" charset="0"/>
              </a:rPr>
              <a:t>- складывать разрезанную картинку из 6-9 частей;</a:t>
            </a:r>
          </a:p>
          <a:p>
            <a:pPr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 dirty="0" smtClean="0">
                <a:solidFill>
                  <a:srgbClr val="002060"/>
                </a:solidFill>
                <a:cs typeface="Times New Roman" pitchFamily="16" charset="0"/>
              </a:rPr>
              <a:t>- находить и объяснять несоответствия на рисунках;</a:t>
            </a:r>
          </a:p>
          <a:p>
            <a:pPr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 dirty="0" smtClean="0">
                <a:solidFill>
                  <a:srgbClr val="002060"/>
                </a:solidFill>
                <a:cs typeface="Times New Roman" pitchFamily="16" charset="0"/>
              </a:rPr>
              <a:t>- находить и объяснять отличия между 							предметами и явлениями;</a:t>
            </a:r>
          </a:p>
          <a:p>
            <a:pPr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 dirty="0" smtClean="0">
                <a:solidFill>
                  <a:srgbClr val="002060"/>
                </a:solidFill>
              </a:rPr>
              <a:t>									- находить среди 							предложенных 4 предметов 							лишний, объяснять свой 							выбор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DSC0564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468197">
            <a:off x="4183950" y="3116353"/>
            <a:ext cx="5122083" cy="34097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3286116" y="500042"/>
            <a:ext cx="2309969" cy="5847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Памят</a:t>
            </a: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1214422"/>
            <a:ext cx="7429552" cy="193899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 smtClean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smtClean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запоминать 10-12 картинок в течение 1-2 минут;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dirty="0" smtClean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- рассказывать наизусть несколько стихотворений;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dirty="0" smtClean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- пересказать близко к тексту прочитанное произведение;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dirty="0" smtClean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- сравнивать два изображения, предмета по памяти;</a:t>
            </a:r>
            <a:endParaRPr lang="ru-RU" sz="2400" dirty="0">
              <a:solidFill>
                <a:srgbClr val="0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DSC0548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302998">
            <a:off x="105645" y="3339157"/>
            <a:ext cx="4527747" cy="30140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878" y="1428736"/>
            <a:ext cx="8215402" cy="415498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indent="-333375"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solidFill>
                  <a:srgbClr val="000080"/>
                </a:solidFill>
                <a:latin typeface="Cambria" pitchFamily="16" charset="0"/>
              </a:rPr>
              <a:t>Ребенок сам занимается умственной деятельностью.</a:t>
            </a:r>
          </a:p>
          <a:p>
            <a:pPr indent="-333375"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solidFill>
                  <a:srgbClr val="000080"/>
                </a:solidFill>
                <a:latin typeface="Cambria" pitchFamily="16" charset="0"/>
              </a:rPr>
              <a:t>Предпочитает сам найти ответ на вопрос.</a:t>
            </a:r>
          </a:p>
          <a:p>
            <a:pPr indent="-333375"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solidFill>
                  <a:srgbClr val="000080"/>
                </a:solidFill>
                <a:latin typeface="Cambria" pitchFamily="16" charset="0"/>
              </a:rPr>
              <a:t>Просит почитать книги, дослушивает до конца.</a:t>
            </a:r>
          </a:p>
          <a:p>
            <a:pPr indent="-333375"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solidFill>
                  <a:srgbClr val="000080"/>
                </a:solidFill>
                <a:latin typeface="Cambria" pitchFamily="16" charset="0"/>
              </a:rPr>
              <a:t>Положительно относится к занятиям, связанным с умственным напряжением.</a:t>
            </a:r>
          </a:p>
          <a:p>
            <a:pPr indent="-333375"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solidFill>
                  <a:srgbClr val="000080"/>
                </a:solidFill>
                <a:latin typeface="Cambria" pitchFamily="16" charset="0"/>
              </a:rPr>
              <a:t>Часто задает вопросы.</a:t>
            </a:r>
          </a:p>
          <a:p>
            <a:pPr indent="-333375"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solidFill>
                  <a:srgbClr val="000080"/>
                </a:solidFill>
                <a:latin typeface="Cambria" pitchFamily="16" charset="0"/>
              </a:rPr>
              <a:t>	Дожидается ответа на заданный вопрос.</a:t>
            </a:r>
          </a:p>
          <a:p>
            <a:pPr indent="-333375"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solidFill>
                  <a:srgbClr val="000080"/>
                </a:solidFill>
                <a:latin typeface="Cambria" pitchFamily="16" charset="0"/>
              </a:rPr>
              <a:t>		Склонен к принятию собственных 					решений, опираясь на свои знания, 					умения в различных видах 						деятельности.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214290"/>
            <a:ext cx="7286676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Georgia" pitchFamily="16" charset="0"/>
              </a:rPr>
              <a:t>Признаки познавательной активности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214290"/>
            <a:ext cx="8215370" cy="195951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ru-RU" dirty="0" smtClean="0">
                <a:solidFill>
                  <a:srgbClr val="000080"/>
                </a:solidFill>
                <a:latin typeface="Cambria" pitchFamily="16" charset="0"/>
              </a:rPr>
              <a:t>Если до 5 лет ребенка интересовал окружающий мир, то после — присоединяется интерес к  взаимоотношениям людей. </a:t>
            </a:r>
          </a:p>
          <a:p>
            <a:pPr>
              <a:spcBef>
                <a:spcPts val="800"/>
              </a:spcBef>
              <a:buFontTx/>
              <a:buNone/>
            </a:pPr>
            <a:r>
              <a:rPr lang="ru-RU" dirty="0" smtClean="0">
                <a:solidFill>
                  <a:srgbClr val="000080"/>
                </a:solidFill>
                <a:latin typeface="Cambria" pitchFamily="16" charset="0"/>
              </a:rPr>
              <a:t>Дети чувствуют любую неискренность и перестают доверять человеку, который обманул.</a:t>
            </a:r>
          </a:p>
          <a:p>
            <a:pPr>
              <a:spcBef>
                <a:spcPts val="800"/>
              </a:spcBef>
              <a:buFontTx/>
              <a:buNone/>
            </a:pPr>
            <a:r>
              <a:rPr lang="ru-RU" dirty="0" smtClean="0">
                <a:solidFill>
                  <a:srgbClr val="000080"/>
                </a:solidFill>
                <a:latin typeface="Cambria" pitchFamily="16" charset="0"/>
              </a:rPr>
              <a:t>Старшие дошкольники способны различать весь спектр человеческих эмоций, у них появляются  устойчивые чувства и 	отношения.</a:t>
            </a:r>
          </a:p>
        </p:txBody>
      </p:sp>
      <p:pic>
        <p:nvPicPr>
          <p:cNvPr id="3" name="Рисунок 2" descr="DSC054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252323">
            <a:off x="151956" y="2739036"/>
            <a:ext cx="4893943" cy="32578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DSC0558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72259">
            <a:off x="4191923" y="2732191"/>
            <a:ext cx="4819312" cy="32081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517</TotalTime>
  <Words>462</Words>
  <Application>Microsoft Office PowerPoint</Application>
  <PresentationFormat>Экран (4:3)</PresentationFormat>
  <Paragraphs>93</Paragraphs>
  <Slides>18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Triton</dc:creator>
  <cp:lastModifiedBy>sky</cp:lastModifiedBy>
  <cp:revision>70</cp:revision>
  <dcterms:created xsi:type="dcterms:W3CDTF">2017-05-21T13:57:34Z</dcterms:created>
  <dcterms:modified xsi:type="dcterms:W3CDTF">2024-03-24T10:05:06Z</dcterms:modified>
</cp:coreProperties>
</file>