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70" r:id="rId15"/>
    <p:sldId id="272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798A3D-85DE-4483-9C88-6823B6DBB375}" type="datetimeFigureOut">
              <a:rPr lang="ru-RU" smtClean="0"/>
              <a:pPr/>
              <a:t>24.03.2024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7234AD-0A8F-43BC-AA3A-84BC2A40C57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798A3D-85DE-4483-9C88-6823B6DBB375}" type="datetimeFigureOut">
              <a:rPr lang="ru-RU" smtClean="0"/>
              <a:pPr/>
              <a:t>24.03.2024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7234AD-0A8F-43BC-AA3A-84BC2A40C57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798A3D-85DE-4483-9C88-6823B6DBB375}" type="datetimeFigureOut">
              <a:rPr lang="ru-RU" smtClean="0"/>
              <a:pPr/>
              <a:t>24.03.2024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7234AD-0A8F-43BC-AA3A-84BC2A40C57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798A3D-85DE-4483-9C88-6823B6DBB375}" type="datetimeFigureOut">
              <a:rPr lang="ru-RU" smtClean="0"/>
              <a:pPr/>
              <a:t>24.03.2024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7234AD-0A8F-43BC-AA3A-84BC2A40C57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798A3D-85DE-4483-9C88-6823B6DBB375}" type="datetimeFigureOut">
              <a:rPr lang="ru-RU" smtClean="0"/>
              <a:pPr/>
              <a:t>24.03.2024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7234AD-0A8F-43BC-AA3A-84BC2A40C57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798A3D-85DE-4483-9C88-6823B6DBB375}" type="datetimeFigureOut">
              <a:rPr lang="ru-RU" smtClean="0"/>
              <a:pPr/>
              <a:t>24.03.2024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7234AD-0A8F-43BC-AA3A-84BC2A40C57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798A3D-85DE-4483-9C88-6823B6DBB375}" type="datetimeFigureOut">
              <a:rPr lang="ru-RU" smtClean="0"/>
              <a:pPr/>
              <a:t>24.03.2024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7234AD-0A8F-43BC-AA3A-84BC2A40C57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798A3D-85DE-4483-9C88-6823B6DBB375}" type="datetimeFigureOut">
              <a:rPr lang="ru-RU" smtClean="0"/>
              <a:pPr/>
              <a:t>24.03.2024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7234AD-0A8F-43BC-AA3A-84BC2A40C57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798A3D-85DE-4483-9C88-6823B6DBB375}" type="datetimeFigureOut">
              <a:rPr lang="ru-RU" smtClean="0"/>
              <a:pPr/>
              <a:t>24.03.2024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7234AD-0A8F-43BC-AA3A-84BC2A40C57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798A3D-85DE-4483-9C88-6823B6DBB375}" type="datetimeFigureOut">
              <a:rPr lang="ru-RU" smtClean="0"/>
              <a:pPr/>
              <a:t>24.03.2024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7234AD-0A8F-43BC-AA3A-84BC2A40C57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798A3D-85DE-4483-9C88-6823B6DBB375}" type="datetimeFigureOut">
              <a:rPr lang="ru-RU" smtClean="0"/>
              <a:pPr/>
              <a:t>24.03.2024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7234AD-0A8F-43BC-AA3A-84BC2A40C57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798A3D-85DE-4483-9C88-6823B6DBB375}" type="datetimeFigureOut">
              <a:rPr lang="ru-RU" smtClean="0"/>
              <a:pPr/>
              <a:t>24.03.2024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7234AD-0A8F-43BC-AA3A-84BC2A40C57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1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25000" r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14282" y="1"/>
            <a:ext cx="8929718" cy="857232"/>
          </a:xfrm>
        </p:spPr>
        <p:txBody>
          <a:bodyPr>
            <a:normAutofit/>
          </a:bodyPr>
          <a:lstStyle/>
          <a:p>
            <a:r>
              <a:rPr lang="ru-RU" sz="160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Муниципальное дошкольное образовательное учреждение детский сад № 71</a:t>
            </a:r>
            <a:endParaRPr lang="ru-RU" sz="16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285852" y="1857364"/>
            <a:ext cx="6400800" cy="2395542"/>
          </a:xfrm>
        </p:spPr>
        <p:txBody>
          <a:bodyPr>
            <a:normAutofit/>
          </a:bodyPr>
          <a:lstStyle/>
          <a:p>
            <a:r>
              <a:rPr lang="ru-RU" sz="360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История спортивного ориентирования</a:t>
            </a:r>
            <a:endParaRPr lang="ru-RU" sz="36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786414" y="5572140"/>
            <a:ext cx="33575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>
                <a:solidFill>
                  <a:srgbClr val="00206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Воспитатель Белова Т.А</a:t>
            </a:r>
            <a:r>
              <a:rPr lang="ru-RU" dirty="0" smtClean="0">
                <a:solidFill>
                  <a:srgbClr val="002060"/>
                </a:solidFill>
              </a:rPr>
              <a:t>.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143240" y="6215082"/>
            <a:ext cx="242889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>
                <a:solidFill>
                  <a:srgbClr val="00206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г. Рыбинск, 2022 год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slide-2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282" y="2285992"/>
            <a:ext cx="4929190" cy="3692079"/>
          </a:xfrm>
          <a:prstGeom prst="rect">
            <a:avLst/>
          </a:prstGeom>
          <a:ln w="38100">
            <a:solidFill>
              <a:srgbClr val="92D050"/>
            </a:solidFill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fontAlgn="base"/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2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200" b="1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2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2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200" b="1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2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Дисциплины </a:t>
            </a:r>
            <a:r>
              <a:rPr lang="ru-RU" sz="2200" b="1" dirty="0">
                <a:latin typeface="Times New Roman" pitchFamily="18" charset="0"/>
                <a:cs typeface="Times New Roman" pitchFamily="18" charset="0"/>
              </a:rPr>
              <a:t>спортивного ориентирования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200" dirty="0">
                <a:latin typeface="Times New Roman" pitchFamily="18" charset="0"/>
                <a:cs typeface="Times New Roman" pitchFamily="18" charset="0"/>
              </a:rPr>
            </a:b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Спортивное ориентирование представлено в нескольких дисциплинах. Они отличаются порядком прохождения контрольных пунктов, площадью и длиной трассы, временем прохождения, штрафами, подсчётом результатов.</a:t>
            </a:r>
            <a:br>
              <a:rPr lang="ru-RU" sz="2200" dirty="0">
                <a:latin typeface="Times New Roman" pitchFamily="18" charset="0"/>
                <a:cs typeface="Times New Roman" pitchFamily="18" charset="0"/>
              </a:rPr>
            </a:br>
            <a:r>
              <a:rPr lang="ru-RU" sz="2200" b="1" dirty="0">
                <a:latin typeface="Times New Roman" pitchFamily="18" charset="0"/>
                <a:cs typeface="Times New Roman" pitchFamily="18" charset="0"/>
              </a:rPr>
              <a:t>Ориентирование в заданном направлении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4" name="Рисунок 3" descr="cff1801c1b18442a0afe2c7793f1cf8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00496" y="3214686"/>
            <a:ext cx="4474851" cy="3290589"/>
          </a:xfrm>
          <a:prstGeom prst="rect">
            <a:avLst/>
          </a:prstGeom>
          <a:ln w="38100">
            <a:solidFill>
              <a:srgbClr val="92D050"/>
            </a:solidFill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192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643042" y="3429000"/>
            <a:ext cx="3796830" cy="2799260"/>
          </a:xfrm>
          <a:prstGeom prst="rect">
            <a:avLst/>
          </a:prstGeom>
          <a:ln w="38100">
            <a:solidFill>
              <a:srgbClr val="92D050"/>
            </a:solidFill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1143000"/>
          </a:xfrm>
        </p:spPr>
        <p:txBody>
          <a:bodyPr>
            <a:normAutofit/>
          </a:bodyPr>
          <a:lstStyle/>
          <a:p>
            <a:r>
              <a:rPr lang="ru-RU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Ориентирование по выбору</a:t>
            </a:r>
            <a:r>
              <a:rPr lang="ru-RU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0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slide-20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2910" y="642918"/>
            <a:ext cx="3979526" cy="2980758"/>
          </a:xfrm>
          <a:prstGeom prst="rect">
            <a:avLst/>
          </a:prstGeom>
          <a:ln w="38100">
            <a:solidFill>
              <a:srgbClr val="92D050"/>
            </a:solidFill>
          </a:ln>
        </p:spPr>
      </p:pic>
      <p:pic>
        <p:nvPicPr>
          <p:cNvPr id="5" name="Рисунок 4" descr="zadanie15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00496" y="1000108"/>
            <a:ext cx="4643470" cy="3655029"/>
          </a:xfrm>
          <a:prstGeom prst="rect">
            <a:avLst/>
          </a:prstGeom>
          <a:ln w="38100">
            <a:solidFill>
              <a:srgbClr val="92D050"/>
            </a:solidFill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Ориентирование на маркированной трассе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4" name="Рисунок 3" descr="спортивное-ориентирование-по-маркированной-трассе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081087"/>
            <a:ext cx="5669183" cy="3205169"/>
          </a:xfrm>
          <a:prstGeom prst="rect">
            <a:avLst/>
          </a:prstGeom>
        </p:spPr>
      </p:pic>
      <p:pic>
        <p:nvPicPr>
          <p:cNvPr id="5" name="Рисунок 4" descr="Orientirovshhik-dolzhen-nauchitsya-polzovatsya-kompasom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86182" y="3286124"/>
            <a:ext cx="4775015" cy="3181354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1143000"/>
          </a:xfrm>
        </p:spPr>
        <p:txBody>
          <a:bodyPr>
            <a:normAutofit/>
          </a:bodyPr>
          <a:lstStyle/>
          <a:p>
            <a:r>
              <a:rPr lang="ru-RU" sz="20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Ориентатлон</a:t>
            </a:r>
            <a:r>
              <a:rPr lang="ru-RU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0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sy4XnAocUug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42976" y="642918"/>
            <a:ext cx="3319273" cy="2214578"/>
          </a:xfrm>
          <a:prstGeom prst="rect">
            <a:avLst/>
          </a:prstGeom>
          <a:ln w="38100">
            <a:solidFill>
              <a:srgbClr val="92D050"/>
            </a:solidFill>
          </a:ln>
        </p:spPr>
      </p:pic>
      <p:pic>
        <p:nvPicPr>
          <p:cNvPr id="5" name="Рисунок 4" descr="0_caff5_295e5d96_orig.jpe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714876" y="571480"/>
            <a:ext cx="2786082" cy="2263691"/>
          </a:xfrm>
          <a:prstGeom prst="rect">
            <a:avLst/>
          </a:prstGeom>
          <a:ln w="38100">
            <a:solidFill>
              <a:srgbClr val="92D050"/>
            </a:solidFill>
          </a:ln>
        </p:spPr>
      </p:pic>
      <p:sp>
        <p:nvSpPr>
          <p:cNvPr id="6" name="TextBox 5"/>
          <p:cNvSpPr txBox="1"/>
          <p:nvPr/>
        </p:nvSpPr>
        <p:spPr>
          <a:xfrm>
            <a:off x="3286116" y="3143248"/>
            <a:ext cx="32147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Трейл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ориентирование</a:t>
            </a:r>
            <a:endParaRPr lang="ru-RU" dirty="0"/>
          </a:p>
        </p:txBody>
      </p:sp>
      <p:pic>
        <p:nvPicPr>
          <p:cNvPr id="7" name="Рисунок 6" descr="1435444255_150624-wtoc2015-preo-1-kucherenko-na-distanci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85984" y="3643314"/>
            <a:ext cx="4148670" cy="2772729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Экипировка для спортивного ориентирования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5" name="Рисунок 4" descr="Sovremennaya-ekipirovka-sportsmena-orientirovshhika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20" y="1142984"/>
            <a:ext cx="8572560" cy="500066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28662" y="785794"/>
            <a:ext cx="7286676" cy="5643602"/>
          </a:xfrm>
        </p:spPr>
        <p:txBody>
          <a:bodyPr>
            <a:normAutofit fontScale="70000" lnSpcReduction="20000"/>
          </a:bodyPr>
          <a:lstStyle/>
          <a:p>
            <a:pPr algn="ctr" fontAlgn="base">
              <a:buNone/>
            </a:pPr>
            <a:r>
              <a:rPr lang="ru-RU" dirty="0" smtClean="0"/>
              <a:t>     </a:t>
            </a:r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Занимайтесь </a:t>
            </a:r>
            <a:r>
              <a:rPr lang="ru-RU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спортом, двигайтесь и путешествуйте! </a:t>
            </a:r>
            <a:endParaRPr lang="ru-RU" sz="28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fontAlgn="base">
              <a:buNone/>
            </a:pPr>
            <a:endParaRPr lang="ru-RU" sz="28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fontAlgn="base">
              <a:buNone/>
            </a:pPr>
            <a:endParaRPr lang="ru-RU" sz="28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fontAlgn="base">
              <a:buNone/>
            </a:pPr>
            <a:endParaRPr lang="ru-RU" sz="28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fontAlgn="base">
              <a:buNone/>
            </a:pPr>
            <a:endParaRPr lang="ru-RU" sz="28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fontAlgn="base">
              <a:buNone/>
            </a:pPr>
            <a:endParaRPr lang="ru-RU" sz="28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fontAlgn="base">
              <a:buNone/>
            </a:pPr>
            <a:endParaRPr lang="ru-RU" sz="28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fontAlgn="base">
              <a:buNone/>
            </a:pPr>
            <a:endParaRPr lang="ru-RU" sz="28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fontAlgn="base">
              <a:buNone/>
            </a:pPr>
            <a:endParaRPr lang="ru-RU" sz="28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fontAlgn="base">
              <a:buNone/>
            </a:pPr>
            <a:endParaRPr lang="ru-RU" sz="28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fontAlgn="base">
              <a:buNone/>
            </a:pPr>
            <a:endParaRPr lang="ru-RU" sz="28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fontAlgn="base">
              <a:buNone/>
            </a:pPr>
            <a:endParaRPr lang="ru-RU" sz="28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fontAlgn="base">
              <a:buNone/>
            </a:pPr>
            <a:endParaRPr lang="ru-RU" sz="28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fontAlgn="base">
              <a:buNone/>
            </a:pPr>
            <a:endParaRPr lang="ru-RU" sz="28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fontAlgn="base">
              <a:buNone/>
            </a:pPr>
            <a:endParaRPr lang="ru-RU" sz="28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fontAlgn="base">
              <a:buNone/>
            </a:pPr>
            <a:endParaRPr lang="ru-RU" sz="28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fontAlgn="base">
              <a:buNone/>
            </a:pPr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Спасибо </a:t>
            </a:r>
            <a:r>
              <a:rPr lang="ru-RU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за внимание!</a:t>
            </a:r>
          </a:p>
          <a:p>
            <a:pPr>
              <a:buNone/>
            </a:pPr>
            <a:r>
              <a:rPr lang="ru-RU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endParaRPr lang="ru-RU" dirty="0"/>
          </a:p>
        </p:txBody>
      </p:sp>
      <p:pic>
        <p:nvPicPr>
          <p:cNvPr id="4" name="Рисунок 3" descr="ouf5y153474890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0166" y="1285860"/>
            <a:ext cx="6500857" cy="4333906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V-osnove-rogejna-lezhat-printsipy-prisushhie-sportivnomu-orientirovaniyu-na-mestnosti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596" y="3857628"/>
            <a:ext cx="4000528" cy="2660351"/>
          </a:xfrm>
          <a:prstGeom prst="rect">
            <a:avLst/>
          </a:prstGeom>
          <a:ln w="28575">
            <a:solidFill>
              <a:srgbClr val="92D050"/>
            </a:solidFill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0"/>
            <a:ext cx="8229600" cy="1143000"/>
          </a:xfrm>
        </p:spPr>
        <p:txBody>
          <a:bodyPr>
            <a:normAutofit/>
          </a:bodyPr>
          <a:lstStyle/>
          <a:p>
            <a:r>
              <a:rPr lang="ru-RU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31 октября 1897 </a:t>
            </a: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года- </a:t>
            </a: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точка отсчета спортивного ориентирования</a:t>
            </a:r>
            <a:endParaRPr lang="ru-RU" sz="20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CHtoby-uspeshno-prinyat-uchastie-v-sorevnovaniyah-po-orientirovaniyu-neobhodimo-projti-spetsialnoe-obuchenie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86248" y="1142984"/>
            <a:ext cx="4558451" cy="2928958"/>
          </a:xfrm>
          <a:prstGeom prst="rect">
            <a:avLst/>
          </a:prstGeom>
          <a:ln w="38100">
            <a:solidFill>
              <a:srgbClr val="92D050"/>
            </a:solidFill>
          </a:ln>
        </p:spPr>
      </p:pic>
      <p:pic>
        <p:nvPicPr>
          <p:cNvPr id="6" name="Рисунок 5" descr="Sportivnoe-orientirovanie-870x400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86248" y="3786190"/>
            <a:ext cx="4572003" cy="2716273"/>
          </a:xfrm>
          <a:prstGeom prst="rect">
            <a:avLst/>
          </a:prstGeom>
          <a:ln w="28575">
            <a:solidFill>
              <a:srgbClr val="92D050"/>
            </a:solidFill>
          </a:ln>
        </p:spPr>
      </p:pic>
      <p:pic>
        <p:nvPicPr>
          <p:cNvPr id="4" name="Содержимое 3" descr="135532_original.jpg"/>
          <p:cNvPicPr>
            <a:picLocks noGrp="1" noChangeAspect="1"/>
          </p:cNvPicPr>
          <p:nvPr>
            <p:ph idx="1"/>
          </p:nvPr>
        </p:nvPicPr>
        <p:blipFill>
          <a:blip r:embed="rId5"/>
          <a:stretch>
            <a:fillRect/>
          </a:stretch>
        </p:blipFill>
        <p:spPr>
          <a:xfrm>
            <a:off x="95220" y="1071546"/>
            <a:ext cx="4667282" cy="3500462"/>
          </a:xfrm>
          <a:ln w="38100">
            <a:solidFill>
              <a:srgbClr val="92D050"/>
            </a:solidFill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-214338"/>
            <a:ext cx="8229600" cy="1143000"/>
          </a:xfrm>
        </p:spPr>
        <p:txBody>
          <a:bodyPr>
            <a:normAutofit/>
          </a:bodyPr>
          <a:lstStyle/>
          <a:p>
            <a:r>
              <a:rPr lang="ru-RU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История спортивного ориентирования</a:t>
            </a:r>
          </a:p>
        </p:txBody>
      </p:sp>
      <p:pic>
        <p:nvPicPr>
          <p:cNvPr id="5" name="Рисунок 4" descr="Orientirovanie-po-vyboru-zaklyuchaetsya-v-tom-chtoby-projti-distantsiyu-v-proizvolnom-poryadke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86182" y="642918"/>
            <a:ext cx="4985054" cy="3333755"/>
          </a:xfrm>
          <a:prstGeom prst="rect">
            <a:avLst/>
          </a:prstGeom>
          <a:ln w="38100">
            <a:solidFill>
              <a:srgbClr val="92D050"/>
            </a:solidFill>
          </a:ln>
        </p:spPr>
      </p:pic>
      <p:pic>
        <p:nvPicPr>
          <p:cNvPr id="6" name="Рисунок 5" descr="Sportivnoe-orientirovanie-uvlekatelnyj-i-poleznyj-vid-sporta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5720" y="857232"/>
            <a:ext cx="4500594" cy="2818497"/>
          </a:xfrm>
          <a:prstGeom prst="rect">
            <a:avLst/>
          </a:prstGeom>
          <a:ln w="38100">
            <a:solidFill>
              <a:srgbClr val="92D050"/>
            </a:solidFill>
          </a:ln>
        </p:spPr>
      </p:pic>
      <p:pic>
        <p:nvPicPr>
          <p:cNvPr id="7" name="Рисунок 6" descr="Na-dlinnoj-distantsii-neobhodimo-umet-orientirovatsya-na-shirokom-prostranstve-i-prodolzhitelnom-vremennom-promezhutke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5720" y="3571876"/>
            <a:ext cx="4000501" cy="3000376"/>
          </a:xfrm>
          <a:prstGeom prst="rect">
            <a:avLst/>
          </a:prstGeom>
          <a:ln w="38100">
            <a:solidFill>
              <a:srgbClr val="92D050"/>
            </a:solidFill>
          </a:ln>
        </p:spPr>
      </p:pic>
      <p:pic>
        <p:nvPicPr>
          <p:cNvPr id="9" name="Рисунок 8" descr="Vazhnym-navykom-v-orientirovanii-yavlyaetsya-umenie-chitat-kartu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286248" y="3571876"/>
            <a:ext cx="4488728" cy="2990615"/>
          </a:xfrm>
          <a:prstGeom prst="rect">
            <a:avLst/>
          </a:prstGeom>
          <a:ln w="38100">
            <a:solidFill>
              <a:srgbClr val="92D050"/>
            </a:solidFill>
          </a:ln>
        </p:spPr>
      </p:pic>
      <p:pic>
        <p:nvPicPr>
          <p:cNvPr id="4" name="Содержимое 3" descr="Kurvimetr-pribor-izmeryayushhij-na-karte-ili-chertezhah-rasstoyanie-po-izvilistym-liniyam.jpg"/>
          <p:cNvPicPr>
            <a:picLocks noGrp="1" noChangeAspect="1"/>
          </p:cNvPicPr>
          <p:nvPr>
            <p:ph idx="1"/>
          </p:nvPr>
        </p:nvPicPr>
        <p:blipFill>
          <a:blip r:embed="rId6"/>
          <a:stretch>
            <a:fillRect/>
          </a:stretch>
        </p:blipFill>
        <p:spPr>
          <a:xfrm>
            <a:off x="3293441" y="2571744"/>
            <a:ext cx="2612137" cy="2357454"/>
          </a:xfrm>
          <a:ln w="38100">
            <a:solidFill>
              <a:srgbClr val="92D050"/>
            </a:solidFill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4f3eb5e4e493ecf16e3826c5ecb9bb91_900x_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20" y="1714488"/>
            <a:ext cx="3964243" cy="2638424"/>
          </a:xfrm>
          <a:prstGeom prst="rect">
            <a:avLst/>
          </a:prstGeom>
          <a:ln w="38100">
            <a:solidFill>
              <a:srgbClr val="92D050"/>
            </a:solidFill>
          </a:ln>
        </p:spPr>
      </p:pic>
      <p:pic>
        <p:nvPicPr>
          <p:cNvPr id="6" name="Рисунок 5" descr="390ef02e49946ddd23bb324b3ed6802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714876" y="1714488"/>
            <a:ext cx="4000496" cy="2666997"/>
          </a:xfrm>
          <a:prstGeom prst="rect">
            <a:avLst/>
          </a:prstGeom>
          <a:ln w="38100">
            <a:solidFill>
              <a:srgbClr val="92D050"/>
            </a:solidFill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21 мая 1961 </a:t>
            </a: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года-</a:t>
            </a:r>
            <a:r>
              <a:rPr lang="ru-RU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создание</a:t>
            </a:r>
            <a:r>
              <a:rPr lang="ru-RU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Международной федерации </a:t>
            </a:r>
            <a:r>
              <a:rPr lang="ru-RU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спортивного ориентирования (ИОФ).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1214423"/>
            <a:ext cx="8229600" cy="57150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     1962 </a:t>
            </a:r>
            <a:r>
              <a:rPr lang="ru-RU" sz="2000" b="1" dirty="0">
                <a:solidFill>
                  <a:srgbClr val="00206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год  </a:t>
            </a:r>
            <a:r>
              <a:rPr lang="ru-RU" sz="2000" dirty="0">
                <a:solidFill>
                  <a:srgbClr val="00206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первый чемпионат Европы по спортивному ориентированию</a:t>
            </a:r>
          </a:p>
        </p:txBody>
      </p:sp>
      <p:pic>
        <p:nvPicPr>
          <p:cNvPr id="5" name="Рисунок 4" descr="_DSCF394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857488" y="3929066"/>
            <a:ext cx="3643306" cy="2732480"/>
          </a:xfrm>
          <a:prstGeom prst="rect">
            <a:avLst/>
          </a:prstGeom>
          <a:ln w="38100">
            <a:solidFill>
              <a:srgbClr val="92D050"/>
            </a:solidFill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1969_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844" y="1428736"/>
            <a:ext cx="5667375" cy="3505200"/>
          </a:xfrm>
          <a:prstGeom prst="rect">
            <a:avLst/>
          </a:prstGeom>
          <a:ln w="38100">
            <a:solidFill>
              <a:srgbClr val="92D050"/>
            </a:solidFill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1143000"/>
          </a:xfrm>
        </p:spPr>
        <p:txBody>
          <a:bodyPr>
            <a:normAutofit/>
          </a:bodyPr>
          <a:lstStyle/>
          <a:p>
            <a:r>
              <a:rPr lang="ru-RU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12 октября 1963 </a:t>
            </a: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года-  </a:t>
            </a: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день </a:t>
            </a:r>
            <a:r>
              <a:rPr lang="ru-RU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рождения </a:t>
            </a: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спортивного </a:t>
            </a:r>
            <a:b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ориентирования </a:t>
            </a:r>
            <a:r>
              <a:rPr lang="ru-RU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СССР</a:t>
            </a:r>
            <a:endParaRPr lang="ru-RU" sz="20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1990_1.jp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4786314" y="1071546"/>
            <a:ext cx="3990164" cy="2857520"/>
          </a:xfrm>
          <a:ln w="38100">
            <a:solidFill>
              <a:srgbClr val="92D050"/>
            </a:solidFill>
          </a:ln>
        </p:spPr>
      </p:pic>
      <p:pic>
        <p:nvPicPr>
          <p:cNvPr id="5" name="Рисунок 4" descr="090101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5720" y="3929066"/>
            <a:ext cx="4322681" cy="2714644"/>
          </a:xfrm>
          <a:prstGeom prst="rect">
            <a:avLst/>
          </a:prstGeom>
          <a:ln w="38100">
            <a:solidFill>
              <a:srgbClr val="92D050"/>
            </a:solidFill>
          </a:ln>
        </p:spPr>
      </p:pic>
      <p:pic>
        <p:nvPicPr>
          <p:cNvPr id="7" name="Рисунок 6" descr="sssr_orientirovanie_1963_1973_tjazh_metall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286248" y="3500438"/>
            <a:ext cx="2500330" cy="2583100"/>
          </a:xfrm>
          <a:prstGeom prst="rect">
            <a:avLst/>
          </a:prstGeom>
          <a:ln w="38100">
            <a:solidFill>
              <a:srgbClr val="92D050"/>
            </a:solidFill>
          </a:ln>
        </p:spPr>
      </p:pic>
      <p:pic>
        <p:nvPicPr>
          <p:cNvPr id="8" name="Рисунок 7" descr="1116+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643570" y="3714752"/>
            <a:ext cx="2466291" cy="2857496"/>
          </a:xfrm>
          <a:prstGeom prst="rect">
            <a:avLst/>
          </a:prstGeom>
          <a:ln w="38100">
            <a:solidFill>
              <a:srgbClr val="92D050"/>
            </a:solidFill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Виды спортивного ориентирования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71472" y="857232"/>
            <a:ext cx="8229600" cy="428628"/>
          </a:xfrm>
        </p:spPr>
        <p:txBody>
          <a:bodyPr>
            <a:normAutofit/>
          </a:bodyPr>
          <a:lstStyle/>
          <a:p>
            <a:pPr algn="ctr" fontAlgn="base">
              <a:buNone/>
            </a:pPr>
            <a:r>
              <a:rPr lang="ru-RU" sz="2000" dirty="0">
                <a:solidFill>
                  <a:srgbClr val="00206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Спортивное ориентирование бегом</a:t>
            </a:r>
          </a:p>
        </p:txBody>
      </p:sp>
      <p:pic>
        <p:nvPicPr>
          <p:cNvPr id="4" name="Рисунок 3" descr="9tug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20" y="1571612"/>
            <a:ext cx="4071966" cy="2714644"/>
          </a:xfrm>
          <a:prstGeom prst="rect">
            <a:avLst/>
          </a:prstGeom>
          <a:ln w="38100">
            <a:solidFill>
              <a:srgbClr val="92D050"/>
            </a:solidFill>
          </a:ln>
        </p:spPr>
      </p:pic>
      <p:pic>
        <p:nvPicPr>
          <p:cNvPr id="5" name="Рисунок 4" descr="P139945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746595" y="1571612"/>
            <a:ext cx="4064028" cy="2286016"/>
          </a:xfrm>
          <a:prstGeom prst="rect">
            <a:avLst/>
          </a:prstGeom>
          <a:ln w="38100">
            <a:solidFill>
              <a:srgbClr val="92D050"/>
            </a:solidFill>
          </a:ln>
        </p:spPr>
      </p:pic>
      <p:pic>
        <p:nvPicPr>
          <p:cNvPr id="8" name="Рисунок 7" descr="DSC02172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357554" y="3643314"/>
            <a:ext cx="4509991" cy="3000396"/>
          </a:xfrm>
          <a:prstGeom prst="rect">
            <a:avLst/>
          </a:prstGeom>
          <a:ln w="38100">
            <a:solidFill>
              <a:srgbClr val="92D050"/>
            </a:solidFill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142852"/>
            <a:ext cx="8229600" cy="1082660"/>
          </a:xfrm>
        </p:spPr>
        <p:txBody>
          <a:bodyPr>
            <a:normAutofit/>
          </a:bodyPr>
          <a:lstStyle/>
          <a:p>
            <a:r>
              <a:rPr lang="ru-RU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Спортивное ориентирование на лыжах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1" dirty="0">
                <a:latin typeface="Times New Roman" pitchFamily="18" charset="0"/>
                <a:cs typeface="Times New Roman" pitchFamily="18" charset="0"/>
              </a:rPr>
            </a:b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933213_original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58" y="1000108"/>
            <a:ext cx="4572000" cy="3060797"/>
          </a:xfrm>
          <a:prstGeom prst="rect">
            <a:avLst/>
          </a:prstGeom>
          <a:ln w="38100">
            <a:solidFill>
              <a:srgbClr val="92D050"/>
            </a:solidFill>
          </a:ln>
        </p:spPr>
      </p:pic>
      <p:pic>
        <p:nvPicPr>
          <p:cNvPr id="5" name="Рисунок 4" descr="DSC_0039-—-копия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143372" y="1643050"/>
            <a:ext cx="4405001" cy="2938136"/>
          </a:xfrm>
          <a:prstGeom prst="rect">
            <a:avLst/>
          </a:prstGeom>
          <a:ln w="38100">
            <a:solidFill>
              <a:srgbClr val="92D050"/>
            </a:solidFill>
          </a:ln>
        </p:spPr>
      </p:pic>
      <p:pic>
        <p:nvPicPr>
          <p:cNvPr id="6" name="Рисунок 5" descr="8dbb98473f76e0eb7ca14a707621f83f_900x_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00100" y="3714752"/>
            <a:ext cx="4292584" cy="2904649"/>
          </a:xfrm>
          <a:prstGeom prst="rect">
            <a:avLst/>
          </a:prstGeom>
          <a:ln w="38100">
            <a:solidFill>
              <a:srgbClr val="92D050"/>
            </a:solidFill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1143000"/>
          </a:xfrm>
        </p:spPr>
        <p:txBody>
          <a:bodyPr>
            <a:normAutofit/>
          </a:bodyPr>
          <a:lstStyle/>
          <a:p>
            <a:r>
              <a:rPr lang="ru-RU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Спортивное ориентирование на велосипеде</a:t>
            </a:r>
            <a:br>
              <a:rPr lang="ru-RU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076e6055fa3cd2e1595181424f251678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597" y="1285860"/>
            <a:ext cx="4000528" cy="2690810"/>
          </a:xfrm>
          <a:prstGeom prst="rect">
            <a:avLst/>
          </a:prstGeom>
          <a:ln w="38100">
            <a:solidFill>
              <a:srgbClr val="92D050"/>
            </a:solidFill>
          </a:ln>
        </p:spPr>
      </p:pic>
      <p:pic>
        <p:nvPicPr>
          <p:cNvPr id="5" name="Рисунок 4" descr="DhPtmMrW4AAe18n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14876" y="1068048"/>
            <a:ext cx="3738556" cy="3830112"/>
          </a:xfrm>
          <a:prstGeom prst="rect">
            <a:avLst/>
          </a:prstGeom>
          <a:ln w="38100">
            <a:solidFill>
              <a:srgbClr val="92D050"/>
            </a:solidFill>
          </a:ln>
        </p:spPr>
      </p:pic>
      <p:pic>
        <p:nvPicPr>
          <p:cNvPr id="6" name="Рисунок 5" descr="3948ba6a422e8f3e7142778ddfbd8d56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85917" y="3429000"/>
            <a:ext cx="4697713" cy="3143272"/>
          </a:xfrm>
          <a:prstGeom prst="rect">
            <a:avLst/>
          </a:prstGeom>
          <a:ln w="38100">
            <a:solidFill>
              <a:srgbClr val="92D050"/>
            </a:solidFill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1143000"/>
          </a:xfrm>
        </p:spPr>
        <p:txBody>
          <a:bodyPr>
            <a:normAutofit/>
          </a:bodyPr>
          <a:lstStyle/>
          <a:p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Спортивное ориентирование </a:t>
            </a:r>
            <a:r>
              <a:rPr lang="ru-RU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пешком и на колясках </a:t>
            </a:r>
            <a:r>
              <a:rPr lang="ru-RU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(ориентирование по тропам – соревнования для спортсменов инвалидов)</a:t>
            </a:r>
          </a:p>
        </p:txBody>
      </p:sp>
      <p:pic>
        <p:nvPicPr>
          <p:cNvPr id="4" name="Рисунок 3" descr="i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2910" y="1285860"/>
            <a:ext cx="4067175" cy="3048000"/>
          </a:xfrm>
          <a:prstGeom prst="rect">
            <a:avLst/>
          </a:prstGeom>
          <a:ln w="38100">
            <a:solidFill>
              <a:srgbClr val="92D050"/>
            </a:solidFill>
          </a:ln>
        </p:spPr>
      </p:pic>
      <p:pic>
        <p:nvPicPr>
          <p:cNvPr id="6" name="Рисунок 5" descr="080513_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698369" y="2773777"/>
            <a:ext cx="1747261" cy="1310446"/>
          </a:xfrm>
          <a:prstGeom prst="rect">
            <a:avLst/>
          </a:prstGeom>
        </p:spPr>
      </p:pic>
      <p:pic>
        <p:nvPicPr>
          <p:cNvPr id="7" name="Рисунок 6" descr="aX-YVhuWSJA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43372" y="1428736"/>
            <a:ext cx="4786314" cy="3190876"/>
          </a:xfrm>
          <a:prstGeom prst="rect">
            <a:avLst/>
          </a:prstGeom>
          <a:ln w="38100">
            <a:solidFill>
              <a:srgbClr val="92D050"/>
            </a:solidFill>
          </a:ln>
        </p:spPr>
      </p:pic>
      <p:pic>
        <p:nvPicPr>
          <p:cNvPr id="5" name="Рисунок 4" descr="img-20200907-wa00181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714612" y="3357562"/>
            <a:ext cx="3555388" cy="3234055"/>
          </a:xfrm>
          <a:prstGeom prst="rect">
            <a:avLst/>
          </a:prstGeom>
          <a:ln w="38100">
            <a:solidFill>
              <a:srgbClr val="92D050"/>
            </a:solidFill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183</TotalTime>
  <Words>84</Words>
  <Application>Microsoft Office PowerPoint</Application>
  <PresentationFormat>Экран (4:3)</PresentationFormat>
  <Paragraphs>38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Муниципальное дошкольное образовательное учреждение детский сад № 71</vt:lpstr>
      <vt:lpstr>31 октября 1897 года- точка отсчета спортивного ориентирования</vt:lpstr>
      <vt:lpstr>История спортивного ориентирования</vt:lpstr>
      <vt:lpstr>21 мая 1961 года- создание Международной федерации спортивного ориентирования (ИОФ).</vt:lpstr>
      <vt:lpstr>12 октября 1963 года-  день рождения спортивного  ориентирования в СССР</vt:lpstr>
      <vt:lpstr>Виды спортивного ориентирования </vt:lpstr>
      <vt:lpstr>Спортивное ориентирование на лыжах </vt:lpstr>
      <vt:lpstr>Спортивное ориентирование на велосипеде </vt:lpstr>
      <vt:lpstr>Спортивное ориентирование  пешком и на колясках (ориентирование по тропам – соревнования для спортсменов инвалидов)</vt:lpstr>
      <vt:lpstr>    Дисциплины спортивного ориентирования Спортивное ориентирование представлено в нескольких дисциплинах. Они отличаются порядком прохождения контрольных пунктов, площадью и длиной трассы, временем прохождения, штрафами, подсчётом результатов. Ориентирование в заданном направлении </vt:lpstr>
      <vt:lpstr>Ориентирование по выбору </vt:lpstr>
      <vt:lpstr>Ориентирование на маркированной трассе </vt:lpstr>
      <vt:lpstr>Ориентатлон </vt:lpstr>
      <vt:lpstr>Экипировка для спортивного ориентирования </vt:lpstr>
      <vt:lpstr>Слайд 15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Муниципальное дошкольное образовательное учреждение детский сад № 71</dc:title>
  <dc:creator>sky</dc:creator>
  <cp:lastModifiedBy>sky</cp:lastModifiedBy>
  <cp:revision>19</cp:revision>
  <dcterms:created xsi:type="dcterms:W3CDTF">2022-01-22T12:19:41Z</dcterms:created>
  <dcterms:modified xsi:type="dcterms:W3CDTF">2024-03-24T10:38:35Z</dcterms:modified>
</cp:coreProperties>
</file>