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16" r:id="rId2"/>
    <p:sldId id="318" r:id="rId3"/>
    <p:sldId id="276" r:id="rId4"/>
    <p:sldId id="277" r:id="rId5"/>
    <p:sldId id="279" r:id="rId6"/>
    <p:sldId id="280" r:id="rId7"/>
    <p:sldId id="257" r:id="rId8"/>
    <p:sldId id="258" r:id="rId9"/>
    <p:sldId id="259" r:id="rId10"/>
    <p:sldId id="260" r:id="rId11"/>
    <p:sldId id="281" r:id="rId12"/>
    <p:sldId id="282" r:id="rId13"/>
    <p:sldId id="261" r:id="rId14"/>
    <p:sldId id="262" r:id="rId15"/>
    <p:sldId id="263" r:id="rId16"/>
    <p:sldId id="264" r:id="rId17"/>
    <p:sldId id="283" r:id="rId18"/>
    <p:sldId id="284" r:id="rId19"/>
    <p:sldId id="285" r:id="rId20"/>
    <p:sldId id="265" r:id="rId21"/>
    <p:sldId id="266" r:id="rId22"/>
    <p:sldId id="267" r:id="rId23"/>
    <p:sldId id="268" r:id="rId24"/>
    <p:sldId id="269" r:id="rId25"/>
    <p:sldId id="270" r:id="rId26"/>
    <p:sldId id="286" r:id="rId27"/>
    <p:sldId id="287" r:id="rId28"/>
    <p:sldId id="288" r:id="rId29"/>
    <p:sldId id="271" r:id="rId30"/>
    <p:sldId id="272" r:id="rId31"/>
    <p:sldId id="289" r:id="rId32"/>
    <p:sldId id="290" r:id="rId33"/>
    <p:sldId id="291" r:id="rId34"/>
    <p:sldId id="292" r:id="rId35"/>
    <p:sldId id="293" r:id="rId36"/>
    <p:sldId id="294" r:id="rId37"/>
    <p:sldId id="297" r:id="rId38"/>
    <p:sldId id="298" r:id="rId39"/>
    <p:sldId id="295" r:id="rId40"/>
    <p:sldId id="296" r:id="rId41"/>
    <p:sldId id="299" r:id="rId42"/>
    <p:sldId id="300" r:id="rId43"/>
    <p:sldId id="301" r:id="rId44"/>
    <p:sldId id="302" r:id="rId45"/>
    <p:sldId id="303" r:id="rId46"/>
    <p:sldId id="315" r:id="rId47"/>
    <p:sldId id="304" r:id="rId48"/>
    <p:sldId id="305" r:id="rId49"/>
    <p:sldId id="306" r:id="rId50"/>
    <p:sldId id="309" r:id="rId51"/>
    <p:sldId id="310" r:id="rId52"/>
    <p:sldId id="311" r:id="rId53"/>
    <p:sldId id="312" r:id="rId54"/>
    <p:sldId id="313" r:id="rId55"/>
    <p:sldId id="314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C9560BA-3178-414E-9DF3-4AB0DD75629C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64D8479-3523-4E97-A7FF-E91C00304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9560BA-3178-414E-9DF3-4AB0DD75629C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4D8479-3523-4E97-A7FF-E91C00304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C9560BA-3178-414E-9DF3-4AB0DD75629C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64D8479-3523-4E97-A7FF-E91C00304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9560BA-3178-414E-9DF3-4AB0DD75629C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4D8479-3523-4E97-A7FF-E91C00304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C9560BA-3178-414E-9DF3-4AB0DD75629C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64D8479-3523-4E97-A7FF-E91C00304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9560BA-3178-414E-9DF3-4AB0DD75629C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4D8479-3523-4E97-A7FF-E91C00304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9560BA-3178-414E-9DF3-4AB0DD75629C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4D8479-3523-4E97-A7FF-E91C00304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9560BA-3178-414E-9DF3-4AB0DD75629C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4D8479-3523-4E97-A7FF-E91C00304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C9560BA-3178-414E-9DF3-4AB0DD75629C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4D8479-3523-4E97-A7FF-E91C00304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9560BA-3178-414E-9DF3-4AB0DD75629C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4D8479-3523-4E97-A7FF-E91C00304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9560BA-3178-414E-9DF3-4AB0DD75629C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4D8479-3523-4E97-A7FF-E91C00304B7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C9560BA-3178-414E-9DF3-4AB0DD75629C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64D8479-3523-4E97-A7FF-E91C00304B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hyperlink" Target="https://shkolala.ru/uchat-v-shkole/literaturnoe-chtenie/tehnika-chteniya-schitaem-slova/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37570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7239000" cy="6051072"/>
          </a:xfrm>
        </p:spPr>
        <p:txBody>
          <a:bodyPr/>
          <a:lstStyle/>
          <a:p>
            <a:pPr algn="ctr">
              <a:buNone/>
            </a:pPr>
            <a:r>
              <a:rPr lang="ru-RU" sz="4000" dirty="0" smtClean="0"/>
              <a:t>Методический материал</a:t>
            </a:r>
          </a:p>
          <a:p>
            <a:pPr algn="ctr">
              <a:buNone/>
            </a:pPr>
            <a:r>
              <a:rPr lang="ru-RU" sz="4000" dirty="0" smtClean="0"/>
              <a:t>«Растим читателя»</a:t>
            </a:r>
            <a:endParaRPr lang="ru-RU" dirty="0" smtClean="0"/>
          </a:p>
          <a:p>
            <a:pPr algn="ctr">
              <a:buNone/>
            </a:pPr>
            <a:r>
              <a:rPr lang="ru-RU" dirty="0" smtClean="0"/>
              <a:t>Направление:</a:t>
            </a:r>
          </a:p>
          <a:p>
            <a:pPr algn="ctr">
              <a:buNone/>
            </a:pPr>
            <a:r>
              <a:rPr lang="ru-RU" dirty="0" smtClean="0"/>
              <a:t>« Читательская грамотность  - основа функциональной грамотности»</a:t>
            </a:r>
          </a:p>
          <a:p>
            <a:pPr algn="ctr">
              <a:buNone/>
            </a:pPr>
            <a:r>
              <a:rPr lang="ru-RU" dirty="0" smtClean="0"/>
              <a:t>(из опыта работы)</a:t>
            </a:r>
          </a:p>
          <a:p>
            <a:pPr algn="ctr">
              <a:buNone/>
            </a:pPr>
            <a:r>
              <a:rPr lang="ru-RU" dirty="0" smtClean="0"/>
              <a:t>Муниципальное бюджетное общеобразовательное учреждение начальная общеобразовательная школа – детский сад р.п. Чаадаевка</a:t>
            </a:r>
          </a:p>
          <a:p>
            <a:pPr algn="ctr">
              <a:buNone/>
            </a:pPr>
            <a:r>
              <a:rPr lang="ru-RU" dirty="0" smtClean="0"/>
              <a:t>Учитель начальных классов:</a:t>
            </a:r>
          </a:p>
          <a:p>
            <a:pPr algn="ctr">
              <a:buNone/>
            </a:pPr>
            <a:r>
              <a:rPr lang="ru-RU" dirty="0" smtClean="0"/>
              <a:t>Огарева Елена Викторовна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467544" y="28853"/>
            <a:ext cx="7416824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Спросите у ребенка, сможет ли он, увидев пол-арбуза, представить себе как выглядит целый арбуз? Конечно же, ответ будет положительным. А теперь предложите провести такой же эксперимент со словами.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 Возьмите книжку и непрозрачную линейку. Прикройте линейкой одну строчку в книге так, чтобы было видно только верхнюю часть слов. Задача: прочитать текст, видя только верхушки букв.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 Переместите линейку выше и покажите только нижнюю часть слов. Читаем. Это, кстати, уже труднее.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 Можно предложить другой вариант игры. Изготовьте карточки с простыми словами. А потом эти карточки разрежьте вдоль слов на две половины. Нужно правильно соединить две половинки.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Учитель\Desktop\IMG_20210419_0854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0579" y="333375"/>
            <a:ext cx="4663629" cy="6122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IMG_20210419_0855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0579" y="333375"/>
            <a:ext cx="4592241" cy="6122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азрезанные-карточки-со-словам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" y="332656"/>
            <a:ext cx="7153275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dirty="0" smtClean="0"/>
              <a:t>Чем полезно?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7239000" cy="4970952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r>
              <a:rPr lang="ru-RU" sz="2400" dirty="0" smtClean="0"/>
              <a:t>Направлено на развитие антиципации. Антиципация - это предугадывание. </a:t>
            </a:r>
            <a:endParaRPr lang="en-US" sz="2400" dirty="0" smtClean="0"/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Такая способность мозга, которая дает нам возможность, при чтении не прочитывать абсолютно все слова и буквы. Мозг и так знает, что они там, так зачем же тратить на них время? Антиципацию можно развить, она делает чтение беглым, осознанным, легким.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2390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Упражнение 2.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dirty="0" smtClean="0"/>
              <a:t>«Потерянные буквы»</a:t>
            </a:r>
            <a:endParaRPr lang="ru-RU" sz="4000" dirty="0"/>
          </a:p>
        </p:txBody>
      </p:sp>
      <p:pic>
        <p:nvPicPr>
          <p:cNvPr id="4" name="Содержимое 3" descr="лупа-на-карточках-с-буквами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62" y="2423319"/>
            <a:ext cx="7153275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7239000" cy="6195088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/>
              <a:t>Еще одно упражнение на развитие антиципации.</a:t>
            </a:r>
          </a:p>
          <a:p>
            <a:pPr algn="just">
              <a:buNone/>
            </a:pPr>
            <a:r>
              <a:rPr lang="ru-RU" dirty="0" smtClean="0"/>
              <a:t>Буквы и слова иногда теряются. Но даже без некоторых букв и слов мы можем читать. Попробуем?</a:t>
            </a:r>
          </a:p>
          <a:p>
            <a:r>
              <a:rPr lang="ru-RU" dirty="0" smtClean="0"/>
              <a:t>Напишите на бумаге, распечатайте на принтере или напишите маркером на специальной доске фразы, которые вы видите ниже.</a:t>
            </a:r>
          </a:p>
          <a:p>
            <a:pPr algn="ctr">
              <a:buNone/>
            </a:pPr>
            <a:r>
              <a:rPr lang="ru-RU" dirty="0" smtClean="0"/>
              <a:t>Книжн... полочка.</a:t>
            </a:r>
          </a:p>
          <a:p>
            <a:pPr algn="ctr">
              <a:buNone/>
            </a:pPr>
            <a:r>
              <a:rPr lang="ru-RU" dirty="0" smtClean="0"/>
              <a:t>Нов... </a:t>
            </a:r>
            <a:r>
              <a:rPr lang="ru-RU" dirty="0" err="1" smtClean="0"/>
              <a:t>футболочка</a:t>
            </a:r>
            <a:r>
              <a:rPr lang="ru-RU" dirty="0" smtClean="0"/>
              <a:t>.</a:t>
            </a:r>
          </a:p>
          <a:p>
            <a:pPr algn="ctr">
              <a:buNone/>
            </a:pPr>
            <a:r>
              <a:rPr lang="ru-RU" dirty="0" err="1" smtClean="0"/>
              <a:t>Больш</a:t>
            </a:r>
            <a:r>
              <a:rPr lang="ru-RU" dirty="0" smtClean="0"/>
              <a:t>... ложка.</a:t>
            </a:r>
          </a:p>
          <a:p>
            <a:pPr algn="ctr">
              <a:buNone/>
            </a:pPr>
            <a:r>
              <a:rPr lang="ru-RU" dirty="0" smtClean="0"/>
              <a:t>Рыж... кошка.</a:t>
            </a:r>
          </a:p>
          <a:p>
            <a:r>
              <a:rPr lang="ru-RU" dirty="0" smtClean="0"/>
              <a:t>Еще вот такую фразу:</a:t>
            </a:r>
          </a:p>
          <a:p>
            <a:pPr algn="ctr">
              <a:buNone/>
            </a:pPr>
            <a:r>
              <a:rPr lang="ru-RU" dirty="0" smtClean="0"/>
              <a:t>Бобик все котлеты съел,</a:t>
            </a:r>
          </a:p>
          <a:p>
            <a:pPr algn="ctr">
              <a:buNone/>
            </a:pPr>
            <a:r>
              <a:rPr lang="ru-RU" dirty="0" smtClean="0"/>
              <a:t>Он делиться не .......</a:t>
            </a:r>
          </a:p>
          <a:p>
            <a:r>
              <a:rPr lang="ru-RU" dirty="0" smtClean="0"/>
              <a:t>И еще вот такие:</a:t>
            </a:r>
          </a:p>
          <a:p>
            <a:pPr algn="ctr">
              <a:buNone/>
            </a:pPr>
            <a:r>
              <a:rPr lang="ru-RU" dirty="0" err="1" smtClean="0"/>
              <a:t>Ок-ок-ок</a:t>
            </a:r>
            <a:r>
              <a:rPr lang="ru-RU" dirty="0" smtClean="0"/>
              <a:t> — мы построим .......</a:t>
            </a:r>
          </a:p>
          <a:p>
            <a:pPr algn="ctr">
              <a:buNone/>
            </a:pPr>
            <a:r>
              <a:rPr lang="ru-RU" dirty="0" err="1" smtClean="0"/>
              <a:t>Юк-юк-юк</a:t>
            </a:r>
            <a:r>
              <a:rPr lang="ru-RU" dirty="0" smtClean="0"/>
              <a:t> — поломался наш ......</a:t>
            </a:r>
          </a:p>
          <a:p>
            <a:r>
              <a:rPr lang="ru-RU" dirty="0" smtClean="0"/>
              <a:t>Задача: прочитать угадывая буквы и слова, которых нет. Для следующих занятий придумайте свои слово -сочетания, используйте новые фразы, крылатые выражения, </a:t>
            </a:r>
            <a:r>
              <a:rPr lang="ru-RU" dirty="0" err="1" smtClean="0"/>
              <a:t>чистоговорки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Учитель\Desktop\IMG_20210419_0859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0579" y="333375"/>
            <a:ext cx="4592241" cy="6122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Учитель\Desktop\IMG_20210419_0902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0579" y="333375"/>
            <a:ext cx="4592241" cy="6122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Учитель\Desktop\IMG_20210419_0900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0579" y="333375"/>
            <a:ext cx="4592241" cy="6122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792" y="1268760"/>
            <a:ext cx="6192688" cy="5184576"/>
          </a:xfrm>
        </p:spPr>
        <p:txBody>
          <a:bodyPr/>
          <a:lstStyle/>
          <a:p>
            <a:pPr algn="ctr"/>
            <a:r>
              <a:rPr lang="ru-RU" dirty="0" smtClean="0"/>
              <a:t>«</a:t>
            </a:r>
            <a:r>
              <a:rPr lang="ru-RU" dirty="0" err="1" smtClean="0"/>
              <a:t>ФОРМИРоВАНИЕ</a:t>
            </a:r>
            <a:r>
              <a:rPr lang="ru-RU" dirty="0" smtClean="0"/>
              <a:t> НАВЫКОВ ОПТИМАЛЬНОГО И ВЫРАЗИТЕЛЬНОГО  ЧТЕНИЯ УЧАЩИХСЯ НАЧАЛЬНЫХ КЛАССОВ В КОНТЕКСТЕ РЕАЛИЗАЦИИ ФГОС»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0"/>
            <a:ext cx="5976664" cy="112474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Чтение – это окошечко, через которое дети</a:t>
            </a:r>
          </a:p>
          <a:p>
            <a:r>
              <a:rPr lang="ru-RU" dirty="0" smtClean="0"/>
              <a:t> видят и познают мир и самих себя.</a:t>
            </a:r>
          </a:p>
          <a:p>
            <a:r>
              <a:rPr lang="ru-RU" dirty="0" smtClean="0"/>
              <a:t>В.А. Сухомлинский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7239000" cy="8640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Упражнение 3.  «Глаз – алмаз»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 descr="C:\Users\Учитель\Pictures\0Zf8Cs8gkL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3381" y="1609725"/>
            <a:ext cx="4846638" cy="4846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7239000" cy="612308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Посмотрите на прямоугольник. В клеточках разместите цифры от 1 до 25, в произвольном порядке, но не друг за другом. Цифры должны быть хаотично разбросаны по клеткам.</a:t>
            </a:r>
          </a:p>
          <a:p>
            <a:pPr algn="ctr">
              <a:buNone/>
            </a:pPr>
            <a:r>
              <a:rPr lang="ru-RU" dirty="0" smtClean="0"/>
              <a:t>Школьник смотрит внимательно на картинку с табличкой. И теперь вместе с ним начинайте вслух считать: один, два, три и так до </a:t>
            </a:r>
            <a:r>
              <a:rPr lang="en-US" dirty="0" smtClean="0"/>
              <a:t>25</a:t>
            </a:r>
            <a:r>
              <a:rPr lang="ru-RU" dirty="0" smtClean="0"/>
              <a:t>.</a:t>
            </a:r>
          </a:p>
          <a:p>
            <a:pPr algn="ctr">
              <a:buNone/>
            </a:pPr>
            <a:r>
              <a:rPr lang="ru-RU" dirty="0" smtClean="0"/>
              <a:t>Счет равномерный, не слишком быстрый, но и не слишком медленный.</a:t>
            </a:r>
          </a:p>
          <a:p>
            <a:pPr algn="ctr">
              <a:buNone/>
            </a:pPr>
            <a:r>
              <a:rPr lang="ru-RU" dirty="0" smtClean="0"/>
              <a:t>Задача ребенка:</a:t>
            </a:r>
          </a:p>
          <a:p>
            <a:pPr lvl="0"/>
            <a:r>
              <a:rPr lang="ru-RU" dirty="0" smtClean="0"/>
              <a:t>на счет один найти и показать пальцем единицу;</a:t>
            </a:r>
          </a:p>
          <a:p>
            <a:pPr lvl="0"/>
            <a:r>
              <a:rPr lang="ru-RU" dirty="0" smtClean="0"/>
              <a:t>на счет два – двойку;</a:t>
            </a:r>
          </a:p>
          <a:p>
            <a:pPr lvl="0"/>
            <a:r>
              <a:rPr lang="ru-RU" dirty="0" smtClean="0"/>
              <a:t>три – тройку и т.д.</a:t>
            </a:r>
          </a:p>
          <a:p>
            <a:pPr algn="ctr">
              <a:buNone/>
            </a:pPr>
            <a:r>
              <a:rPr lang="ru-RU" dirty="0" smtClean="0"/>
              <a:t>Если ребенок замешкался с какой-то цифрой, то счет его не ждет, нужно догонять, искать быстрее. Можно нарисовать таблички поменьше, например, 3Х3 или 4Х4.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Pictures\f757b009f1eeff8d13a8b1cdc5b00a36-800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80244"/>
            <a:ext cx="7239000" cy="5429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7239000" cy="6195088"/>
          </a:xfrm>
        </p:spPr>
        <p:txBody>
          <a:bodyPr/>
          <a:lstStyle/>
          <a:p>
            <a:pPr algn="ctr">
              <a:buNone/>
            </a:pPr>
            <a:r>
              <a:rPr lang="ru-RU" sz="4000" dirty="0" smtClean="0"/>
              <a:t>В чем смысл упражнения? </a:t>
            </a:r>
          </a:p>
          <a:p>
            <a:pPr algn="ctr">
              <a:buNone/>
            </a:pPr>
            <a:endParaRPr lang="ru-RU" sz="4000" dirty="0" smtClean="0"/>
          </a:p>
          <a:p>
            <a:pPr algn="just"/>
            <a:r>
              <a:rPr lang="ru-RU" dirty="0" smtClean="0"/>
              <a:t>Оно направлено на увеличение угла обзора зрения. Для того, чтобы при чтении «цеплять» глазами не одну букву, не одно слово, а несколько слов сразу, ну или  целую строку целиком. Чем шире будем смотреть, тем быстрее будем читать.</a:t>
            </a:r>
          </a:p>
          <a:p>
            <a:pPr>
              <a:buNone/>
            </a:pPr>
            <a:endParaRPr lang="ru-RU" dirty="0" smtClean="0"/>
          </a:p>
          <a:p>
            <a:pPr algn="just"/>
            <a:r>
              <a:rPr lang="ru-RU" dirty="0" smtClean="0"/>
              <a:t>Одну таблицу можно использовать два — три раза, потом расположение цифр</a:t>
            </a:r>
            <a:r>
              <a:rPr lang="en-US" dirty="0" smtClean="0"/>
              <a:t> </a:t>
            </a:r>
            <a:r>
              <a:rPr lang="ru-RU" dirty="0" smtClean="0"/>
              <a:t>или букв нужно поменять.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Упражнение 4. «Шерлок»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шерлок-холмс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" y="1196752"/>
            <a:ext cx="745631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7239000" cy="6195088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/>
              <a:t>   На лист бумаги поместите слова. Самые разные, не очень длинные. В произвольном порядке. Как бы разбросайте их по бумаге. Назовите одно из слов и попросите ребенка его найти. Слова могут быть, например, такие:</a:t>
            </a:r>
          </a:p>
          <a:p>
            <a:pPr algn="ctr">
              <a:buNone/>
            </a:pPr>
            <a:r>
              <a:rPr lang="ru-RU" dirty="0" smtClean="0"/>
              <a:t>   </a:t>
            </a:r>
            <a:r>
              <a:rPr lang="ru-RU" sz="3200" dirty="0" smtClean="0">
                <a:solidFill>
                  <a:srgbClr val="7030A0"/>
                </a:solidFill>
              </a:rPr>
              <a:t>рама, кисель, ложка, стул, конь, золото, мыло, ручка, мышь, рот, колено, собака, лето, озеро, рак</a:t>
            </a:r>
          </a:p>
          <a:p>
            <a:pPr>
              <a:buNone/>
            </a:pPr>
            <a:r>
              <a:rPr lang="ru-RU" dirty="0" smtClean="0"/>
              <a:t>  Каждое следующее слово будет находиться быстрее предыдущего. Так как пытаясь найти одно слово, школьник будет по пути читать и другие, и запоминать, где они находятся. А нам только этого и нужно.</a:t>
            </a:r>
          </a:p>
          <a:p>
            <a:r>
              <a:rPr lang="ru-RU" dirty="0" smtClean="0"/>
              <a:t>Благодаря «Шерлоку» увеличивается угол обзора зрения. И скорость чтения.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Учитель\Desktop\IMG_20210419_0904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0579" y="333375"/>
            <a:ext cx="4592241" cy="6122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Учитель\Desktop\IMG_20210419_0904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0579" y="333375"/>
            <a:ext cx="4592241" cy="6122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Учитель\Desktop\IMG_20210419_0904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0579" y="333375"/>
            <a:ext cx="4592241" cy="6122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Упражнение 5. «Зазеркалье»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красивое-ручное-зеркало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" y="1340768"/>
            <a:ext cx="7153275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549120"/>
          </a:xfrm>
        </p:spPr>
        <p:txBody>
          <a:bodyPr>
            <a:normAutofit/>
          </a:bodyPr>
          <a:lstStyle/>
          <a:p>
            <a:r>
              <a:rPr lang="ru-RU" dirty="0" smtClean="0"/>
              <a:t>Мы часто задаемся таким вопросом: Почему дети стали плохо читать?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7239000" cy="5907056"/>
          </a:xfrm>
        </p:spPr>
        <p:txBody>
          <a:bodyPr/>
          <a:lstStyle/>
          <a:p>
            <a:r>
              <a:rPr lang="ru-RU" sz="2400" dirty="0" smtClean="0"/>
              <a:t>Попали мы в </a:t>
            </a:r>
            <a:r>
              <a:rPr lang="ru-RU" sz="2400" dirty="0" err="1" smtClean="0"/>
              <a:t>зазеркальный</a:t>
            </a:r>
            <a:r>
              <a:rPr lang="ru-RU" sz="2400" dirty="0" smtClean="0"/>
              <a:t> мир, и все тут наоборот. И даже читают все не слева направо, а справа налево. Попробуем?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Итак, читаем строчки в книгах справа налево. 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Читать «</a:t>
            </a:r>
            <a:r>
              <a:rPr lang="ru-RU" sz="2400" dirty="0" err="1" smtClean="0"/>
              <a:t>томегеб</a:t>
            </a:r>
            <a:r>
              <a:rPr lang="ru-RU" sz="2400" dirty="0" smtClean="0"/>
              <a:t>» вместо «бегемот» </a:t>
            </a:r>
          </a:p>
          <a:p>
            <a:pPr>
              <a:buNone/>
            </a:pPr>
            <a:endParaRPr lang="ru-RU" sz="2400" dirty="0" smtClean="0"/>
          </a:p>
          <a:p>
            <a:pPr algn="ctr"/>
            <a:r>
              <a:rPr lang="ru-RU" sz="2400" b="1" dirty="0" smtClean="0"/>
              <a:t>При таком способе чтения теряется смысл текста.  Поэтому все внимание переключается на правильное и четкое произношение.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Учитель\Desktop\IMG_20210419_0909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0579" y="333375"/>
            <a:ext cx="4592241" cy="6122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IMG_20210419_0909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0579" y="333375"/>
            <a:ext cx="4592241" cy="6122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Учитель\Desktop\IMG_20210419_0909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0579" y="333375"/>
            <a:ext cx="4592241" cy="6122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5247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Упражнение 6. </a:t>
            </a:r>
            <a:br>
              <a:rPr lang="ru-RU" sz="4000" dirty="0" smtClean="0"/>
            </a:br>
            <a:r>
              <a:rPr lang="ru-RU" sz="4000" dirty="0" smtClean="0"/>
              <a:t>«Бешеная книга»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перевернутая-книг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" y="1556792"/>
            <a:ext cx="745631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7239000" cy="612308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dirty="0" smtClean="0"/>
              <a:t>Поведайте ребенку, что иногда некоторые невоспитанные книжки ведут себя довольно странно. Они вдруг берут и переворачиваются вверх ногами.</a:t>
            </a:r>
          </a:p>
          <a:p>
            <a:pPr algn="just"/>
            <a:r>
              <a:rPr lang="ru-RU" sz="2400" dirty="0" smtClean="0"/>
              <a:t>Ребенок читает вслух. Через какое-то время вы хлопаете в ладоши. Задача ребенка перевернуть книгу вверх ногами и продолжить чтение с того места, где он остановился. По началу можно делать </a:t>
            </a:r>
            <a:r>
              <a:rPr lang="ru-RU" sz="2400" dirty="0" err="1" smtClean="0"/>
              <a:t>отметочки</a:t>
            </a:r>
            <a:r>
              <a:rPr lang="ru-RU" sz="2400" dirty="0" smtClean="0"/>
              <a:t> карандашиком, чтобы сильно в тексте не теряться. И так несколько раз. Два, три полных оборота книги.</a:t>
            </a:r>
          </a:p>
          <a:p>
            <a:pPr algn="just"/>
            <a:r>
              <a:rPr lang="ru-RU" sz="2400" dirty="0" smtClean="0"/>
              <a:t>Если ваш школьник еще только в 1 классе, а может быть и во 2 классе, но с чтением пока совсем туго, то можно читать не книгу с текстами, а короткие простые слова, напечатанные друг за другом на бумаге.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Что это даст?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   Разовьется координация глаз, умение ориентироваться в тексте. Сформируется эталон букв. И  улучшится переработка информации мозгом.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C:\Users\Учитель\Desktop\IMG_20210419_0911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0579" y="333375"/>
            <a:ext cx="4592241" cy="6122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 descr="C:\Users\Учитель\Desktop\IMG_20210419_0911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0579" y="333375"/>
            <a:ext cx="4592241" cy="6122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7408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Упражнение 7.</a:t>
            </a:r>
            <a:br>
              <a:rPr lang="ru-RU" dirty="0" smtClean="0"/>
            </a:br>
            <a:r>
              <a:rPr lang="ru-RU" dirty="0" smtClean="0"/>
              <a:t> «Птицы прилетели»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  Покажите ребенку фразу </a:t>
            </a:r>
            <a:r>
              <a:rPr lang="ru-RU" dirty="0" smtClean="0">
                <a:solidFill>
                  <a:srgbClr val="FF0000"/>
                </a:solidFill>
              </a:rPr>
              <a:t>«птицы прилетели»</a:t>
            </a:r>
            <a:r>
              <a:rPr lang="ru-RU" dirty="0" smtClean="0"/>
              <a:t>. И попросите прочитать ее:</a:t>
            </a:r>
          </a:p>
          <a:p>
            <a:pPr lvl="0"/>
            <a:r>
              <a:rPr lang="ru-RU" dirty="0" smtClean="0"/>
              <a:t>спокойно;</a:t>
            </a:r>
          </a:p>
          <a:p>
            <a:pPr lvl="0"/>
            <a:r>
              <a:rPr lang="ru-RU" dirty="0" smtClean="0"/>
              <a:t>радостно;</a:t>
            </a:r>
          </a:p>
          <a:p>
            <a:pPr lvl="0"/>
            <a:r>
              <a:rPr lang="ru-RU" dirty="0" smtClean="0"/>
              <a:t>громко;</a:t>
            </a:r>
          </a:p>
          <a:p>
            <a:pPr lvl="0"/>
            <a:r>
              <a:rPr lang="ru-RU" dirty="0" smtClean="0"/>
              <a:t>тихо;</a:t>
            </a:r>
          </a:p>
          <a:p>
            <a:pPr lvl="0"/>
            <a:r>
              <a:rPr lang="ru-RU" dirty="0" smtClean="0"/>
              <a:t>грустно;</a:t>
            </a:r>
          </a:p>
          <a:p>
            <a:pPr lvl="0"/>
            <a:r>
              <a:rPr lang="ru-RU" dirty="0" smtClean="0"/>
              <a:t>с раздражением;</a:t>
            </a:r>
          </a:p>
          <a:p>
            <a:pPr lvl="0"/>
            <a:r>
              <a:rPr lang="ru-RU" dirty="0" smtClean="0"/>
              <a:t>со страхом;</a:t>
            </a:r>
          </a:p>
          <a:p>
            <a:pPr lvl="0"/>
            <a:r>
              <a:rPr lang="ru-RU" dirty="0" smtClean="0"/>
              <a:t>с издевкой;</a:t>
            </a:r>
          </a:p>
          <a:p>
            <a:pPr lvl="0"/>
            <a:r>
              <a:rPr lang="ru-RU" dirty="0" smtClean="0"/>
              <a:t>со злостью.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7239000" cy="6858000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sz="2800" dirty="0" smtClean="0"/>
              <a:t>    Большинство взрослых в России читают со скоростью 120–180 слов в минуту при уровне понимания 50%.</a:t>
            </a:r>
          </a:p>
          <a:p>
            <a:pPr algn="just">
              <a:buNone/>
            </a:pPr>
            <a:r>
              <a:rPr lang="ru-RU" sz="2800" dirty="0" smtClean="0"/>
              <a:t>     Для сравнения приведу немного статистики. В США норма для учащихся начальных классов — 158 слов в минуту, средних классов — 175–204, старших классов — 214–250, для студентов — 250–280, для взрослых — 340–620 слов в минуту. Усвоение содержания текста не менее 70%. </a:t>
            </a:r>
          </a:p>
          <a:p>
            <a:pPr algn="just">
              <a:buNone/>
            </a:pPr>
            <a:r>
              <a:rPr lang="ru-RU" sz="2800" dirty="0" smtClean="0"/>
              <a:t>     В Германии средний уровень чтения 250–280 слов в минуту; быстрое чтение — 400–500 слов в минуту. По данным ЮНЕСКО, США занимают 1-е место в мире по количеству ежегодно выпускаемых книг; Россия — 4-е место. В США 68% населения </a:t>
            </a:r>
            <a:r>
              <a:rPr lang="ru-RU" sz="2800" dirty="0" err="1" smtClean="0"/>
              <a:t>посеща-ют</a:t>
            </a:r>
            <a:r>
              <a:rPr lang="ru-RU" sz="2800" dirty="0" smtClean="0"/>
              <a:t> общественные библиотеки. Заядлым книгочеем, который за год читает более двадцати книг, можно назвать каждого пятого американца; 16% населения читают от одиннадцати до двадцати книг, 20% — три-пять книг, 14% — не более двух книг в год.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C:\Users\Учитель\Desktop\IMG_20210420_0844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0579" y="333375"/>
            <a:ext cx="4592241" cy="6122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нам это даст?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algn="just">
              <a:buNone/>
            </a:pPr>
            <a:r>
              <a:rPr lang="ru-RU" dirty="0" smtClean="0"/>
              <a:t>     Умение читать выразительно. И передавать голосом чувства и эмоции. На этой одной фразе не </a:t>
            </a:r>
            <a:r>
              <a:rPr lang="ru-RU" dirty="0" err="1" smtClean="0"/>
              <a:t>зацикливайтесь</a:t>
            </a:r>
            <a:r>
              <a:rPr lang="ru-RU" dirty="0" smtClean="0"/>
              <a:t>. С разной интонацией читать можно пословицы, поговорки, скороговорки.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5967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Упражнение 8.</a:t>
            </a:r>
            <a:br>
              <a:rPr lang="ru-RU" dirty="0" smtClean="0"/>
            </a:br>
            <a:r>
              <a:rPr lang="ru-RU" dirty="0" smtClean="0"/>
              <a:t> «Партизан»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мальчик-держит-в-зубах-карандаш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" y="2423319"/>
            <a:ext cx="7153275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7239000" cy="6123080"/>
          </a:xfrm>
        </p:spPr>
        <p:txBody>
          <a:bodyPr/>
          <a:lstStyle/>
          <a:p>
            <a:endParaRPr lang="ru-RU" dirty="0" smtClean="0"/>
          </a:p>
          <a:p>
            <a:pPr algn="just">
              <a:buNone/>
            </a:pPr>
            <a:r>
              <a:rPr lang="ru-RU" dirty="0" smtClean="0"/>
              <a:t>   Школьник читает текст (или отдельные слова, если он еще совсем мал) вслух. Вы говорите: «Партизан». По этому сигналу школьник берет в рот карандаш (зажимает его между губами и зубами) и продолжает читать про себя. По сигналу «Партизан сбежал» вынимаем карандаш и снова читаем вслух.  И так несколько раз.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Зачем это?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/>
              <a:t>   </a:t>
            </a:r>
          </a:p>
          <a:p>
            <a:pPr algn="just">
              <a:buNone/>
            </a:pPr>
            <a:r>
              <a:rPr lang="ru-RU" dirty="0" smtClean="0"/>
              <a:t>     </a:t>
            </a:r>
            <a:r>
              <a:rPr lang="ru-RU" sz="2400" dirty="0" smtClean="0"/>
              <a:t>Чтобы ликвидировать проговаривание слов во время чтения про себя.</a:t>
            </a:r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r>
              <a:rPr lang="ru-RU" sz="2400" dirty="0" smtClean="0"/>
              <a:t>    Проговаривание — враг быстрого чтения. Так что нужно его убрать. А когда в зубах зажат карандаш, проговаривать не получится.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8370" name="Picture 2" descr="C:\Users\Учитель\Desktop\IMG_20210420_0847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0579" y="333375"/>
            <a:ext cx="4592241" cy="6122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Учитель\Desktop\IMG_20210421_0902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0579" y="333375"/>
            <a:ext cx="4592241" cy="6122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668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Упражнение 9. </a:t>
            </a:r>
            <a:br>
              <a:rPr lang="ru-RU" dirty="0" smtClean="0"/>
            </a:br>
            <a:r>
              <a:rPr lang="ru-RU" dirty="0" smtClean="0"/>
              <a:t>«Эх, раз! Еще раз!»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мама-читает-сыну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" y="2423319"/>
            <a:ext cx="7153275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7239000" cy="605107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Для этого упражнения нам потребуется секундомер и текст, который будем читать.</a:t>
            </a:r>
          </a:p>
          <a:p>
            <a:pPr algn="just">
              <a:buNone/>
            </a:pPr>
            <a:endParaRPr lang="ru-RU" dirty="0" smtClean="0"/>
          </a:p>
          <a:p>
            <a:pPr algn="just"/>
            <a:r>
              <a:rPr lang="ru-RU" dirty="0" smtClean="0"/>
              <a:t>Читаем в течение 1 минуты. Обращаем внимание на скорость чтения, а про выразительность пока можно забыть. Готовы? Поехали!</a:t>
            </a:r>
          </a:p>
          <a:p>
            <a:pPr algn="just"/>
            <a:r>
              <a:rPr lang="ru-RU" dirty="0" smtClean="0"/>
              <a:t>Минута закончилась. Стоп! Сделаем отметку, где остановились.</a:t>
            </a:r>
          </a:p>
          <a:p>
            <a:pPr algn="just"/>
            <a:r>
              <a:rPr lang="ru-RU" dirty="0" smtClean="0"/>
              <a:t>Чуток отдохнем и прочитаем этот же текст еще разок. Поехали! Через минуту делаем засечку. Ух ты! Уже больше.</a:t>
            </a:r>
          </a:p>
          <a:p>
            <a:pPr algn="just"/>
            <a:r>
              <a:rPr lang="ru-RU" dirty="0" smtClean="0"/>
              <a:t>А что же будет в третий раз? А в третий раз будет еще круче!</a:t>
            </a:r>
          </a:p>
          <a:p>
            <a:pPr algn="just"/>
            <a:r>
              <a:rPr lang="ru-RU" dirty="0" smtClean="0"/>
              <a:t>Что это нам дает? Увеличение скорости чтения. И мотивация ребенка. Он сам увидит, что способен на большее.</a:t>
            </a:r>
          </a:p>
          <a:p>
            <a:pPr algn="just"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5247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Упражнение 10. «Тайна пропавшего предложения»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карточки-с-предложениям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" y="1412776"/>
            <a:ext cx="767233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7239000" cy="6195088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3100" b="1" dirty="0" smtClean="0"/>
              <a:t>Основными причинами медленного чтения являются:</a:t>
            </a:r>
            <a:endParaRPr lang="ru-RU" sz="3100" dirty="0" smtClean="0"/>
          </a:p>
          <a:p>
            <a:r>
              <a:rPr lang="ru-RU" dirty="0" smtClean="0"/>
              <a:t>- </a:t>
            </a:r>
            <a:r>
              <a:rPr lang="ru-RU" b="1" dirty="0" smtClean="0"/>
              <a:t>неправильное обучение чтению</a:t>
            </a:r>
            <a:endParaRPr lang="ru-RU" dirty="0" smtClean="0"/>
          </a:p>
          <a:p>
            <a:r>
              <a:rPr lang="ru-RU" dirty="0" smtClean="0"/>
              <a:t>- </a:t>
            </a:r>
            <a:r>
              <a:rPr lang="ru-RU" b="1" dirty="0" smtClean="0"/>
              <a:t>плохое развитие артикуляционного аппарата</a:t>
            </a:r>
            <a:r>
              <a:rPr lang="ru-RU" dirty="0" smtClean="0"/>
              <a:t>;</a:t>
            </a:r>
          </a:p>
          <a:p>
            <a:r>
              <a:rPr lang="ru-RU" dirty="0" smtClean="0"/>
              <a:t>- </a:t>
            </a:r>
            <a:r>
              <a:rPr lang="ru-RU" b="1" dirty="0" smtClean="0"/>
              <a:t>регрессии при</a:t>
            </a:r>
            <a:r>
              <a:rPr lang="en-US" b="1" dirty="0" smtClean="0"/>
              <a:t> </a:t>
            </a:r>
            <a:r>
              <a:rPr lang="ru-RU" b="1" dirty="0" smtClean="0"/>
              <a:t>чтении</a:t>
            </a:r>
            <a:endParaRPr lang="ru-RU" dirty="0" smtClean="0"/>
          </a:p>
          <a:p>
            <a:r>
              <a:rPr lang="ru-RU" dirty="0" smtClean="0"/>
              <a:t>- </a:t>
            </a:r>
            <a:r>
              <a:rPr lang="ru-RU" b="1" dirty="0" smtClean="0"/>
              <a:t>низкий уровень концентрации внимания и памяти</a:t>
            </a:r>
            <a:endParaRPr lang="ru-RU" dirty="0" smtClean="0"/>
          </a:p>
          <a:p>
            <a:r>
              <a:rPr lang="ru-RU" dirty="0" smtClean="0"/>
              <a:t>- </a:t>
            </a:r>
            <a:r>
              <a:rPr lang="ru-RU" b="1" dirty="0" smtClean="0"/>
              <a:t>малый объём оперативного зрения</a:t>
            </a:r>
            <a:endParaRPr lang="ru-RU" dirty="0" smtClean="0"/>
          </a:p>
          <a:p>
            <a:r>
              <a:rPr lang="ru-RU" dirty="0" smtClean="0"/>
              <a:t>- </a:t>
            </a:r>
            <a:r>
              <a:rPr lang="ru-RU" b="1" dirty="0" smtClean="0"/>
              <a:t>отсутствие навыка антиципации</a:t>
            </a:r>
            <a:endParaRPr lang="ru-RU" dirty="0" smtClean="0"/>
          </a:p>
          <a:p>
            <a:r>
              <a:rPr lang="ru-RU" dirty="0" smtClean="0"/>
              <a:t>- </a:t>
            </a:r>
            <a:r>
              <a:rPr lang="ru-RU" b="1" dirty="0" smtClean="0"/>
              <a:t>темперамент ребёнка</a:t>
            </a:r>
            <a:r>
              <a:rPr lang="ru-RU" dirty="0" smtClean="0"/>
              <a:t> (холерики и сангвиники читают быстрее меланхоликов);</a:t>
            </a:r>
          </a:p>
          <a:p>
            <a:r>
              <a:rPr lang="ru-RU" dirty="0" smtClean="0"/>
              <a:t>- </a:t>
            </a:r>
            <a:r>
              <a:rPr lang="ru-RU" b="1" dirty="0" smtClean="0"/>
              <a:t>скудный словарный запас;</a:t>
            </a:r>
            <a:endParaRPr lang="ru-RU" dirty="0" smtClean="0"/>
          </a:p>
          <a:p>
            <a:r>
              <a:rPr lang="ru-RU" dirty="0" smtClean="0"/>
              <a:t>- </a:t>
            </a:r>
            <a:r>
              <a:rPr lang="ru-RU" b="1" dirty="0" smtClean="0"/>
              <a:t>плохо организованное домашнее чтение</a:t>
            </a:r>
            <a:endParaRPr lang="ru-RU" dirty="0" smtClean="0"/>
          </a:p>
          <a:p>
            <a:r>
              <a:rPr lang="ru-RU" dirty="0" smtClean="0"/>
              <a:t>- </a:t>
            </a:r>
            <a:r>
              <a:rPr lang="ru-RU" b="1" dirty="0" smtClean="0"/>
              <a:t>отсутствие интереса, мотивации, трудолюбия, практики чтения, цели;</a:t>
            </a:r>
            <a:endParaRPr lang="ru-RU" dirty="0" smtClean="0"/>
          </a:p>
          <a:p>
            <a:r>
              <a:rPr lang="ru-RU" b="1" dirty="0" smtClean="0"/>
              <a:t>- синдром дефицита концентрации внимания при </a:t>
            </a:r>
            <a:r>
              <a:rPr lang="ru-RU" b="1" dirty="0" err="1" smtClean="0"/>
              <a:t>гиперактивности</a:t>
            </a:r>
            <a:endParaRPr lang="ru-RU" dirty="0" smtClean="0"/>
          </a:p>
          <a:p>
            <a:r>
              <a:rPr lang="ru-RU" dirty="0" smtClean="0"/>
              <a:t>- </a:t>
            </a:r>
            <a:r>
              <a:rPr lang="ru-RU" b="1" dirty="0" smtClean="0"/>
              <a:t>привычка узнавать слова только после прочтения вслух;</a:t>
            </a:r>
            <a:endParaRPr lang="ru-RU" dirty="0" smtClean="0"/>
          </a:p>
          <a:p>
            <a:r>
              <a:rPr lang="ru-RU" b="1" dirty="0" smtClean="0"/>
              <a:t>- плохая наследственность</a:t>
            </a:r>
            <a:r>
              <a:rPr lang="ru-RU" dirty="0" smtClean="0"/>
              <a:t> 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7239000" cy="612308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     Для того, чтобы разгадать тайну нам потребуются карточки с предложениями (смотрите на рисунок). Всего карточек 6. На каждой по одному предложению. Шрифт крупный легко читаемый.</a:t>
            </a:r>
          </a:p>
          <a:p>
            <a:pPr>
              <a:buNone/>
            </a:pPr>
            <a:r>
              <a:rPr lang="ru-RU" dirty="0" smtClean="0"/>
              <a:t>     Приготовим тетрадь и ручку. Начинаем упражнение:</a:t>
            </a:r>
          </a:p>
          <a:p>
            <a:pPr lvl="0"/>
            <a:r>
              <a:rPr lang="ru-RU" dirty="0" smtClean="0"/>
              <a:t>Покажите ребенку первую карточку.</a:t>
            </a:r>
          </a:p>
          <a:p>
            <a:pPr lvl="0"/>
            <a:r>
              <a:rPr lang="ru-RU" dirty="0" smtClean="0"/>
              <a:t>Школьник читает предложение и старается запомнить.</a:t>
            </a:r>
          </a:p>
          <a:p>
            <a:pPr lvl="0"/>
            <a:r>
              <a:rPr lang="ru-RU" dirty="0" smtClean="0"/>
              <a:t>Через 6 — 8 секунд уберите карточку.</a:t>
            </a:r>
          </a:p>
          <a:p>
            <a:pPr lvl="0"/>
            <a:r>
              <a:rPr lang="ru-RU" dirty="0" smtClean="0"/>
              <a:t>Ребенок по памяти записывает предложение в тетрадь.</a:t>
            </a:r>
          </a:p>
          <a:p>
            <a:pPr lvl="0"/>
            <a:r>
              <a:rPr lang="ru-RU" dirty="0" smtClean="0"/>
              <a:t>Покажите ребенку вторую карточку и т.д. до шестого предложения.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чем здесь смысл?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7239000" cy="5403000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  <a:r>
              <a:rPr lang="ru-RU" sz="2900" dirty="0" smtClean="0"/>
              <a:t>На самом деле это не игра, а зрительные диктанты, разработанные профессором И.Т. Федоренко. </a:t>
            </a:r>
          </a:p>
          <a:p>
            <a:pPr>
              <a:buNone/>
            </a:pPr>
            <a:r>
              <a:rPr lang="ru-RU" sz="2900" dirty="0" smtClean="0"/>
              <a:t>Всего таких диктантов 18 штук. В каждом по шесть предложений.</a:t>
            </a:r>
          </a:p>
          <a:p>
            <a:pPr algn="just">
              <a:buNone/>
            </a:pPr>
            <a:r>
              <a:rPr lang="ru-RU" sz="2900" dirty="0" smtClean="0"/>
              <a:t>     В нашем примере я использовала самый первый диктант. В чем же их особенность? Посчитайте, </a:t>
            </a:r>
            <a:r>
              <a:rPr lang="ru-RU" sz="2900" dirty="0" err="1" smtClean="0"/>
              <a:t>пожалуйста,буквы</a:t>
            </a:r>
            <a:r>
              <a:rPr lang="ru-RU" sz="2900" dirty="0" smtClean="0"/>
              <a:t> в первом предложении диктанта. Их 8.</a:t>
            </a:r>
          </a:p>
          <a:p>
            <a:r>
              <a:rPr lang="ru-RU" sz="2900" dirty="0" smtClean="0"/>
              <a:t>Во втором – 9,</a:t>
            </a:r>
          </a:p>
          <a:p>
            <a:r>
              <a:rPr lang="ru-RU" sz="2900" dirty="0" smtClean="0"/>
              <a:t>в третьем – 10,</a:t>
            </a:r>
          </a:p>
          <a:p>
            <a:r>
              <a:rPr lang="ru-RU" sz="2900" dirty="0" smtClean="0"/>
              <a:t>в четвертом и пятом по 11,</a:t>
            </a:r>
          </a:p>
          <a:p>
            <a:r>
              <a:rPr lang="ru-RU" sz="2900" dirty="0" smtClean="0"/>
              <a:t>в шестом уже 12.</a:t>
            </a:r>
          </a:p>
          <a:p>
            <a:pPr>
              <a:buNone/>
            </a:pPr>
            <a:endParaRPr lang="ru-RU" sz="2900" dirty="0" smtClean="0"/>
          </a:p>
          <a:p>
            <a:r>
              <a:rPr lang="ru-RU" sz="2900" dirty="0" smtClean="0"/>
              <a:t>То есть количество букв в предложениях постепенно увеличивается и в конце концов достигает отметки 46 штук в последнем предложении 18 диктанта.</a:t>
            </a:r>
          </a:p>
          <a:p>
            <a:pPr>
              <a:buNone/>
            </a:pPr>
            <a:endParaRPr lang="ru-RU" sz="2900" dirty="0" smtClean="0"/>
          </a:p>
          <a:p>
            <a:pPr algn="just">
              <a:buNone/>
            </a:pPr>
            <a:r>
              <a:rPr lang="ru-RU" sz="2900" dirty="0" smtClean="0"/>
              <a:t>     Тексты диктантов Федоренко легко найдете в интернете. Один диктант можно использовать дважды, трижды, если ребенку никак не удается все сделать правильно. К четвертому разу обычно уже все получается.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7239000" cy="6051072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 </a:t>
            </a:r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  </a:t>
            </a:r>
            <a:r>
              <a:rPr lang="ru-RU" sz="2400" dirty="0" smtClean="0"/>
              <a:t>   Играя в «Тайну пропавшего предложения» вы развиваете оперативную память. Когда такая память развита плохо, ребенок, прочитав шестое слово в предложении, не сможет вспомнить первое. Занимайтесь зрительными диктантами каждый день и таких проблем не будет.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Как заниматься?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  Не нужно пытаться выполнять все упражнения сразу. Вашего ежедневного внимания требует только игра «Тайна исчезающих предложений», а уже к ней добавьте еще пару, тройку упражнений на свой выбор. Меняйте их, чередуйте, чтобы не надоедали. Не забывайте временами </a:t>
            </a:r>
            <a:r>
              <a:rPr lang="ru-RU" dirty="0" smtClean="0">
                <a:hlinkClick r:id="rId2"/>
              </a:rPr>
              <a:t>проверять технику чтения самостоятельно</a:t>
            </a:r>
            <a:r>
              <a:rPr lang="ru-RU" dirty="0" smtClean="0"/>
              <a:t>, чтобы оценивать свои успехи.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Заниматься нужно регулярно, каждый день, понемногу. </a:t>
            </a:r>
            <a:r>
              <a:rPr lang="ru-RU" b="1" dirty="0" smtClean="0">
                <a:solidFill>
                  <a:srgbClr val="FF0000"/>
                </a:solidFill>
              </a:rPr>
              <a:t>Это главное правило!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7239000" cy="612308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6000" dirty="0" smtClean="0"/>
              <a:t>Не ленитесь, тренируйтесь,</a:t>
            </a:r>
          </a:p>
          <a:p>
            <a:pPr algn="ctr">
              <a:buNone/>
            </a:pPr>
            <a:r>
              <a:rPr lang="ru-RU" sz="6000" dirty="0" smtClean="0"/>
              <a:t> и будет вам счастье </a:t>
            </a:r>
          </a:p>
          <a:p>
            <a:pPr algn="ctr">
              <a:buNone/>
            </a:pPr>
            <a:r>
              <a:rPr lang="ru-RU" sz="6000" dirty="0" smtClean="0"/>
              <a:t>и пятерки в дневнике!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3324984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7239000" cy="6123080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Известный психолог Л.С. </a:t>
            </a:r>
            <a:r>
              <a:rPr lang="ru-RU" dirty="0" err="1" smtClean="0"/>
              <a:t>Выготский</a:t>
            </a:r>
            <a:r>
              <a:rPr lang="ru-RU" dirty="0" smtClean="0"/>
              <a:t> писал: </a:t>
            </a:r>
            <a:r>
              <a:rPr lang="ru-RU" b="1" dirty="0" smtClean="0"/>
              <a:t>«Обычно думают, что понимание выше при медленном чтении; однако в действительности понимание читаемого текста тем полнее, чем быстрее читает ребёнок</a:t>
            </a:r>
            <a:r>
              <a:rPr lang="ru-RU" dirty="0" smtClean="0"/>
              <a:t>». Следовательно, необходимо ребёнка научить читать в оптимальном для него темпе.</a:t>
            </a:r>
          </a:p>
          <a:p>
            <a:pPr algn="just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Правильно организованный процесс чтения включает в себя труд и творчество читателя.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371656" cy="153164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10 волшебных упражнений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для развития техники чтения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s://shkolala.ru/wp-content/uploads/bfi_thumb/1803_000_miniatyura_751x338-mts0x596pf85xies5hlh4cae1gdzatg16u8dk4p8ti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1561" y="2060848"/>
            <a:ext cx="698477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9168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Перечень специальных </a:t>
            </a:r>
            <a:r>
              <a:rPr lang="ru-RU" sz="4000" dirty="0" err="1" smtClean="0">
                <a:solidFill>
                  <a:schemeClr val="accent6">
                    <a:lumMod val="50000"/>
                  </a:schemeClr>
                </a:solidFill>
              </a:rPr>
              <a:t>читательных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 упражнений:</a:t>
            </a:r>
            <a:b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6792"/>
            <a:ext cx="8686800" cy="4523333"/>
          </a:xfrm>
        </p:spPr>
        <p:txBody>
          <a:bodyPr>
            <a:normAutofit/>
          </a:bodyPr>
          <a:lstStyle/>
          <a:p>
            <a:pPr lvl="0"/>
            <a:r>
              <a:rPr lang="ru-RU" sz="2400" dirty="0" smtClean="0"/>
              <a:t>«Пол-арбуза»</a:t>
            </a:r>
          </a:p>
          <a:p>
            <a:pPr lvl="0"/>
            <a:r>
              <a:rPr lang="ru-RU" sz="2400" dirty="0" smtClean="0"/>
              <a:t>«Потерянные буквы»</a:t>
            </a:r>
          </a:p>
          <a:p>
            <a:pPr lvl="0"/>
            <a:r>
              <a:rPr lang="ru-RU" sz="2400" dirty="0" smtClean="0"/>
              <a:t>«Глаз — алмаз»</a:t>
            </a:r>
          </a:p>
          <a:p>
            <a:pPr lvl="0"/>
            <a:r>
              <a:rPr lang="ru-RU" sz="2400" dirty="0" smtClean="0"/>
              <a:t>«Шерлок»</a:t>
            </a:r>
          </a:p>
          <a:p>
            <a:pPr lvl="0"/>
            <a:r>
              <a:rPr lang="ru-RU" sz="2400" dirty="0" smtClean="0"/>
              <a:t>«Зазеркалье»</a:t>
            </a:r>
          </a:p>
          <a:p>
            <a:pPr lvl="0"/>
            <a:r>
              <a:rPr lang="ru-RU" sz="2400" dirty="0" smtClean="0"/>
              <a:t>«Бешеная книжка»</a:t>
            </a:r>
          </a:p>
          <a:p>
            <a:pPr lvl="0"/>
            <a:r>
              <a:rPr lang="ru-RU" sz="2400" dirty="0" smtClean="0"/>
              <a:t>«Птицы прилетели»</a:t>
            </a:r>
          </a:p>
          <a:p>
            <a:pPr lvl="0"/>
            <a:r>
              <a:rPr lang="ru-RU" sz="2400" dirty="0" smtClean="0"/>
              <a:t>«Партизан»</a:t>
            </a:r>
          </a:p>
          <a:p>
            <a:pPr lvl="0"/>
            <a:r>
              <a:rPr lang="ru-RU" sz="2400" dirty="0" smtClean="0"/>
              <a:t>«Эх, раз! Еще раз!»</a:t>
            </a:r>
          </a:p>
          <a:p>
            <a:pPr lvl="0"/>
            <a:r>
              <a:rPr lang="ru-RU" sz="2400" dirty="0" smtClean="0"/>
              <a:t> «Тайна пропавшего предложения»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>Упражнение 1. «Пол-арбуза»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буквы-прикрыты-линейко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" y="1340768"/>
            <a:ext cx="7672338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</TotalTime>
  <Words>1618</Words>
  <Application>Microsoft Office PowerPoint</Application>
  <PresentationFormat>Экран (4:3)</PresentationFormat>
  <Paragraphs>167</Paragraphs>
  <Slides>55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Изящная</vt:lpstr>
      <vt:lpstr>Слайд 1</vt:lpstr>
      <vt:lpstr>«ФОРМИРоВАНИЕ НАВЫКОВ ОПТИМАЛЬНОГО И ВЫРАЗИТЕЛЬНОГО  ЧТЕНИЯ УЧАЩИХСЯ НАЧАЛЬНЫХ КЛАССОВ В КОНТЕКСТЕ РЕАЛИЗАЦИИ ФГОС»</vt:lpstr>
      <vt:lpstr>Мы часто задаемся таким вопросом: Почему дети стали плохо читать? </vt:lpstr>
      <vt:lpstr>Слайд 4</vt:lpstr>
      <vt:lpstr>Слайд 5</vt:lpstr>
      <vt:lpstr>Слайд 6</vt:lpstr>
      <vt:lpstr>10 волшебных упражнений  для развития техники чтения </vt:lpstr>
      <vt:lpstr>Перечень специальных читательных упражнений: </vt:lpstr>
      <vt:lpstr>Упражнение 1. «Пол-арбуза» </vt:lpstr>
      <vt:lpstr>Слайд 10</vt:lpstr>
      <vt:lpstr>Слайд 11</vt:lpstr>
      <vt:lpstr>Слайд 12</vt:lpstr>
      <vt:lpstr>Слайд 13</vt:lpstr>
      <vt:lpstr>  Чем полезно?</vt:lpstr>
      <vt:lpstr>    Упражнение 2.  «Потерянные буквы»</vt:lpstr>
      <vt:lpstr>Слайд 16</vt:lpstr>
      <vt:lpstr>Слайд 17</vt:lpstr>
      <vt:lpstr>Слайд 18</vt:lpstr>
      <vt:lpstr>Слайд 19</vt:lpstr>
      <vt:lpstr>Упражнение 3.  «Глаз – алмаз» </vt:lpstr>
      <vt:lpstr>Слайд 21</vt:lpstr>
      <vt:lpstr>Слайд 22</vt:lpstr>
      <vt:lpstr>Слайд 23</vt:lpstr>
      <vt:lpstr>Упражнение 4. «Шерлок» </vt:lpstr>
      <vt:lpstr>Слайд 25</vt:lpstr>
      <vt:lpstr>Слайд 26</vt:lpstr>
      <vt:lpstr>Слайд 27</vt:lpstr>
      <vt:lpstr>Слайд 28</vt:lpstr>
      <vt:lpstr>Упражнение 5. «Зазеркалье» </vt:lpstr>
      <vt:lpstr>Слайд 30</vt:lpstr>
      <vt:lpstr>Слайд 31</vt:lpstr>
      <vt:lpstr>Слайд 32</vt:lpstr>
      <vt:lpstr>Слайд 33</vt:lpstr>
      <vt:lpstr>Упражнение 6.  «Бешеная книга» </vt:lpstr>
      <vt:lpstr>Слайд 35</vt:lpstr>
      <vt:lpstr>Что это даст? </vt:lpstr>
      <vt:lpstr>Слайд 37</vt:lpstr>
      <vt:lpstr>Слайд 38</vt:lpstr>
      <vt:lpstr>Упражнение 7.  «Птицы прилетели» </vt:lpstr>
      <vt:lpstr>Слайд 40</vt:lpstr>
      <vt:lpstr>Что нам это даст? </vt:lpstr>
      <vt:lpstr>Упражнение 8.  «Партизан» </vt:lpstr>
      <vt:lpstr>Слайд 43</vt:lpstr>
      <vt:lpstr>Зачем это? </vt:lpstr>
      <vt:lpstr>Слайд 45</vt:lpstr>
      <vt:lpstr>Слайд 46</vt:lpstr>
      <vt:lpstr>Упражнение 9.  «Эх, раз! Еще раз!» </vt:lpstr>
      <vt:lpstr>Слайд 48</vt:lpstr>
      <vt:lpstr>Упражнение 10. «Тайна пропавшего предложения» </vt:lpstr>
      <vt:lpstr>Слайд 50</vt:lpstr>
      <vt:lpstr>В чем здесь смысл? </vt:lpstr>
      <vt:lpstr>Слайд 52</vt:lpstr>
      <vt:lpstr>Как заниматься? </vt:lpstr>
      <vt:lpstr>Слайд 54</vt:lpstr>
      <vt:lpstr>СПАСИБО ЗА ВНИМАНИЕ!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48</cp:revision>
  <dcterms:created xsi:type="dcterms:W3CDTF">2021-04-19T17:35:53Z</dcterms:created>
  <dcterms:modified xsi:type="dcterms:W3CDTF">2024-03-24T10:36:24Z</dcterms:modified>
</cp:coreProperties>
</file>