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7" r:id="rId1"/>
  </p:sldMasterIdLst>
  <p:sldIdLst>
    <p:sldId id="256" r:id="rId2"/>
    <p:sldId id="291" r:id="rId3"/>
    <p:sldId id="282" r:id="rId4"/>
    <p:sldId id="283" r:id="rId5"/>
    <p:sldId id="292" r:id="rId6"/>
    <p:sldId id="286" r:id="rId7"/>
    <p:sldId id="293" r:id="rId8"/>
    <p:sldId id="289" r:id="rId9"/>
    <p:sldId id="298" r:id="rId10"/>
    <p:sldId id="299" r:id="rId11"/>
    <p:sldId id="300" r:id="rId12"/>
    <p:sldId id="301" r:id="rId13"/>
    <p:sldId id="302" r:id="rId14"/>
    <p:sldId id="303" r:id="rId15"/>
    <p:sldId id="318" r:id="rId16"/>
    <p:sldId id="285" r:id="rId17"/>
    <p:sldId id="305" r:id="rId18"/>
    <p:sldId id="294" r:id="rId19"/>
    <p:sldId id="295" r:id="rId20"/>
    <p:sldId id="296" r:id="rId21"/>
    <p:sldId id="297" r:id="rId22"/>
    <p:sldId id="322" r:id="rId23"/>
    <p:sldId id="320" r:id="rId24"/>
    <p:sldId id="309" r:id="rId25"/>
    <p:sldId id="311" r:id="rId26"/>
    <p:sldId id="312" r:id="rId27"/>
    <p:sldId id="313" r:id="rId28"/>
    <p:sldId id="314" r:id="rId29"/>
    <p:sldId id="315" r:id="rId30"/>
    <p:sldId id="316" r:id="rId31"/>
    <p:sldId id="317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1" autoAdjust="0"/>
    <p:restoredTop sz="94660"/>
  </p:normalViewPr>
  <p:slideViewPr>
    <p:cSldViewPr>
      <p:cViewPr varScale="1">
        <p:scale>
          <a:sx n="104" d="100"/>
          <a:sy n="104" d="100"/>
        </p:scale>
        <p:origin x="177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444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635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9143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3129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425886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421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4487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831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035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708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248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361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411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826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34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783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04"/>
            <a:ext cx="1952272" cy="6853049"/>
            <a:chOff x="6627813" y="195650"/>
            <a:chExt cx="1952625" cy="5678101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65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19696-4680-41C9-985C-04CAE9EA606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17BAC91-3E7C-4A8C-B567-5025E5CCE9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064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  <p:sldLayoutId id="2147483979" r:id="rId12"/>
    <p:sldLayoutId id="2147483980" r:id="rId13"/>
    <p:sldLayoutId id="2147483981" r:id="rId14"/>
    <p:sldLayoutId id="2147483982" r:id="rId15"/>
    <p:sldLayoutId id="214748398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3068960"/>
            <a:ext cx="6478488" cy="1152128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МА́СЛЕНИЦА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5445224"/>
            <a:ext cx="7632848" cy="115212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2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</a:t>
            </a:r>
            <a:r>
              <a:rPr lang="ru-RU" sz="26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Курушина</a:t>
            </a:r>
            <a:r>
              <a:rPr lang="ru-RU" sz="2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О.Н., </a:t>
            </a:r>
          </a:p>
          <a:p>
            <a:pPr algn="ctr"/>
            <a:r>
              <a:rPr lang="ru-RU" sz="2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индивидуальной работы, </a:t>
            </a:r>
          </a:p>
          <a:p>
            <a:pPr algn="ctr"/>
            <a:r>
              <a:rPr lang="ru-RU" sz="26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ОГКОУ «Ивановская коррекционная школа-интернат №1»</a:t>
            </a:r>
          </a:p>
          <a:p>
            <a:endParaRPr lang="ru-RU" dirty="0"/>
          </a:p>
        </p:txBody>
      </p:sp>
      <p:pic>
        <p:nvPicPr>
          <p:cNvPr id="4" name="Picture 2" descr="C:\Users\Кир\Desktop\bcb17990e7708fefc152c5427afaf88c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32" r="68010" b="64366"/>
          <a:stretch/>
        </p:blipFill>
        <p:spPr bwMode="auto">
          <a:xfrm>
            <a:off x="751887" y="142249"/>
            <a:ext cx="1023337" cy="1584176"/>
          </a:xfrm>
          <a:prstGeom prst="rect">
            <a:avLst/>
          </a:prstGeom>
          <a:noFill/>
        </p:spPr>
      </p:pic>
      <p:pic>
        <p:nvPicPr>
          <p:cNvPr id="5" name="Picture 2" descr="C:\Users\Кир\Desktop\bcb17990e7708fefc152c5427afaf88c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740" t="632" r="29740" b="64366"/>
          <a:stretch>
            <a:fillRect/>
          </a:stretch>
        </p:blipFill>
        <p:spPr bwMode="auto">
          <a:xfrm>
            <a:off x="7380312" y="260648"/>
            <a:ext cx="1296144" cy="1584176"/>
          </a:xfrm>
          <a:prstGeom prst="rect">
            <a:avLst/>
          </a:prstGeom>
          <a:noFill/>
        </p:spPr>
      </p:pic>
      <p:pic>
        <p:nvPicPr>
          <p:cNvPr id="6" name="Picture 2" descr="C:\Users\Кир\Desktop\bcb17990e7708fefc152c5427afaf88c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766" t="35740" r="32467" b="47497"/>
          <a:stretch/>
        </p:blipFill>
        <p:spPr bwMode="auto">
          <a:xfrm>
            <a:off x="2483768" y="942108"/>
            <a:ext cx="1080120" cy="758699"/>
          </a:xfrm>
          <a:prstGeom prst="rect">
            <a:avLst/>
          </a:prstGeom>
          <a:noFill/>
        </p:spPr>
      </p:pic>
      <p:pic>
        <p:nvPicPr>
          <p:cNvPr id="7" name="Picture 3" descr="C:\Users\Кир\Desktop\bcb17990e7708fefc152c5427afaf88c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8009" t="2223" b="64366"/>
          <a:stretch>
            <a:fillRect/>
          </a:stretch>
        </p:blipFill>
        <p:spPr bwMode="auto">
          <a:xfrm>
            <a:off x="3995936" y="260648"/>
            <a:ext cx="1023336" cy="1512168"/>
          </a:xfrm>
          <a:prstGeom prst="rect">
            <a:avLst/>
          </a:prstGeom>
          <a:noFill/>
        </p:spPr>
      </p:pic>
      <p:pic>
        <p:nvPicPr>
          <p:cNvPr id="8" name="Picture 2" descr="C:\Users\Кир\Desktop\bcb17990e7708fefc152c5427afaf88c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5634" r="65758" b="43683"/>
          <a:stretch>
            <a:fillRect/>
          </a:stretch>
        </p:blipFill>
        <p:spPr bwMode="auto">
          <a:xfrm>
            <a:off x="5580112" y="764704"/>
            <a:ext cx="1095345" cy="936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ир\Desktop\9e5b410126c55ec167f8bed02208a6e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596" y="260648"/>
            <a:ext cx="4656955" cy="63367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259632" y="5214950"/>
            <a:ext cx="2664296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Печёт блины</a:t>
            </a:r>
            <a:r>
              <a:rPr lang="ru-RU" sz="2800" dirty="0">
                <a:solidFill>
                  <a:srgbClr val="0070C0"/>
                </a:solidFill>
                <a:latin typeface="Times New Roman"/>
                <a:cs typeface="Times New Roman"/>
              </a:rPr>
              <a:t>́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42852"/>
            <a:ext cx="7139136" cy="1071570"/>
          </a:xfrm>
        </p:spPr>
        <p:txBody>
          <a:bodyPr>
            <a:normAutofit/>
          </a:bodyPr>
          <a:lstStyle/>
          <a:p>
            <a:pPr algn="ctr"/>
            <a:r>
              <a:rPr lang="ru-RU" sz="4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Пр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чита́й</a:t>
            </a: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 стих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тв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ре́ние</a:t>
            </a: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2133600"/>
            <a:ext cx="7632848" cy="3777622"/>
          </a:xfrm>
        </p:spPr>
        <p:txBody>
          <a:bodyPr>
            <a:normAutofit/>
          </a:bodyPr>
          <a:lstStyle/>
          <a:p>
            <a:pPr indent="11113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Печём блины́ мы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це́лый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день,</a:t>
            </a:r>
          </a:p>
          <a:p>
            <a:pPr indent="11113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де́лать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э́т</a:t>
            </a:r>
            <a:r>
              <a:rPr lang="en-US" sz="44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нам не лень.</a:t>
            </a:r>
          </a:p>
          <a:p>
            <a:pPr indent="11113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Ма́сленицу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встреча́ем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indent="11113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лю́дям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 всем д</a:t>
            </a:r>
            <a:r>
              <a:rPr lang="en-US" sz="44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бра́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жела́ем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ир\Desktop\04e1dc78a7e08ea62d3981dac1d22cc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33643"/>
            <a:ext cx="4488184" cy="63907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331640" y="4929198"/>
            <a:ext cx="2736303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Блины́ </a:t>
            </a:r>
            <a:r>
              <a:rPr lang="ru-RU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кру́глые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как со́(л)</a:t>
            </a:r>
            <a:r>
              <a:rPr lang="ru-RU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нце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571480"/>
            <a:ext cx="7283152" cy="5554683"/>
          </a:xfrm>
        </p:spPr>
        <p:txBody>
          <a:bodyPr/>
          <a:lstStyle/>
          <a:p>
            <a:pPr marL="0" indent="0" algn="just">
              <a:buNone/>
            </a:pP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Выпека́ние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блино́в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на </a:t>
            </a:r>
            <a:r>
              <a:rPr lang="ru-RU" sz="32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Ма́сленицу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ста́л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ритуа́л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м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привлече́ния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со́(л)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нца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, благ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де́нствия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, д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ста́тка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, благ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п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лу́чия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algn="just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бо́льше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бу́дет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приг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то́влен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и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съе́ден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блино́в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, тем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быстре́е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начнётся весна́, тем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лу́чше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бу́дет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ур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жа́й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дава́ли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блины́ с 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ры́б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й,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икро́й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, мёд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м, 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варе́ньем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ма́сл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м и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смета́н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й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235842"/>
            <a:ext cx="4060028" cy="27106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F:\ДОМЗАДАНИЕ РЕСУРС\СРОЧНАЯ РАБОТА 2020\МАСЛЕНИЦА\Holidays___Carnival_Pancakes_with_condensed_milk_on_Shrove_Tuesday_059243_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786190"/>
            <a:ext cx="3786214" cy="2857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7812" y="4437112"/>
            <a:ext cx="2857520" cy="2143140"/>
          </a:xfrm>
          <a:prstGeom prst="ellipse">
            <a:avLst/>
          </a:prstGeom>
          <a:ln w="63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5364088" y="785794"/>
            <a:ext cx="2808312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Блины́ с мёд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43504" y="2786058"/>
            <a:ext cx="3786214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Блины́ с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сгущёнк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47812" y="3643314"/>
            <a:ext cx="3064148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Блины́ с </a:t>
            </a:r>
            <a:r>
              <a:rPr lang="ru-RU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варе́ньем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/>
          <a:srcRect r="12648"/>
          <a:stretch>
            <a:fillRect/>
          </a:stretch>
        </p:blipFill>
        <p:spPr bwMode="auto">
          <a:xfrm>
            <a:off x="1403648" y="3796517"/>
            <a:ext cx="4429156" cy="28471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 b="6878"/>
          <a:stretch>
            <a:fillRect/>
          </a:stretch>
        </p:blipFill>
        <p:spPr bwMode="auto">
          <a:xfrm>
            <a:off x="4222928" y="214290"/>
            <a:ext cx="4705172" cy="32861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115616" y="1586286"/>
            <a:ext cx="2736304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Блины́ с </a:t>
            </a:r>
            <a:r>
              <a:rPr lang="ru-RU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ма́сл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 </a:t>
            </a:r>
          </a:p>
          <a:p>
            <a:pPr algn="ctr"/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с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смета́н</a:t>
            </a:r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56176" y="5143512"/>
            <a:ext cx="2592288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Блины́ с </a:t>
            </a:r>
            <a:r>
              <a:rPr lang="ru-RU" sz="28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икро́й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7744" y="857232"/>
            <a:ext cx="6048672" cy="5268931"/>
          </a:xfrm>
        </p:spPr>
        <p:txBody>
          <a:bodyPr/>
          <a:lstStyle/>
          <a:p>
            <a:pPr algn="just"/>
            <a:r>
              <a:rPr lang="ru-RU" sz="3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Ма́сленица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ōди</a:t>
            </a:r>
            <a:r>
              <a:rPr lang="ru-RU" sz="3200" dirty="0" err="1">
                <a:latin typeface="Times New Roman"/>
                <a:cs typeface="Times New Roman"/>
              </a:rPr>
              <a:t>́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из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ru-RU" sz="3200" dirty="0" err="1">
                <a:latin typeface="Times New Roman"/>
                <a:cs typeface="Times New Roman"/>
              </a:rPr>
              <a:t>́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мых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весёлых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пра</a:t>
            </a:r>
            <a:r>
              <a:rPr lang="ru-RU" sz="3200" dirty="0" err="1">
                <a:latin typeface="Times New Roman"/>
                <a:cs typeface="Times New Roman"/>
              </a:rPr>
              <a:t>́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(д)ник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ду</a:t>
            </a:r>
            <a:r>
              <a:rPr lang="ru-RU" sz="3200" dirty="0">
                <a:latin typeface="Times New Roman"/>
                <a:cs typeface="Times New Roman"/>
              </a:rPr>
              <a:t>́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3200" dirty="0" err="1">
                <a:latin typeface="Times New Roman"/>
                <a:cs typeface="Times New Roman"/>
              </a:rPr>
              <a:t>́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пра</a:t>
            </a:r>
            <a:r>
              <a:rPr lang="ru-RU" sz="3200" dirty="0" err="1">
                <a:latin typeface="Times New Roman"/>
                <a:cs typeface="Times New Roman"/>
              </a:rPr>
              <a:t>́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(д)ник с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пе</a:t>
            </a:r>
            <a:r>
              <a:rPr lang="ru-RU" sz="3200" dirty="0" err="1">
                <a:latin typeface="Times New Roman"/>
                <a:cs typeface="Times New Roman"/>
              </a:rPr>
              <a:t>́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снями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пля</a:t>
            </a:r>
            <a:r>
              <a:rPr lang="ru-RU" sz="3200" dirty="0" err="1">
                <a:latin typeface="Times New Roman"/>
                <a:cs typeface="Times New Roman"/>
              </a:rPr>
              <a:t>́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сками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err="1">
                <a:latin typeface="Times New Roman"/>
                <a:cs typeface="Times New Roman"/>
              </a:rPr>
              <a:t>́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грами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ru-RU" sz="3200" dirty="0" err="1">
                <a:latin typeface="Times New Roman"/>
                <a:cs typeface="Times New Roman"/>
              </a:rPr>
              <a:t>́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мые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люби</a:t>
            </a:r>
            <a:r>
              <a:rPr lang="ru-RU" sz="3200" dirty="0" err="1">
                <a:latin typeface="Times New Roman"/>
                <a:cs typeface="Times New Roman"/>
              </a:rPr>
              <a:t>́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мые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развлече</a:t>
            </a:r>
            <a:r>
              <a:rPr lang="ru-RU" sz="3200" dirty="0" err="1">
                <a:latin typeface="Times New Roman"/>
                <a:cs typeface="Times New Roman"/>
              </a:rPr>
              <a:t>́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ния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вре</a:t>
            </a:r>
            <a:r>
              <a:rPr lang="ru-RU" sz="3200" dirty="0" err="1">
                <a:latin typeface="Times New Roman"/>
                <a:cs typeface="Times New Roman"/>
              </a:rPr>
              <a:t>́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мя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ru-RU" sz="3200" dirty="0" err="1">
                <a:solidFill>
                  <a:srgbClr val="0070C0"/>
                </a:solidFill>
                <a:latin typeface="Times New Roman"/>
                <a:cs typeface="Times New Roman"/>
              </a:rPr>
              <a:t>́</a:t>
            </a:r>
            <a:r>
              <a:rPr lang="ru-RU" sz="3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сленицы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3200" dirty="0" err="1">
                <a:latin typeface="Times New Roman"/>
                <a:cs typeface="Times New Roman"/>
              </a:rPr>
              <a:t>́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…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939784"/>
          </a:xfrm>
        </p:spPr>
        <p:txBody>
          <a:bodyPr/>
          <a:lstStyle/>
          <a:p>
            <a:pPr algn="ctr"/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ката́ние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 на </a:t>
            </a:r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саня́х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C58DE22-89ED-4B2B-894D-ED074D5C6D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8051" y="1340768"/>
            <a:ext cx="7519763" cy="533958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32656"/>
            <a:ext cx="6635080" cy="810328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х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р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во́д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820175" y="1556792"/>
            <a:ext cx="6888010" cy="49685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098" y="296714"/>
            <a:ext cx="7268702" cy="917708"/>
          </a:xfrm>
        </p:spPr>
        <p:txBody>
          <a:bodyPr>
            <a:normAutofit/>
          </a:bodyPr>
          <a:lstStyle/>
          <a:p>
            <a:pPr algn="ctr"/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перетя́гивание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кана́та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l="8202" r="7677"/>
          <a:stretch/>
        </p:blipFill>
        <p:spPr bwMode="auto">
          <a:xfrm>
            <a:off x="1418099" y="1700808"/>
            <a:ext cx="7268702" cy="48604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42852"/>
            <a:ext cx="7139136" cy="1428760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слу́шайте</a:t>
            </a:r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зага́дку</a:t>
            </a:r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Ōтгада́йте</a:t>
            </a:r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2071677"/>
            <a:ext cx="7715200" cy="414340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Что за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пра́з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)ник на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дв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ре́</a:t>
            </a:r>
          </a:p>
          <a:p>
            <a:pPr algn="just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ри́т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: «К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не́ц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– зиме́!</a:t>
            </a:r>
          </a:p>
          <a:p>
            <a:pPr algn="just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ра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́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чу́чел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сжига́ть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Всех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блина́ми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уг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ща́ть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»?</a:t>
            </a:r>
          </a:p>
        </p:txBody>
      </p:sp>
      <p:pic>
        <p:nvPicPr>
          <p:cNvPr id="4" name="Picture 2" descr="C:\Users\Кир\Desktop\6b066c3fa4ada9bdd0dcd7e7306fc6d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4500570"/>
            <a:ext cx="1608082" cy="21441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24777E6-2C7A-4560-B214-7CFCC3B68A7C}"/>
              </a:ext>
            </a:extLst>
          </p:cNvPr>
          <p:cNvSpPr txBox="1"/>
          <p:nvPr/>
        </p:nvSpPr>
        <p:spPr>
          <a:xfrm>
            <a:off x="3275856" y="5624240"/>
            <a:ext cx="3168352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МА́СЛЕНИЦА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332656"/>
            <a:ext cx="7067128" cy="881766"/>
          </a:xfrm>
        </p:spPr>
        <p:txBody>
          <a:bodyPr>
            <a:normAutofit/>
          </a:bodyPr>
          <a:lstStyle/>
          <a:p>
            <a:pPr algn="ctr"/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ла́зание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 на столб за п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да́рками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699792" y="1214422"/>
            <a:ext cx="4680520" cy="54266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5413" y="332656"/>
            <a:ext cx="6424178" cy="881766"/>
          </a:xfrm>
        </p:spPr>
        <p:txBody>
          <a:bodyPr>
            <a:normAutofit/>
          </a:bodyPr>
          <a:lstStyle/>
          <a:p>
            <a:pPr algn="ctr"/>
            <a:r>
              <a:rPr lang="ru-RU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мешо́чные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 б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и́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547664" y="1628800"/>
            <a:ext cx="7004985" cy="43423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ир\Desktop\Евдокимова-Даниэла-11-лет-«Масленица»-Гуашь-преп.-Сиразетдинова-Л.Ю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7635" y="0"/>
            <a:ext cx="4828729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50903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ир\Desktop\Zimnie-zabavy-Slavyan_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57" y="0"/>
            <a:ext cx="9183357" cy="68875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785794"/>
            <a:ext cx="7283152" cy="5340369"/>
          </a:xfrm>
        </p:spPr>
        <p:txBody>
          <a:bodyPr>
            <a:noAutofit/>
          </a:bodyPr>
          <a:lstStyle/>
          <a:p>
            <a:pPr indent="11113" algn="just">
              <a:buNone/>
            </a:pP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Расступа́йся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наро́д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!</a:t>
            </a:r>
          </a:p>
          <a:p>
            <a:pPr indent="11113" algn="just">
              <a:buNone/>
            </a:pP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Ма́сленица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 к нам идёт!</a:t>
            </a:r>
          </a:p>
          <a:p>
            <a:pPr indent="11113" algn="just">
              <a:buNone/>
            </a:pP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Ма́сленица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Ма́сленица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indent="11113" algn="just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Дай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блино́м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 п</a:t>
            </a:r>
            <a:r>
              <a:rPr lang="en-US" sz="44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ла́к</a:t>
            </a:r>
            <a:r>
              <a:rPr lang="en-US" sz="44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миться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indent="11113" algn="just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4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смета́н</a:t>
            </a:r>
            <a:r>
              <a:rPr lang="en-US" sz="44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й и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варе́ньем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indent="11113" algn="just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И с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ōтли́чным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настр</a:t>
            </a:r>
            <a:r>
              <a:rPr lang="en-US" sz="44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е́ньем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!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2564904"/>
            <a:ext cx="6480720" cy="23042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1" y="404664"/>
            <a:ext cx="6842720" cy="864096"/>
          </a:xfrm>
        </p:spPr>
        <p:txBody>
          <a:bodyPr>
            <a:noAutofit/>
          </a:bodyPr>
          <a:lstStyle/>
          <a:p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Масленица – это …</a:t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133600"/>
            <a:ext cx="7634809" cy="3777622"/>
          </a:xfrm>
        </p:spPr>
        <p:txBody>
          <a:bodyPr/>
          <a:lstStyle/>
          <a:p>
            <a:pPr algn="just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А) древний русский праздник,</a:t>
            </a:r>
          </a:p>
          <a:p>
            <a:pPr algn="just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Б) ёмкость для масла.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404664"/>
            <a:ext cx="6803263" cy="792088"/>
          </a:xfrm>
        </p:spPr>
        <p:txBody>
          <a:bodyPr>
            <a:normAutofit fontScale="90000"/>
          </a:bodyPr>
          <a:lstStyle/>
          <a:p>
            <a:r>
              <a:rPr lang="ru-RU" sz="49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Масленицу отмечают …</a:t>
            </a:r>
            <a:br>
              <a:rPr lang="ru-RU" sz="49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9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1" y="2133600"/>
            <a:ext cx="7202760" cy="2159496"/>
          </a:xfrm>
        </p:spPr>
        <p:txBody>
          <a:bodyPr/>
          <a:lstStyle/>
          <a:p>
            <a:pPr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А) в России,</a:t>
            </a:r>
          </a:p>
          <a:p>
            <a:pPr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Б) в Америке и Англии.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454062" cy="1498178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3. Сколько дней отмечают Масленицу?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2636912"/>
            <a:ext cx="6923112" cy="3489251"/>
          </a:xfrm>
        </p:spPr>
        <p:txBody>
          <a:bodyPr/>
          <a:lstStyle/>
          <a:p>
            <a:pPr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А) 3 дня,</a:t>
            </a:r>
          </a:p>
          <a:p>
            <a:pPr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Б) целую неделю.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32656"/>
            <a:ext cx="7200799" cy="1008112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 Что пекут на Масленицу?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А) хлеб,</a:t>
            </a:r>
          </a:p>
          <a:p>
            <a:pPr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Б) блины.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6768752" cy="953774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Что 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тако</a:t>
            </a:r>
            <a:r>
              <a:rPr lang="ru-RU" sz="4400" dirty="0" err="1">
                <a:latin typeface="Times New Roman"/>
                <a:cs typeface="Times New Roman"/>
              </a:rPr>
              <a:t>́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Ма́сленица</a:t>
            </a:r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772816"/>
            <a:ext cx="7211144" cy="4353347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3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Ма́сленица</a:t>
            </a:r>
            <a:r>
              <a:rPr lang="ru-RU" sz="3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000" dirty="0">
                <a:latin typeface="Times New Roman" panose="02020603050405020304" pitchFamily="18" charset="0"/>
                <a:cs typeface="Times New Roman" pitchFamily="18" charset="0"/>
              </a:rPr>
              <a:t>– </a:t>
            </a:r>
            <a:r>
              <a:rPr lang="ru-RU" sz="3000" dirty="0" err="1">
                <a:latin typeface="Times New Roman" panose="02020603050405020304" pitchFamily="18" charset="0"/>
                <a:cs typeface="Times New Roman" pitchFamily="18" charset="0"/>
              </a:rPr>
              <a:t>э́т</a:t>
            </a:r>
            <a:r>
              <a:rPr lang="en-US" sz="30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0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000" u="sng" dirty="0" err="1">
                <a:latin typeface="Times New Roman" panose="02020603050405020304" pitchFamily="18" charset="0"/>
                <a:cs typeface="Times New Roman" pitchFamily="18" charset="0"/>
              </a:rPr>
              <a:t>дре́вний</a:t>
            </a:r>
            <a:r>
              <a:rPr lang="ru-RU" sz="3000" dirty="0">
                <a:latin typeface="Times New Roman" panose="02020603050405020304" pitchFamily="18" charset="0"/>
                <a:cs typeface="Times New Roman" pitchFamily="18" charset="0"/>
              </a:rPr>
              <a:t>  </a:t>
            </a:r>
            <a:r>
              <a:rPr lang="ru-RU" sz="3000" dirty="0" err="1">
                <a:latin typeface="Times New Roman" panose="02020603050405020304" pitchFamily="18" charset="0"/>
                <a:cs typeface="Times New Roman" pitchFamily="18" charset="0"/>
              </a:rPr>
              <a:t>ру́сский</a:t>
            </a:r>
            <a:r>
              <a:rPr lang="ru-RU" sz="30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cs typeface="Times New Roman" pitchFamily="18" charset="0"/>
              </a:rPr>
              <a:t>пра́з</a:t>
            </a:r>
            <a:r>
              <a:rPr lang="en-US" sz="3000" dirty="0">
                <a:latin typeface="Times New Roman" panose="02020603050405020304" pitchFamily="18" charset="0"/>
                <a:cs typeface="Times New Roman" pitchFamily="18" charset="0"/>
              </a:rPr>
              <a:t>(</a:t>
            </a:r>
            <a:r>
              <a:rPr lang="ru-RU" sz="3000" dirty="0" err="1">
                <a:latin typeface="Times New Roman" panose="02020603050405020304" pitchFamily="18" charset="0"/>
                <a:cs typeface="Times New Roman" pitchFamily="18" charset="0"/>
              </a:rPr>
              <a:t>д</a:t>
            </a:r>
            <a:r>
              <a:rPr lang="en-US" sz="3000" dirty="0">
                <a:latin typeface="Times New Roman" panose="02020603050405020304" pitchFamily="18" charset="0"/>
                <a:cs typeface="Times New Roman" pitchFamily="18" charset="0"/>
              </a:rPr>
              <a:t>)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ник.</a:t>
            </a:r>
          </a:p>
          <a:p>
            <a:pPr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en-US" sz="30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000" dirty="0" err="1">
                <a:latin typeface="Times New Roman" panose="02020603050405020304" pitchFamily="18" charset="0"/>
                <a:cs typeface="Times New Roman" pitchFamily="18" charset="0"/>
              </a:rPr>
              <a:t>тмеча́ется</a:t>
            </a:r>
            <a:r>
              <a:rPr lang="ru-RU" sz="3000" dirty="0">
                <a:latin typeface="Times New Roman" panose="02020603050405020304" pitchFamily="18" charset="0"/>
                <a:cs typeface="Times New Roman" pitchFamily="18" charset="0"/>
              </a:rPr>
              <a:t> п</a:t>
            </a:r>
            <a:r>
              <a:rPr lang="en-US" sz="30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000" dirty="0">
                <a:latin typeface="Times New Roman" panose="02020603050405020304" pitchFamily="18" charset="0"/>
                <a:cs typeface="Times New Roman" pitchFamily="18" charset="0"/>
              </a:rPr>
              <a:t> всей Р</a:t>
            </a:r>
            <a:r>
              <a:rPr lang="en-US" sz="30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000" dirty="0" err="1">
                <a:latin typeface="Times New Roman" panose="02020603050405020304" pitchFamily="18" charset="0"/>
                <a:cs typeface="Times New Roman" pitchFamily="18" charset="0"/>
              </a:rPr>
              <a:t>сси́и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en-US" sz="30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000" dirty="0" err="1">
                <a:latin typeface="Times New Roman" panose="02020603050405020304" pitchFamily="18" charset="0"/>
                <a:cs typeface="Times New Roman" pitchFamily="18" charset="0"/>
              </a:rPr>
              <a:t>тража́ет</a:t>
            </a:r>
            <a:r>
              <a:rPr lang="ru-RU" sz="3000" dirty="0">
                <a:latin typeface="Times New Roman" panose="02020603050405020304" pitchFamily="18" charset="0"/>
                <a:cs typeface="Times New Roman" pitchFamily="18" charset="0"/>
              </a:rPr>
              <a:t> век</a:t>
            </a:r>
            <a:r>
              <a:rPr lang="en-US" sz="30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000" dirty="0" err="1">
                <a:latin typeface="Times New Roman" panose="02020603050405020304" pitchFamily="18" charset="0"/>
                <a:cs typeface="Times New Roman" pitchFamily="18" charset="0"/>
              </a:rPr>
              <a:t>вы́е</a:t>
            </a:r>
            <a:r>
              <a:rPr lang="ru-RU" sz="30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cs typeface="Times New Roman" pitchFamily="18" charset="0"/>
              </a:rPr>
              <a:t>тради́ции</a:t>
            </a:r>
            <a:r>
              <a:rPr lang="ru-RU" sz="3000" dirty="0">
                <a:latin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3000" dirty="0" err="1">
                <a:latin typeface="Times New Roman" panose="02020603050405020304" pitchFamily="18" charset="0"/>
                <a:cs typeface="Times New Roman" pitchFamily="18" charset="0"/>
              </a:rPr>
              <a:t>бе́режн</a:t>
            </a:r>
            <a:r>
              <a:rPr lang="en-US" sz="30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0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anose="02020603050405020304" pitchFamily="18" charset="0"/>
                <a:cs typeface="Times New Roman" pitchFamily="18" charset="0"/>
              </a:rPr>
              <a:t>храни́мые</a:t>
            </a:r>
            <a:r>
              <a:rPr lang="ru-RU" sz="3000" dirty="0">
                <a:latin typeface="Times New Roman" panose="02020603050405020304" pitchFamily="18" charset="0"/>
                <a:cs typeface="Times New Roman" pitchFamily="18" charset="0"/>
              </a:rPr>
              <a:t> и </a:t>
            </a:r>
            <a:r>
              <a:rPr lang="ru-RU" sz="3000" dirty="0" err="1">
                <a:latin typeface="Times New Roman" panose="02020603050405020304" pitchFamily="18" charset="0"/>
                <a:cs typeface="Times New Roman" pitchFamily="18" charset="0"/>
              </a:rPr>
              <a:t>передава́емые</a:t>
            </a:r>
            <a:r>
              <a:rPr lang="ru-RU" sz="3000" dirty="0">
                <a:latin typeface="Times New Roman" panose="02020603050405020304" pitchFamily="18" charset="0"/>
                <a:cs typeface="Times New Roman" pitchFamily="18" charset="0"/>
              </a:rPr>
              <a:t> из п</a:t>
            </a:r>
            <a:r>
              <a:rPr lang="en-US" sz="30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000" dirty="0">
                <a:latin typeface="Times New Roman" panose="02020603050405020304" pitchFamily="18" charset="0"/>
                <a:cs typeface="Times New Roman" pitchFamily="18" charset="0"/>
              </a:rPr>
              <a:t>к</a:t>
            </a:r>
            <a:r>
              <a:rPr lang="en-US" sz="30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000" dirty="0" err="1">
                <a:latin typeface="Times New Roman" panose="02020603050405020304" pitchFamily="18" charset="0"/>
                <a:cs typeface="Times New Roman" pitchFamily="18" charset="0"/>
              </a:rPr>
              <a:t>ле́ния</a:t>
            </a:r>
            <a:r>
              <a:rPr lang="ru-RU" sz="3000" dirty="0">
                <a:latin typeface="Times New Roman" panose="02020603050405020304" pitchFamily="18" charset="0"/>
                <a:cs typeface="Times New Roman" pitchFamily="18" charset="0"/>
              </a:rPr>
              <a:t> в п</a:t>
            </a:r>
            <a:r>
              <a:rPr lang="en-US" sz="30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000" dirty="0">
                <a:latin typeface="Times New Roman" panose="02020603050405020304" pitchFamily="18" charset="0"/>
                <a:cs typeface="Times New Roman" pitchFamily="18" charset="0"/>
              </a:rPr>
              <a:t>к</a:t>
            </a:r>
            <a:r>
              <a:rPr lang="en-US" sz="30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000" dirty="0" err="1">
                <a:latin typeface="Times New Roman" panose="02020603050405020304" pitchFamily="18" charset="0"/>
                <a:cs typeface="Times New Roman" pitchFamily="18" charset="0"/>
              </a:rPr>
              <a:t>ле́ние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000" dirty="0" err="1">
                <a:latin typeface="Times New Roman" panose="02020603050405020304" pitchFamily="18" charset="0"/>
                <a:cs typeface="Times New Roman" pitchFamily="18" charset="0"/>
              </a:rPr>
              <a:t>Дре́вний</a:t>
            </a:r>
            <a:r>
              <a:rPr lang="ru-RU" sz="3000" dirty="0">
                <a:latin typeface="Times New Roman" panose="02020603050405020304" pitchFamily="18" charset="0"/>
                <a:cs typeface="Times New Roman" pitchFamily="18" charset="0"/>
              </a:rPr>
              <a:t> = </a:t>
            </a:r>
            <a:r>
              <a:rPr lang="ru-RU" sz="3000" dirty="0" err="1">
                <a:latin typeface="Times New Roman" panose="02020603050405020304" pitchFamily="18" charset="0"/>
                <a:cs typeface="Times New Roman" pitchFamily="18" charset="0"/>
              </a:rPr>
              <a:t>стари́нный</a:t>
            </a:r>
            <a:endParaRPr lang="ru-RU" sz="30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1" y="332656"/>
            <a:ext cx="6589199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5. Почему  блин круглый?</a:t>
            </a:r>
            <a:br>
              <a:rPr lang="ru-RU" sz="49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9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А) он напоминает  солнце,</a:t>
            </a:r>
          </a:p>
          <a:p>
            <a:pPr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Б) от сковородки.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4480" y="1643051"/>
            <a:ext cx="62865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П</a:t>
            </a:r>
            <a:r>
              <a:rPr lang="en-US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6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здравля́ем</a:t>
            </a:r>
            <a:r>
              <a:rPr lang="ru-RU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с </a:t>
            </a:r>
            <a:r>
              <a:rPr lang="ru-RU" sz="6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Ма́сленицей</a:t>
            </a:r>
            <a:r>
              <a:rPr lang="ru-RU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42852"/>
            <a:ext cx="7283152" cy="928694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Что 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тако</a:t>
            </a:r>
            <a:r>
              <a:rPr lang="ru-RU" sz="4400" dirty="0" err="1">
                <a:latin typeface="Times New Roman"/>
                <a:cs typeface="Times New Roman"/>
              </a:rPr>
              <a:t>́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Ма́сленица</a:t>
            </a:r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428736"/>
            <a:ext cx="7211144" cy="5072098"/>
          </a:xfrm>
        </p:spPr>
        <p:txBody>
          <a:bodyPr>
            <a:normAutofit/>
          </a:bodyPr>
          <a:lstStyle/>
          <a:p>
            <a:pPr algn="just"/>
            <a:r>
              <a:rPr lang="ru-RU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Ма́сленица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– 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э́т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пра́з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(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д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)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ник,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п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свящённый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пр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ща́нию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с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зимо́й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и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встре́че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весны́.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На Руси́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и́здавна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бы́л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при́нят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ōтмеча́ть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сме́ну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времён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го́да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Зима́ всегда́ была́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тру́дным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вре́менем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для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люде́й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: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хо́л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дн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го́л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дн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, темно́. 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П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э́т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му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прихо́ду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весны́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ōсо́бенн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ра́д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вались, и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э́т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ōбяза́тельн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ну́жн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бы́л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ōтпра́з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(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д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)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н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вать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42852"/>
            <a:ext cx="7211144" cy="1000132"/>
          </a:xfrm>
        </p:spPr>
        <p:txBody>
          <a:bodyPr>
            <a:normAutofit/>
          </a:bodyPr>
          <a:lstStyle/>
          <a:p>
            <a:pPr algn="ctr"/>
            <a:r>
              <a:rPr lang="ru-RU" sz="4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Пр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чита́й</a:t>
            </a: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 стих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тв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ре́ние</a:t>
            </a:r>
            <a:r>
              <a:rPr lang="ru-RU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928802"/>
            <a:ext cx="7931224" cy="4197361"/>
          </a:xfrm>
        </p:spPr>
        <p:txBody>
          <a:bodyPr>
            <a:normAutofit/>
          </a:bodyPr>
          <a:lstStyle/>
          <a:p>
            <a:pPr indent="11113">
              <a:buNone/>
            </a:pP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Ма́сленица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–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ста́рый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све́тлый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пра́з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(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д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)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ник, </a:t>
            </a:r>
          </a:p>
          <a:p>
            <a:pPr indent="11113">
              <a:buNone/>
            </a:pP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Исп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ко́н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веко́в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люби́мый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на Руси́.</a:t>
            </a:r>
          </a:p>
          <a:p>
            <a:pPr indent="11113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Ух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ди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́, ЗИМА́! ВЕСНА́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стучи́тся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в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две́ри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indent="11113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Ты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ск</a:t>
            </a:r>
            <a:r>
              <a:rPr lang="en-US" sz="32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ре́й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хлеб с </a:t>
            </a:r>
            <a:r>
              <a:rPr lang="ru-RU" sz="3200" dirty="0" err="1">
                <a:latin typeface="Times New Roman" panose="02020603050405020304" pitchFamily="18" charset="0"/>
                <a:cs typeface="Times New Roman" pitchFamily="18" charset="0"/>
              </a:rPr>
              <a:t>со́лью</a:t>
            </a:r>
            <a:r>
              <a:rPr lang="ru-RU" sz="3200" dirty="0">
                <a:latin typeface="Times New Roman" panose="02020603050405020304" pitchFamily="18" charset="0"/>
                <a:cs typeface="Times New Roman" pitchFamily="18" charset="0"/>
              </a:rPr>
              <a:t> ей неси́.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body" sz="half" idx="4294967295"/>
          </p:nvPr>
        </p:nvSpPr>
        <p:spPr>
          <a:xfrm>
            <a:off x="971600" y="4509120"/>
            <a:ext cx="7934672" cy="2206005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Си́мв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л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м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пра́з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(д)ника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явля́ется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 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чу́чел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Ма́сленицы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сде́ланн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е из с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ло́мы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и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наря́женн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е в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я́ркую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ōде́жду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Чу́чел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ōлицетв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ря́л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с</a:t>
            </a:r>
            <a:r>
              <a:rPr lang="en-US" sz="28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бо́й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 сам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пра́з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(д)ник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Ма́сленицы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, и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злу́ю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itchFamily="18" charset="0"/>
              </a:rPr>
              <a:t>зи́му</a:t>
            </a:r>
            <a:r>
              <a:rPr lang="ru-RU" sz="2800" dirty="0">
                <a:latin typeface="Times New Roman" panose="02020603050405020304" pitchFamily="18" charset="0"/>
                <a:cs typeface="Times New Roman" pitchFamily="18" charset="0"/>
              </a:rPr>
              <a:t>. 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9" name="Picture 2" descr="C:\Users\Кир\Desktop\099c6bd0fbef7f84a685639a6d746718.jp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 cstate="print"/>
          <a:srcRect t="8506" b="8506"/>
          <a:stretch>
            <a:fillRect/>
          </a:stretch>
        </p:blipFill>
        <p:spPr bwMode="auto">
          <a:xfrm>
            <a:off x="3913716" y="260648"/>
            <a:ext cx="4992555" cy="37444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64" y="274638"/>
            <a:ext cx="6984776" cy="1143000"/>
          </a:xfrm>
        </p:spPr>
        <p:txBody>
          <a:bodyPr>
            <a:noAutofit/>
          </a:bodyPr>
          <a:lstStyle/>
          <a:p>
            <a:pPr algn="ctr"/>
            <a:r>
              <a:rPr lang="ru-RU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Ма́сленицу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itchFamily="18" charset="0"/>
              </a:rPr>
              <a:t>ōтмеча́ют</a:t>
            </a:r>
            <a:r>
              <a:rPr lang="ru-RU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itchFamily="18" charset="0"/>
              </a:rPr>
              <a:t>це́лую</a:t>
            </a:r>
            <a:r>
              <a:rPr lang="ru-RU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itchFamily="18" charset="0"/>
              </a:rPr>
              <a:t>неде́лю</a:t>
            </a:r>
            <a:r>
              <a:rPr lang="ru-RU" dirty="0">
                <a:latin typeface="Times New Roman" panose="02020603050405020304" pitchFamily="18" charset="0"/>
                <a:cs typeface="Times New Roman" pitchFamily="18" charset="0"/>
              </a:rPr>
              <a:t> (7 дней).</a:t>
            </a:r>
            <a:br>
              <a:rPr lang="ru-RU" dirty="0">
                <a:latin typeface="Times New Roman" panose="02020603050405020304" pitchFamily="18" charset="0"/>
                <a:cs typeface="Times New Roman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Кир\Desktop\Проводы_зим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07704" y="1908588"/>
            <a:ext cx="6521755" cy="46747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42887"/>
            <a:ext cx="6698704" cy="1313905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сле</a:t>
            </a:r>
            <a:r>
              <a:rPr lang="ru-RU" dirty="0" err="1">
                <a:latin typeface="Times New Roman"/>
                <a:cs typeface="Times New Roman"/>
              </a:rPr>
              <a:t>́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день </a:t>
            </a:r>
            <a:r>
              <a:rPr lang="ru-RU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</a:t>
            </a:r>
            <a:r>
              <a:rPr lang="ru-RU" dirty="0" err="1">
                <a:solidFill>
                  <a:srgbClr val="0070C0"/>
                </a:solidFill>
                <a:latin typeface="Times New Roman"/>
                <a:cs typeface="Times New Roman"/>
              </a:rPr>
              <a:t>́</a:t>
            </a:r>
            <a:r>
              <a:rPr lang="ru-RU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сленицы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чу</a:t>
            </a:r>
            <a:r>
              <a:rPr lang="ru-RU" dirty="0" err="1">
                <a:latin typeface="Times New Roman"/>
                <a:cs typeface="Times New Roman"/>
              </a:rPr>
              <a:t>́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чел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сжига</a:t>
            </a:r>
            <a:r>
              <a:rPr lang="ru-RU" dirty="0" err="1">
                <a:latin typeface="Times New Roman"/>
                <a:cs typeface="Times New Roman"/>
              </a:rPr>
              <a:t>́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ют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к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стре</a:t>
            </a:r>
            <a:r>
              <a:rPr lang="ru-RU" dirty="0">
                <a:latin typeface="Times New Roman"/>
                <a:cs typeface="Times New Roman"/>
              </a:rPr>
              <a:t>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4" name="Picture 2" descr="C:\Users\Кир\Desktop\IMG_5109-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967672"/>
            <a:ext cx="6698704" cy="44667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142852"/>
            <a:ext cx="7283152" cy="1413940"/>
          </a:xfrm>
        </p:spPr>
        <p:txBody>
          <a:bodyPr>
            <a:noAutofit/>
          </a:bodyPr>
          <a:lstStyle/>
          <a:p>
            <a:pPr algn="ctr"/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en-US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слу́шайте</a:t>
            </a:r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зага́дку</a:t>
            </a:r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Ōтгада́йте</a:t>
            </a:r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03648" y="2060848"/>
            <a:ext cx="7283152" cy="4065315"/>
          </a:xfrm>
        </p:spPr>
        <p:txBody>
          <a:bodyPr>
            <a:normAutofit/>
          </a:bodyPr>
          <a:lstStyle/>
          <a:p>
            <a:pPr indent="11113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С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ма́сл</a:t>
            </a:r>
            <a:r>
              <a:rPr lang="en-US" sz="44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м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и́ли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 с</a:t>
            </a:r>
            <a:r>
              <a:rPr lang="en-US" sz="44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смета́н</a:t>
            </a:r>
            <a:r>
              <a:rPr lang="en-US" sz="44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й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,</a:t>
            </a:r>
          </a:p>
          <a:p>
            <a:pPr indent="11113">
              <a:buNone/>
            </a:pP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Вся́кие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44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ни́ вкусны́.</a:t>
            </a:r>
          </a:p>
          <a:p>
            <a:pPr indent="11113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Н</a:t>
            </a:r>
            <a:r>
              <a:rPr lang="en-US" sz="4400" dirty="0">
                <a:latin typeface="Times New Roman" panose="02020603050405020304" pitchFamily="18" charset="0"/>
                <a:cs typeface="Times New Roman" pitchFamily="18" charset="0"/>
              </a:rPr>
              <a:t>ō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здрева́ты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 и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румя́ны</a:t>
            </a:r>
            <a:endParaRPr lang="ru-RU" sz="44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indent="11113">
              <a:buNone/>
            </a:pP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На́ши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cs typeface="Times New Roman" pitchFamily="18" charset="0"/>
              </a:rPr>
              <a:t>ру́сские</a:t>
            </a:r>
            <a:r>
              <a:rPr lang="ru-RU" sz="4400" dirty="0">
                <a:latin typeface="Times New Roman" panose="02020603050405020304" pitchFamily="18" charset="0"/>
                <a:cs typeface="Times New Roman" pitchFamily="18" charset="0"/>
              </a:rPr>
              <a:t>  …  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1AD01B-6B34-4E78-A68C-AD8B381AC2E6}"/>
              </a:ext>
            </a:extLst>
          </p:cNvPr>
          <p:cNvSpPr txBox="1"/>
          <p:nvPr/>
        </p:nvSpPr>
        <p:spPr>
          <a:xfrm>
            <a:off x="6516216" y="5445692"/>
            <a:ext cx="2170584" cy="58477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БЛИНЫ́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448</TotalTime>
  <Words>716</Words>
  <Application>Microsoft Office PowerPoint</Application>
  <PresentationFormat>Экран (4:3)</PresentationFormat>
  <Paragraphs>89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Century Gothic</vt:lpstr>
      <vt:lpstr>Times New Roman</vt:lpstr>
      <vt:lpstr>Wingdings 3</vt:lpstr>
      <vt:lpstr>Легкий дым</vt:lpstr>
      <vt:lpstr>МА́СЛЕНИЦА</vt:lpstr>
      <vt:lpstr>Пōслу́шайте зага́дку.  Ōтгада́йте.</vt:lpstr>
      <vt:lpstr>Что  тако́е  Ма́сленица?</vt:lpstr>
      <vt:lpstr>Что  тако́е  Ма́сленица?</vt:lpstr>
      <vt:lpstr>Прōчита́й стихōтвōре́ние.</vt:lpstr>
      <vt:lpstr>Презентация PowerPoint</vt:lpstr>
      <vt:lpstr>Ма́сленицу ōтмеча́ют це́лую неде́лю (7 дней). </vt:lpstr>
      <vt:lpstr>В пōсле́дний день Ма́сленицы чу́челō сжига́ют на кōстре́.</vt:lpstr>
      <vt:lpstr>Пōслу́шайте зага́дку.  Ōтгада́йте.</vt:lpstr>
      <vt:lpstr>Презентация PowerPoint</vt:lpstr>
      <vt:lpstr>Прōчита́й стихōтвōре́ние.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ката́ние на саня́х</vt:lpstr>
      <vt:lpstr> хōрōво́д</vt:lpstr>
      <vt:lpstr>перетя́гивание кана́та</vt:lpstr>
      <vt:lpstr>ла́зание на столб за пōда́рками</vt:lpstr>
      <vt:lpstr>мешо́чные бōи́</vt:lpstr>
      <vt:lpstr>Презентация PowerPoint</vt:lpstr>
      <vt:lpstr>Презентация PowerPoint</vt:lpstr>
      <vt:lpstr>Презентация PowerPoint</vt:lpstr>
      <vt:lpstr>Презентация PowerPoint</vt:lpstr>
      <vt:lpstr>1. Масленица – это … </vt:lpstr>
      <vt:lpstr>2. Масленицу отмечают … </vt:lpstr>
      <vt:lpstr>3. Сколько дней отмечают Масленицу? </vt:lpstr>
      <vt:lpstr>4. Что пекут на Масленицу?</vt:lpstr>
      <vt:lpstr>5. Почему  блин круглый?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Кир</dc:creator>
  <cp:lastModifiedBy>Кирилл Курушин</cp:lastModifiedBy>
  <cp:revision>64</cp:revision>
  <dcterms:created xsi:type="dcterms:W3CDTF">2020-02-08T19:44:04Z</dcterms:created>
  <dcterms:modified xsi:type="dcterms:W3CDTF">2024-03-24T10:51:01Z</dcterms:modified>
</cp:coreProperties>
</file>