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65" r:id="rId3"/>
    <p:sldId id="257" r:id="rId4"/>
    <p:sldId id="259" r:id="rId5"/>
    <p:sldId id="269" r:id="rId6"/>
    <p:sldId id="258" r:id="rId7"/>
    <p:sldId id="260" r:id="rId8"/>
    <p:sldId id="261" r:id="rId9"/>
    <p:sldId id="266" r:id="rId10"/>
    <p:sldId id="263" r:id="rId11"/>
    <p:sldId id="264" r:id="rId12"/>
    <p:sldId id="268"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989" autoAdjust="0"/>
  </p:normalViewPr>
  <p:slideViewPr>
    <p:cSldViewPr snapToGrid="0">
      <p:cViewPr varScale="1">
        <p:scale>
          <a:sx n="108" d="100"/>
          <a:sy n="108" d="100"/>
        </p:scale>
        <p:origin x="-636"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566EDA6-E82F-4BDA-8209-E3ABC11D10A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914402"/>
            <a:ext cx="27432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914402"/>
            <a:ext cx="80264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6EDA6-E82F-4BDA-8209-E3ABC11D10A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704088"/>
            <a:ext cx="109728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704088"/>
            <a:ext cx="109728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66EDA6-E82F-4BDA-8209-E3ABC11D10A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3CC9191-305B-4D47-B723-6C2CB53A0EE9}"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769600" y="6356351"/>
            <a:ext cx="812800" cy="365125"/>
          </a:xfrm>
        </p:spPr>
        <p:txBody>
          <a:bodyPr/>
          <a:lstStyle/>
          <a:p>
            <a:fld id="{5566EDA6-E82F-4BDA-8209-E3ABC11D10A8}" type="slidenum">
              <a:rPr lang="ru-RU" smtClean="0"/>
              <a:pPr/>
              <a:t>‹#›</a:t>
            </a:fld>
            <a:endParaRPr lang="ru-RU"/>
          </a:p>
        </p:txBody>
      </p:sp>
      <p:sp>
        <p:nvSpPr>
          <p:cNvPr id="3" name="Рисунок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3CC9191-305B-4D47-B723-6C2CB53A0EE9}" type="datetimeFigureOut">
              <a:rPr lang="ru-RU" smtClean="0"/>
              <a:pPr/>
              <a:t>12.12.2023</a:t>
            </a:fld>
            <a:endParaRPr lang="ru-RU"/>
          </a:p>
        </p:txBody>
      </p:sp>
      <p:sp>
        <p:nvSpPr>
          <p:cNvPr id="22" name="Нижний колонтитул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566EDA6-E82F-4BDA-8209-E3ABC11D10A8}" type="slidenum">
              <a:rPr lang="ru-RU" smtClean="0"/>
              <a:pPr/>
              <a:t>‹#›</a:t>
            </a:fld>
            <a:endParaRPr lang="ru-RU"/>
          </a:p>
        </p:txBody>
      </p:sp>
      <p:grpSp>
        <p:nvGrpSpPr>
          <p:cNvPr id="2" name="Группа 1"/>
          <p:cNvGrpSpPr/>
          <p:nvPr/>
        </p:nvGrpSpPr>
        <p:grpSpPr>
          <a:xfrm>
            <a:off x="-25356" y="202408"/>
            <a:ext cx="12240731"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3504" y="770467"/>
            <a:ext cx="10782300" cy="619421"/>
          </a:xfrm>
        </p:spPr>
        <p:txBody>
          <a:bodyPr/>
          <a:lstStyle/>
          <a:p>
            <a:pPr algn="ctr"/>
            <a:r>
              <a:rPr lang="ru-RU" sz="3200" b="1" dirty="0">
                <a:latin typeface="Times New Roman" pitchFamily="18" charset="0"/>
                <a:ea typeface="+mn-ea"/>
                <a:cs typeface="Times New Roman" pitchFamily="18" charset="0"/>
              </a:rPr>
              <a:t>Институт развития образования Кузбасса</a:t>
            </a:r>
          </a:p>
        </p:txBody>
      </p:sp>
      <p:sp>
        <p:nvSpPr>
          <p:cNvPr id="3" name="Подзаголовок 2"/>
          <p:cNvSpPr>
            <a:spLocks noGrp="1"/>
          </p:cNvSpPr>
          <p:nvPr>
            <p:ph type="subTitle" idx="1"/>
          </p:nvPr>
        </p:nvSpPr>
        <p:spPr>
          <a:xfrm>
            <a:off x="1105955" y="1670539"/>
            <a:ext cx="9228201" cy="1943099"/>
          </a:xfrm>
        </p:spPr>
        <p:txBody>
          <a:bodyPr>
            <a:noAutofit/>
          </a:bodyPr>
          <a:lstStyle/>
          <a:p>
            <a:endParaRPr lang="ru-RU" sz="4000" spc="-120" dirty="0" smtClean="0">
              <a:latin typeface="Times New Roman" pitchFamily="18" charset="0"/>
              <a:ea typeface="+mj-ea"/>
              <a:cs typeface="Times New Roman" pitchFamily="18" charset="0"/>
            </a:endParaRPr>
          </a:p>
          <a:p>
            <a:pPr algn="ctr"/>
            <a:r>
              <a:rPr lang="ru-RU" sz="4000" dirty="0" err="1" smtClean="0">
                <a:latin typeface="Times New Roman" pitchFamily="18" charset="0"/>
                <a:cs typeface="Times New Roman" pitchFamily="18" charset="0"/>
              </a:rPr>
              <a:t>Психолого</a:t>
            </a:r>
            <a:r>
              <a:rPr lang="ru-RU" sz="4000" dirty="0" smtClean="0">
                <a:latin typeface="Times New Roman" pitchFamily="18" charset="0"/>
                <a:cs typeface="Times New Roman" pitchFamily="18" charset="0"/>
              </a:rPr>
              <a:t> – педагогическое сопровождение детей участников СВО</a:t>
            </a:r>
            <a:endParaRPr lang="ru-RU" sz="4000" dirty="0">
              <a:latin typeface="Times New Roman" pitchFamily="18" charset="0"/>
              <a:cs typeface="Times New Roman" pitchFamily="18" charset="0"/>
            </a:endParaRPr>
          </a:p>
        </p:txBody>
      </p:sp>
      <p:pic>
        <p:nvPicPr>
          <p:cNvPr id="4" name="Рисунок 2"/>
          <p:cNvPicPr>
            <a:picLocks noChangeAspect="1" noChangeArrowheads="1"/>
          </p:cNvPicPr>
          <p:nvPr/>
        </p:nvPicPr>
        <p:blipFill>
          <a:blip r:embed="rId2">
            <a:lum bright="70000" contrast="-70000"/>
            <a:extLst>
              <a:ext uri="{BEBA8EAE-BF5A-486C-A8C5-ECC9F3942E4B}">
                <a14:imgProps xmlns:a14="http://schemas.microsoft.com/office/drawing/2010/main" xmlns="">
                  <a14:imgLayer r:embed="rId3">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603504" y="541369"/>
            <a:ext cx="1286256" cy="10537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6867053" y="4476009"/>
            <a:ext cx="4885825" cy="923330"/>
          </a:xfrm>
          <a:prstGeom prst="rect">
            <a:avLst/>
          </a:prstGeom>
          <a:noFill/>
        </p:spPr>
        <p:txBody>
          <a:bodyPr wrap="none" rtlCol="0">
            <a:spAutoFit/>
          </a:bodyPr>
          <a:lstStyle/>
          <a:p>
            <a:pPr algn="r"/>
            <a:r>
              <a:rPr lang="ru-RU" b="1" dirty="0" smtClean="0">
                <a:latin typeface="Times New Roman" pitchFamily="18" charset="0"/>
                <a:cs typeface="Times New Roman" pitchFamily="18" charset="0"/>
              </a:rPr>
              <a:t>Выполнила: </a:t>
            </a:r>
            <a:r>
              <a:rPr lang="ru-RU" dirty="0" err="1" smtClean="0">
                <a:latin typeface="Times New Roman" pitchFamily="18" charset="0"/>
                <a:cs typeface="Times New Roman" pitchFamily="18" charset="0"/>
              </a:rPr>
              <a:t>Хонявина</a:t>
            </a:r>
            <a:r>
              <a:rPr lang="ru-RU" dirty="0" smtClean="0">
                <a:latin typeface="Times New Roman" pitchFamily="18" charset="0"/>
                <a:cs typeface="Times New Roman" pitchFamily="18" charset="0"/>
              </a:rPr>
              <a:t> Татьяна Владимировна </a:t>
            </a:r>
          </a:p>
          <a:p>
            <a:pPr algn="r"/>
            <a:r>
              <a:rPr lang="ru-RU" dirty="0" smtClean="0">
                <a:latin typeface="Times New Roman" pitchFamily="18" charset="0"/>
                <a:cs typeface="Times New Roman" pitchFamily="18" charset="0"/>
              </a:rPr>
              <a:t>МБОУ «СОШ № 49</a:t>
            </a:r>
            <a:r>
              <a:rPr lang="ru-RU" dirty="0" smtClean="0">
                <a:latin typeface="Times New Roman" pitchFamily="18" charset="0"/>
                <a:cs typeface="Times New Roman" pitchFamily="18" charset="0"/>
              </a:rPr>
              <a:t>» г. Новокузнецка </a:t>
            </a:r>
            <a:endParaRPr lang="ru-RU" dirty="0" smtClean="0">
              <a:latin typeface="Times New Roman" pitchFamily="18" charset="0"/>
              <a:cs typeface="Times New Roman" pitchFamily="18" charset="0"/>
            </a:endParaRPr>
          </a:p>
          <a:p>
            <a:pPr algn="r"/>
            <a:r>
              <a:rPr lang="ru-RU" dirty="0" smtClean="0">
                <a:latin typeface="Times New Roman" pitchFamily="18" charset="0"/>
                <a:cs typeface="Times New Roman" pitchFamily="18" charset="0"/>
              </a:rPr>
              <a:t>учитель начальных классов</a:t>
            </a:r>
            <a:endParaRPr lang="ru-RU" dirty="0">
              <a:latin typeface="Times New Roman" pitchFamily="18" charset="0"/>
              <a:cs typeface="Times New Roman" pitchFamily="18" charset="0"/>
            </a:endParaRPr>
          </a:p>
        </p:txBody>
      </p:sp>
      <p:sp>
        <p:nvSpPr>
          <p:cNvPr id="6" name="TextBox 5"/>
          <p:cNvSpPr txBox="1"/>
          <p:nvPr/>
        </p:nvSpPr>
        <p:spPr>
          <a:xfrm>
            <a:off x="5212080" y="6014720"/>
            <a:ext cx="1986378" cy="369332"/>
          </a:xfrm>
          <a:prstGeom prst="rect">
            <a:avLst/>
          </a:prstGeom>
          <a:noFill/>
        </p:spPr>
        <p:txBody>
          <a:bodyPr wrap="none" rtlCol="0">
            <a:spAutoFit/>
          </a:bodyPr>
          <a:lstStyle/>
          <a:p>
            <a:r>
              <a:rPr lang="ru-RU" dirty="0" smtClean="0">
                <a:latin typeface="Times New Roman" pitchFamily="18" charset="0"/>
                <a:cs typeface="Times New Roman" pitchFamily="18" charset="0"/>
              </a:rPr>
              <a:t>Новокузнецк 2023</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708587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307732" y="123092"/>
            <a:ext cx="11280530" cy="1032592"/>
          </a:xfrm>
        </p:spPr>
        <p:txBody>
          <a:bodyPr>
            <a:noAutofit/>
          </a:bodyPr>
          <a:lstStyle/>
          <a:p>
            <a:pPr algn="ctr"/>
            <a:r>
              <a:rPr lang="ru-RU" sz="3200" b="1" dirty="0">
                <a:solidFill>
                  <a:srgbClr val="002060"/>
                </a:solidFill>
                <a:latin typeface="Times New Roman" panose="02020603050405020304" pitchFamily="18" charset="0"/>
                <a:cs typeface="Times New Roman" panose="02020603050405020304" pitchFamily="18" charset="0"/>
              </a:rPr>
              <a:t>Психологическая помощь семьям военнослужащих, находящихся в зоне военных конфликтов</a:t>
            </a:r>
          </a:p>
        </p:txBody>
      </p:sp>
      <p:sp>
        <p:nvSpPr>
          <p:cNvPr id="7" name="Содержимое 2"/>
          <p:cNvSpPr>
            <a:spLocks noGrp="1"/>
          </p:cNvSpPr>
          <p:nvPr>
            <p:ph idx="1"/>
          </p:nvPr>
        </p:nvSpPr>
        <p:spPr>
          <a:xfrm>
            <a:off x="149469" y="1130977"/>
            <a:ext cx="12042531" cy="4752528"/>
          </a:xfrm>
        </p:spPr>
        <p:txBody>
          <a:bodyPr>
            <a:noAutofit/>
          </a:bodyPr>
          <a:lstStyle/>
          <a:p>
            <a:pPr algn="just">
              <a:buNone/>
            </a:pPr>
            <a:r>
              <a:rPr lang="ru-RU" sz="2800" b="1" i="1" dirty="0">
                <a:solidFill>
                  <a:srgbClr val="002060"/>
                </a:solidFill>
                <a:latin typeface="Times New Roman" panose="02020603050405020304" pitchFamily="18" charset="0"/>
                <a:cs typeface="Times New Roman" panose="02020603050405020304" pitchFamily="18" charset="0"/>
              </a:rPr>
              <a:t>Психологическая помощь семье:</a:t>
            </a:r>
          </a:p>
          <a:p>
            <a:pPr algn="just">
              <a:buNone/>
            </a:pPr>
            <a:endParaRPr lang="ru-RU" sz="2800" b="1" i="1" dirty="0">
              <a:solidFill>
                <a:srgbClr val="002060"/>
              </a:solidFill>
              <a:latin typeface="Times New Roman" panose="02020603050405020304" pitchFamily="18" charset="0"/>
              <a:cs typeface="Times New Roman" panose="02020603050405020304" pitchFamily="18" charset="0"/>
            </a:endParaRPr>
          </a:p>
          <a:p>
            <a:pPr marL="457200" indent="-457200" algn="just">
              <a:buAutoNum type="arabicParenR"/>
            </a:pPr>
            <a:r>
              <a:rPr lang="ru-RU" sz="2800" b="1" i="1" dirty="0">
                <a:solidFill>
                  <a:srgbClr val="002060"/>
                </a:solidFill>
                <a:latin typeface="Times New Roman" panose="02020603050405020304" pitchFamily="18" charset="0"/>
                <a:cs typeface="Times New Roman" panose="02020603050405020304" pitchFamily="18" charset="0"/>
              </a:rPr>
              <a:t>Устранение неопределенности </a:t>
            </a:r>
          </a:p>
          <a:p>
            <a:pPr marL="457200" indent="-457200" algn="just">
              <a:buAutoNum type="arabicParenR"/>
            </a:pPr>
            <a:r>
              <a:rPr lang="ru-RU" sz="2800" b="1" i="1" dirty="0">
                <a:solidFill>
                  <a:srgbClr val="002060"/>
                </a:solidFill>
                <a:latin typeface="Times New Roman" panose="02020603050405020304" pitchFamily="18" charset="0"/>
                <a:cs typeface="Times New Roman" panose="02020603050405020304" pitchFamily="18" charset="0"/>
              </a:rPr>
              <a:t>Снижение тревожности через проработку страхов </a:t>
            </a:r>
          </a:p>
          <a:p>
            <a:pPr marL="457200" indent="-457200" algn="just">
              <a:buAutoNum type="arabicParenR"/>
            </a:pPr>
            <a:r>
              <a:rPr lang="ru-RU" sz="2800" b="1" i="1" dirty="0">
                <a:solidFill>
                  <a:srgbClr val="002060"/>
                </a:solidFill>
                <a:latin typeface="Times New Roman" panose="02020603050405020304" pitchFamily="18" charset="0"/>
                <a:cs typeface="Times New Roman" panose="02020603050405020304" pitchFamily="18" charset="0"/>
              </a:rPr>
              <a:t>Ограничение источников негативного информационного влияния</a:t>
            </a:r>
          </a:p>
          <a:p>
            <a:pPr marL="457200" indent="-457200" algn="just">
              <a:buAutoNum type="arabicParenR"/>
            </a:pPr>
            <a:r>
              <a:rPr lang="ru-RU" sz="2800" b="1" i="1" dirty="0">
                <a:solidFill>
                  <a:srgbClr val="002060"/>
                </a:solidFill>
                <a:latin typeface="Times New Roman" panose="02020603050405020304" pitchFamily="18" charset="0"/>
                <a:cs typeface="Times New Roman" panose="02020603050405020304" pitchFamily="18" charset="0"/>
              </a:rPr>
              <a:t>Восполнение дефицита личного общения для членов семьи – подбор источников эмоциональной и личностной поддержки, перестройка повседневного ролевого взаимодействия, рутинных нагрузок на членов семьи).</a:t>
            </a:r>
          </a:p>
          <a:p>
            <a:pPr marL="457200" indent="-457200" algn="just">
              <a:buAutoNum type="arabicParenR"/>
            </a:pPr>
            <a:r>
              <a:rPr lang="ru-RU" sz="2800" b="1" i="1" dirty="0">
                <a:solidFill>
                  <a:srgbClr val="002060"/>
                </a:solidFill>
                <a:latin typeface="Times New Roman" panose="02020603050405020304" pitchFamily="18" charset="0"/>
                <a:cs typeface="Times New Roman" panose="02020603050405020304" pitchFamily="18" charset="0"/>
              </a:rPr>
              <a:t>В случае необходимости – обращение за очной и медицинской (неврологической и психиатрической помощью в связи с тревожным состоянием)</a:t>
            </a:r>
          </a:p>
          <a:p>
            <a:pPr marL="514350" indent="-514350">
              <a:buAutoNum type="arabicParenR"/>
            </a:pPr>
            <a:endParaRPr lang="ru-RU" sz="2800" b="1" i="1" dirty="0">
              <a:solidFill>
                <a:srgbClr val="00206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type="title"/>
          </p:nvPr>
        </p:nvSpPr>
        <p:spPr>
          <a:xfrm>
            <a:off x="1548998" y="729761"/>
            <a:ext cx="8229600" cy="756138"/>
          </a:xfrm>
        </p:spPr>
        <p:txBody>
          <a:bodyPr>
            <a:normAutofit fontScale="90000"/>
          </a:bodyPr>
          <a:lstStyle/>
          <a:p>
            <a:pPr algn="ctr"/>
            <a:r>
              <a:rPr lang="ru-RU" b="1" dirty="0">
                <a:solidFill>
                  <a:srgbClr val="7030A0"/>
                </a:solidFill>
              </a:rPr>
              <a:t/>
            </a:r>
            <a:br>
              <a:rPr lang="ru-RU" b="1" dirty="0">
                <a:solidFill>
                  <a:srgbClr val="7030A0"/>
                </a:solidFill>
              </a:rPr>
            </a:br>
            <a:r>
              <a:rPr lang="ru-RU" b="1" dirty="0">
                <a:solidFill>
                  <a:srgbClr val="7030A0"/>
                </a:solidFill>
                <a:latin typeface="Times New Roman" panose="02020603050405020304" pitchFamily="18" charset="0"/>
                <a:cs typeface="Times New Roman" panose="02020603050405020304" pitchFamily="18" charset="0"/>
              </a:rPr>
              <a:t>Способы справиться</a:t>
            </a:r>
            <a:br>
              <a:rPr lang="ru-RU" b="1" dirty="0">
                <a:solidFill>
                  <a:srgbClr val="7030A0"/>
                </a:solidFill>
                <a:latin typeface="Times New Roman" panose="02020603050405020304" pitchFamily="18" charset="0"/>
                <a:cs typeface="Times New Roman" panose="02020603050405020304" pitchFamily="18" charset="0"/>
              </a:rPr>
            </a:br>
            <a:endParaRPr lang="ru-RU" b="1" dirty="0">
              <a:solidFill>
                <a:srgbClr val="7030A0"/>
              </a:solidFill>
              <a:latin typeface="Times New Roman" panose="02020603050405020304" pitchFamily="18" charset="0"/>
              <a:cs typeface="Times New Roman" panose="02020603050405020304" pitchFamily="18" charset="0"/>
            </a:endParaRPr>
          </a:p>
        </p:txBody>
      </p:sp>
      <p:sp>
        <p:nvSpPr>
          <p:cNvPr id="6" name="Объект 1"/>
          <p:cNvSpPr>
            <a:spLocks noGrp="1"/>
          </p:cNvSpPr>
          <p:nvPr>
            <p:ph idx="1"/>
          </p:nvPr>
        </p:nvSpPr>
        <p:spPr>
          <a:xfrm>
            <a:off x="114300" y="1218456"/>
            <a:ext cx="12077699" cy="5534036"/>
          </a:xfrm>
        </p:spPr>
        <p:txBody>
          <a:bodyPr>
            <a:normAutofit lnSpcReduction="10000"/>
          </a:bodyPr>
          <a:lstStyle/>
          <a:p>
            <a:pPr algn="just"/>
            <a:r>
              <a:rPr lang="ru-RU" b="1" i="1" dirty="0">
                <a:solidFill>
                  <a:srgbClr val="7030A0"/>
                </a:solidFill>
                <a:latin typeface="Times New Roman" panose="02020603050405020304" pitchFamily="18" charset="0"/>
                <a:cs typeface="Times New Roman" panose="02020603050405020304" pitchFamily="18" charset="0"/>
              </a:rPr>
              <a:t>Поддержание рутины</a:t>
            </a:r>
          </a:p>
          <a:p>
            <a:pPr algn="just"/>
            <a:r>
              <a:rPr lang="ru-RU" b="1" i="1" dirty="0">
                <a:solidFill>
                  <a:srgbClr val="7030A0"/>
                </a:solidFill>
                <a:latin typeface="Times New Roman" panose="02020603050405020304" pitchFamily="18" charset="0"/>
                <a:cs typeface="Times New Roman" panose="02020603050405020304" pitchFamily="18" charset="0"/>
              </a:rPr>
              <a:t>Упорядочивание среды</a:t>
            </a:r>
          </a:p>
          <a:p>
            <a:pPr algn="just"/>
            <a:r>
              <a:rPr lang="ru-RU" b="1" i="1" dirty="0">
                <a:solidFill>
                  <a:srgbClr val="7030A0"/>
                </a:solidFill>
                <a:latin typeface="Times New Roman" panose="02020603050405020304" pitchFamily="18" charset="0"/>
                <a:cs typeface="Times New Roman" panose="02020603050405020304" pitchFamily="18" charset="0"/>
              </a:rPr>
              <a:t>Опора на то, что может оставаться стабильным</a:t>
            </a:r>
          </a:p>
          <a:p>
            <a:pPr algn="just"/>
            <a:r>
              <a:rPr lang="ru-RU" b="1" i="1" dirty="0">
                <a:solidFill>
                  <a:srgbClr val="7030A0"/>
                </a:solidFill>
                <a:latin typeface="Times New Roman" panose="02020603050405020304" pitchFamily="18" charset="0"/>
                <a:cs typeface="Times New Roman" panose="02020603050405020304" pitchFamily="18" charset="0"/>
              </a:rPr>
              <a:t>Удовлетворение базовых потребностей</a:t>
            </a:r>
          </a:p>
          <a:p>
            <a:pPr algn="just"/>
            <a:r>
              <a:rPr lang="ru-RU" b="1" i="1" dirty="0">
                <a:solidFill>
                  <a:srgbClr val="7030A0"/>
                </a:solidFill>
                <a:latin typeface="Times New Roman" panose="02020603050405020304" pitchFamily="18" charset="0"/>
                <a:cs typeface="Times New Roman" panose="02020603050405020304" pitchFamily="18" charset="0"/>
              </a:rPr>
              <a:t>Включенность в работу/</a:t>
            </a:r>
            <a:r>
              <a:rPr lang="ru-RU" b="1" i="1" dirty="0" err="1">
                <a:solidFill>
                  <a:srgbClr val="7030A0"/>
                </a:solidFill>
                <a:latin typeface="Times New Roman" panose="02020603050405020304" pitchFamily="18" charset="0"/>
                <a:cs typeface="Times New Roman" panose="02020603050405020304" pitchFamily="18" charset="0"/>
              </a:rPr>
              <a:t>волонтерство</a:t>
            </a:r>
            <a:r>
              <a:rPr lang="ru-RU" b="1" i="1" dirty="0">
                <a:solidFill>
                  <a:srgbClr val="7030A0"/>
                </a:solidFill>
                <a:latin typeface="Times New Roman" panose="02020603050405020304" pitchFamily="18" charset="0"/>
                <a:cs typeface="Times New Roman" panose="02020603050405020304" pitchFamily="18" charset="0"/>
              </a:rPr>
              <a:t>/помощь</a:t>
            </a:r>
          </a:p>
          <a:p>
            <a:pPr algn="just"/>
            <a:r>
              <a:rPr lang="ru-RU" b="1" i="1" dirty="0">
                <a:solidFill>
                  <a:srgbClr val="7030A0"/>
                </a:solidFill>
                <a:latin typeface="Times New Roman" panose="02020603050405020304" pitchFamily="18" charset="0"/>
                <a:cs typeface="Times New Roman" panose="02020603050405020304" pitchFamily="18" charset="0"/>
              </a:rPr>
              <a:t>Информация (что происходит, к кому обратиться, где найти помощь)</a:t>
            </a:r>
          </a:p>
          <a:p>
            <a:pPr algn="just"/>
            <a:r>
              <a:rPr lang="ru-RU" b="1" i="1" dirty="0">
                <a:solidFill>
                  <a:srgbClr val="7030A0"/>
                </a:solidFill>
                <a:latin typeface="Times New Roman" panose="02020603050405020304" pitchFamily="18" charset="0"/>
                <a:cs typeface="Times New Roman" panose="02020603050405020304" pitchFamily="18" charset="0"/>
              </a:rPr>
              <a:t>Перераспределение ролей</a:t>
            </a:r>
          </a:p>
          <a:p>
            <a:pPr algn="just"/>
            <a:r>
              <a:rPr lang="ru-RU" b="1" i="1" dirty="0">
                <a:solidFill>
                  <a:srgbClr val="7030A0"/>
                </a:solidFill>
                <a:latin typeface="Times New Roman" panose="02020603050405020304" pitchFamily="18" charset="0"/>
                <a:cs typeface="Times New Roman" panose="02020603050405020304" pitchFamily="18" charset="0"/>
              </a:rPr>
              <a:t>Поддержка человека, который принимает решения и обеспечивает финансовую безопасность</a:t>
            </a:r>
          </a:p>
          <a:p>
            <a:pPr algn="just"/>
            <a:r>
              <a:rPr lang="ru-RU" b="1" i="1" dirty="0">
                <a:solidFill>
                  <a:srgbClr val="7030A0"/>
                </a:solidFill>
                <a:latin typeface="Times New Roman" panose="02020603050405020304" pitchFamily="18" charset="0"/>
                <a:cs typeface="Times New Roman" panose="02020603050405020304" pitchFamily="18" charset="0"/>
              </a:rPr>
              <a:t>Поддерживающие отношения с близкими</a:t>
            </a:r>
          </a:p>
          <a:p>
            <a:pPr algn="just"/>
            <a:r>
              <a:rPr lang="ru-RU" b="1" i="1" dirty="0">
                <a:solidFill>
                  <a:srgbClr val="7030A0"/>
                </a:solidFill>
                <a:latin typeface="Times New Roman" panose="02020603050405020304" pitchFamily="18" charset="0"/>
                <a:cs typeface="Times New Roman" panose="02020603050405020304" pitchFamily="18" charset="0"/>
              </a:rPr>
              <a:t>Разные точки зрения в семье – решение</a:t>
            </a:r>
          </a:p>
          <a:p>
            <a:pPr algn="just"/>
            <a:r>
              <a:rPr lang="ru-RU" b="1" i="1" dirty="0">
                <a:solidFill>
                  <a:srgbClr val="7030A0"/>
                </a:solidFill>
                <a:latin typeface="Times New Roman" panose="02020603050405020304" pitchFamily="18" charset="0"/>
                <a:cs typeface="Times New Roman" panose="02020603050405020304" pitchFamily="18" charset="0"/>
              </a:rPr>
              <a:t>Методы само-и взаимопомощи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2"/>
          <p:cNvSpPr txBox="1">
            <a:spLocks/>
          </p:cNvSpPr>
          <p:nvPr/>
        </p:nvSpPr>
        <p:spPr>
          <a:xfrm>
            <a:off x="439615" y="0"/>
            <a:ext cx="11201400" cy="1252728"/>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800" b="1" i="0" u="none" strike="noStrike" kern="1200" cap="none" spc="0" normalizeH="0" baseline="0" noProof="0" dirty="0" smtClean="0">
                <a:ln>
                  <a:noFill/>
                </a:ln>
                <a:solidFill>
                  <a:srgbClr val="7030A0"/>
                </a:solidFill>
                <a:effectLst/>
                <a:uLnTx/>
                <a:uFillTx/>
                <a:latin typeface="Times New Roman" panose="02020603050405020304" pitchFamily="18" charset="0"/>
                <a:ea typeface="+mj-ea"/>
                <a:cs typeface="Times New Roman" panose="02020603050405020304" pitchFamily="18" charset="0"/>
              </a:rPr>
              <a:t>Методы </a:t>
            </a:r>
            <a:r>
              <a:rPr kumimoji="0" lang="ru-RU" sz="4800" b="1" i="0" u="none" strike="noStrike" kern="1200" cap="none" spc="0" normalizeH="0" baseline="0" noProof="0" dirty="0" err="1" smtClean="0">
                <a:ln>
                  <a:noFill/>
                </a:ln>
                <a:solidFill>
                  <a:srgbClr val="7030A0"/>
                </a:solidFill>
                <a:effectLst/>
                <a:uLnTx/>
                <a:uFillTx/>
                <a:latin typeface="Times New Roman" panose="02020603050405020304" pitchFamily="18" charset="0"/>
                <a:ea typeface="+mj-ea"/>
                <a:cs typeface="Times New Roman" panose="02020603050405020304" pitchFamily="18" charset="0"/>
              </a:rPr>
              <a:t>само-и</a:t>
            </a:r>
            <a:r>
              <a:rPr kumimoji="0" lang="ru-RU" sz="4800" b="1" i="0" u="none" strike="noStrike" kern="1200" cap="none" spc="0" normalizeH="0" baseline="0" noProof="0" dirty="0" smtClean="0">
                <a:ln>
                  <a:noFill/>
                </a:ln>
                <a:solidFill>
                  <a:srgbClr val="7030A0"/>
                </a:solidFill>
                <a:effectLst/>
                <a:uLnTx/>
                <a:uFillTx/>
                <a:latin typeface="Times New Roman" panose="02020603050405020304" pitchFamily="18" charset="0"/>
                <a:ea typeface="+mj-ea"/>
                <a:cs typeface="Times New Roman" panose="02020603050405020304" pitchFamily="18" charset="0"/>
              </a:rPr>
              <a:t> взаимопомощи</a:t>
            </a:r>
            <a:endParaRPr kumimoji="0" lang="ru-RU" sz="4800" b="1" i="0" u="none" strike="noStrike" kern="1200" cap="none" spc="0" normalizeH="0" baseline="0" noProof="0" dirty="0">
              <a:ln>
                <a:noFill/>
              </a:ln>
              <a:solidFill>
                <a:srgbClr val="7030A0"/>
              </a:solidFill>
              <a:effectLst/>
              <a:uLnTx/>
              <a:uFillTx/>
              <a:latin typeface="Times New Roman" panose="02020603050405020304" pitchFamily="18" charset="0"/>
              <a:ea typeface="+mj-ea"/>
              <a:cs typeface="Times New Roman" panose="02020603050405020304" pitchFamily="18" charset="0"/>
            </a:endParaRPr>
          </a:p>
        </p:txBody>
      </p:sp>
      <p:sp>
        <p:nvSpPr>
          <p:cNvPr id="3" name="Объект 1"/>
          <p:cNvSpPr txBox="1">
            <a:spLocks/>
          </p:cNvSpPr>
          <p:nvPr/>
        </p:nvSpPr>
        <p:spPr>
          <a:xfrm>
            <a:off x="0" y="923192"/>
            <a:ext cx="12191999" cy="5591908"/>
          </a:xfrm>
          <a:prstGeom prst="rect">
            <a:avLst/>
          </a:prstGeom>
        </p:spPr>
        <p:txBody>
          <a:bodyPr>
            <a:noAutofit/>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Дыхательные</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Телесные (заземление)</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Переключение внимания (5-4-3-2-1, умственная деятельность, тигр)</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Методы релаксации (прогрессивная мышечная релаксация, методика переключения внимания на различные части тела, экспресс-методика мышечного </a:t>
            </a: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напряжения </a:t>
            </a:r>
            <a:r>
              <a:rPr kumimoji="0" lang="ru-RU" sz="2400" b="1" i="1" u="none" strike="noStrike" kern="1200" cap="none" spc="0" normalizeH="0" baseline="0" noProof="0" smtClean="0">
                <a:ln>
                  <a:noFill/>
                </a:ln>
                <a:solidFill>
                  <a:srgbClr val="7030A0"/>
                </a:solidFill>
                <a:effectLst/>
                <a:uLnTx/>
                <a:uFillTx/>
                <a:latin typeface="Times New Roman" panose="02020603050405020304" pitchFamily="18" charset="0"/>
                <a:ea typeface="+mn-ea"/>
                <a:cs typeface="Times New Roman" panose="02020603050405020304" pitchFamily="18" charset="0"/>
              </a:rPr>
              <a:t>– расcлабления</a:t>
            </a: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Возвращение в «здесь и сейчас» </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Методы, помогающие снизить напряжение, </a:t>
            </a:r>
            <a:r>
              <a:rPr kumimoji="0" lang="ru-RU" sz="2400" b="1" i="1" u="none" strike="noStrike" kern="1200" cap="none" spc="0" normalizeH="0" baseline="0" noProof="0" dirty="0" err="1" smtClean="0">
                <a:ln>
                  <a:noFill/>
                </a:ln>
                <a:solidFill>
                  <a:srgbClr val="7030A0"/>
                </a:solidFill>
                <a:effectLst/>
                <a:uLnTx/>
                <a:uFillTx/>
                <a:latin typeface="Times New Roman" panose="02020603050405020304" pitchFamily="18" charset="0"/>
                <a:ea typeface="+mn-ea"/>
                <a:cs typeface="Times New Roman" panose="02020603050405020304" pitchFamily="18" charset="0"/>
              </a:rPr>
              <a:t>справитьcя</a:t>
            </a: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 с избытком энергии: физическая активность, спорт, активная деятельность</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Баланс информации: отложенное беспокойство, волевым усилием нарезаем реальность на файлы</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Баланс: удовольствие – достижение - близость</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Методы </a:t>
            </a:r>
            <a:r>
              <a:rPr kumimoji="0" lang="ru-RU" sz="2400" b="1" i="1" u="none" strike="noStrike" kern="1200" cap="none" spc="0" normalizeH="0" baseline="0" noProof="0" dirty="0" err="1" smtClean="0">
                <a:ln>
                  <a:noFill/>
                </a:ln>
                <a:solidFill>
                  <a:srgbClr val="7030A0"/>
                </a:solidFill>
                <a:effectLst/>
                <a:uLnTx/>
                <a:uFillTx/>
                <a:latin typeface="Times New Roman" panose="02020603050405020304" pitchFamily="18" charset="0"/>
                <a:ea typeface="+mn-ea"/>
                <a:cs typeface="Times New Roman" panose="02020603050405020304" pitchFamily="18" charset="0"/>
              </a:rPr>
              <a:t>само-и</a:t>
            </a:r>
            <a:r>
              <a:rPr kumimoji="0" lang="ru-RU" sz="2400" b="1" i="1" u="none" strike="noStrike" kern="1200" cap="none" spc="0" normalizeH="0" baseline="0" noProof="0" dirty="0" smtClean="0">
                <a:ln>
                  <a:noFill/>
                </a:ln>
                <a:solidFill>
                  <a:srgbClr val="7030A0"/>
                </a:solidFill>
                <a:effectLst/>
                <a:uLnTx/>
                <a:uFillTx/>
                <a:latin typeface="Times New Roman" panose="02020603050405020304" pitchFamily="18" charset="0"/>
                <a:ea typeface="+mn-ea"/>
                <a:cs typeface="Times New Roman" panose="02020603050405020304" pitchFamily="18" charset="0"/>
              </a:rPr>
              <a:t> взаимопомощи</a:t>
            </a:r>
            <a:endParaRPr kumimoji="0" lang="ru-RU" sz="2400" b="1" i="1" u="none" strike="noStrike" kern="1200" cap="none" spc="0" normalizeH="0" baseline="0" noProof="0" dirty="0">
              <a:ln>
                <a:noFill/>
              </a:ln>
              <a:solidFill>
                <a:srgbClr val="7030A0"/>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xn----8sbanwvcjzh9e.xn--p1ai/800/600/http/psy-files.ru/wp-content/uploads/c/4/0/c408b3d36468865d32412033a872005c.jpeg"/>
          <p:cNvPicPr>
            <a:picLocks noChangeAspect="1" noChangeArrowheads="1"/>
          </p:cNvPicPr>
          <p:nvPr/>
        </p:nvPicPr>
        <p:blipFill>
          <a:blip r:embed="rId2"/>
          <a:srcRect/>
          <a:stretch>
            <a:fillRect/>
          </a:stretch>
        </p:blipFill>
        <p:spPr bwMode="auto">
          <a:xfrm>
            <a:off x="0" y="0"/>
            <a:ext cx="12192000" cy="68580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8828" y="602518"/>
            <a:ext cx="8311896" cy="959781"/>
          </a:xfrm>
        </p:spPr>
        <p:txBody>
          <a:bodyPr>
            <a:normAutofit fontScale="90000"/>
          </a:bodyPr>
          <a:lstStyle/>
          <a:p>
            <a:pPr algn="ctr"/>
            <a:r>
              <a:rPr lang="ru-RU" sz="6000" b="1" u="sng" dirty="0" smtClean="0">
                <a:solidFill>
                  <a:srgbClr val="7030A0"/>
                </a:solidFill>
                <a:latin typeface="Times New Roman" pitchFamily="18" charset="0"/>
                <a:cs typeface="Times New Roman" pitchFamily="18" charset="0"/>
              </a:rPr>
              <a:t>СИТУАЦИЯ</a:t>
            </a:r>
            <a:r>
              <a:rPr lang="ru-RU" sz="6000" b="1" u="sng" dirty="0">
                <a:solidFill>
                  <a:srgbClr val="7030A0"/>
                </a:solidFill>
                <a:latin typeface="Times New Roman" pitchFamily="18" charset="0"/>
                <a:cs typeface="Times New Roman" pitchFamily="18" charset="0"/>
              </a:rPr>
              <a:t/>
            </a:r>
            <a:br>
              <a:rPr lang="ru-RU" sz="6000" b="1" u="sng" dirty="0">
                <a:solidFill>
                  <a:srgbClr val="7030A0"/>
                </a:solidFill>
                <a:latin typeface="Times New Roman" pitchFamily="18" charset="0"/>
                <a:cs typeface="Times New Roman" pitchFamily="18" charset="0"/>
              </a:rPr>
            </a:br>
            <a:endParaRPr lang="ru-RU" sz="6000" dirty="0">
              <a:solidFill>
                <a:srgbClr val="7030A0"/>
              </a:solidFill>
              <a:latin typeface="Times New Roman" pitchFamily="18" charset="0"/>
              <a:cs typeface="Times New Roman" pitchFamily="18" charset="0"/>
            </a:endParaRPr>
          </a:p>
        </p:txBody>
      </p:sp>
      <p:sp>
        <p:nvSpPr>
          <p:cNvPr id="3" name="Текст 2"/>
          <p:cNvSpPr>
            <a:spLocks noGrp="1"/>
          </p:cNvSpPr>
          <p:nvPr>
            <p:ph type="body" idx="1"/>
          </p:nvPr>
        </p:nvSpPr>
        <p:spPr>
          <a:xfrm>
            <a:off x="265638" y="1092324"/>
            <a:ext cx="11179048" cy="2079244"/>
          </a:xfrm>
        </p:spPr>
        <p:txBody>
          <a:bodyPr>
            <a:noAutofit/>
          </a:bodyPr>
          <a:lstStyle/>
          <a:p>
            <a:pPr algn="just"/>
            <a:r>
              <a:rPr lang="ru-RU" sz="2800" dirty="0" smtClean="0">
                <a:latin typeface="Times New Roman" pitchFamily="18" charset="0"/>
                <a:cs typeface="Times New Roman" pitchFamily="18" charset="0"/>
              </a:rPr>
              <a:t>	Артем учится в начальной школе в 3ем классе. Во 2ом классе учился удовлетворительно. Он не всегда активно работал на уроках, проявляя низкий познавательный интерес ко многим предметам. Домашние работы выполнял. Пропусков уроков по неуважительным причинам не имел. Но в третьем классе у мальчика резко снизилась успеваемость по многим учебным дисциплинам, на уроках он много отвлекался, часто ничего не делал, отказывался выполнять домашние задания, появилась агрессия к одноклассникам и педагогам, грубил, пререкался с учителями, отказывался выполнять требования учителя.  Часто вызывал конфликтные ситуации в классе на переменах и уроках. Папа Артема в командировке на СВО.</a:t>
            </a:r>
          </a:p>
          <a:p>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2186922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8238" y="167054"/>
            <a:ext cx="6063762" cy="6690946"/>
          </a:xfrm>
        </p:spPr>
        <p:txBody>
          <a:bodyPr/>
          <a:lstStyle/>
          <a:p>
            <a:pPr algn="ctr"/>
            <a:r>
              <a:rPr lang="ru-RU" sz="2000" b="1" i="1" dirty="0" smtClean="0">
                <a:latin typeface="Times New Roman" pitchFamily="18" charset="0"/>
                <a:cs typeface="Times New Roman" pitchFamily="18" charset="0"/>
              </a:rPr>
              <a:t>Резкие изменения в отношении к учебной деятельности могло вызвать длительное отсутствие отца дома и осознание, что отец находится далеко и может погибнуть. Это события, за которые ребенок не отвечает сам, он бессилен перед ними и не может их предотвратить или как-то на них повлиять, поэтому такие переживания вызвали снижение успеваемости по предметам и отказ выполнять домашние задания. Артем находится в состоянии травматического стресса, детской психической травмы</a:t>
            </a:r>
            <a:r>
              <a:rPr lang="ru-RU" sz="2000" b="1" i="1" dirty="0" smtClean="0">
                <a:latin typeface="Times New Roman" pitchFamily="18" charset="0"/>
                <a:cs typeface="Times New Roman" pitchFamily="18" charset="0"/>
              </a:rPr>
              <a:t>. Ц</a:t>
            </a:r>
            <a:r>
              <a:rPr lang="ru-RU" sz="2000" b="1" i="1" dirty="0" smtClean="0">
                <a:latin typeface="Times New Roman" pitchFamily="18" charset="0"/>
                <a:cs typeface="Times New Roman" pitchFamily="18" charset="0"/>
              </a:rPr>
              <a:t>елесообразно </a:t>
            </a:r>
            <a:r>
              <a:rPr lang="ru-RU" sz="2000" b="1" i="1" dirty="0" smtClean="0">
                <a:latin typeface="Times New Roman" pitchFamily="18" charset="0"/>
                <a:cs typeface="Times New Roman" pitchFamily="18" charset="0"/>
              </a:rPr>
              <a:t>тактично и сочувственно расспросить ребенка и его близких об имевших место травмирующих событиях задача разговора с ребенком – успокоить, а не напугать! Наша задача выслушать их, поддержать и объяснить, что у разных людей могут быть разные позиции.</a:t>
            </a:r>
            <a:br>
              <a:rPr lang="ru-RU" sz="2000" b="1" i="1" dirty="0" smtClean="0">
                <a:latin typeface="Times New Roman" pitchFamily="18" charset="0"/>
                <a:cs typeface="Times New Roman" pitchFamily="18" charset="0"/>
              </a:rPr>
            </a:br>
            <a:r>
              <a:rPr lang="ru-RU" sz="2000" b="1" i="1" dirty="0" smtClean="0">
                <a:latin typeface="Times New Roman" pitchFamily="18" charset="0"/>
                <a:cs typeface="Times New Roman" pitchFamily="18" charset="0"/>
              </a:rPr>
              <a:t/>
            </a:r>
            <a:br>
              <a:rPr lang="ru-RU" sz="2000" b="1" i="1" dirty="0" smtClean="0">
                <a:latin typeface="Times New Roman" pitchFamily="18" charset="0"/>
                <a:cs typeface="Times New Roman" pitchFamily="18" charset="0"/>
              </a:rPr>
            </a:br>
            <a:endParaRPr lang="ru-RU" sz="2000" b="1" i="1" dirty="0">
              <a:latin typeface="Times New Roman" pitchFamily="18" charset="0"/>
              <a:cs typeface="Times New Roman" pitchFamily="18" charset="0"/>
            </a:endParaRPr>
          </a:p>
        </p:txBody>
      </p:sp>
      <p:pic>
        <p:nvPicPr>
          <p:cNvPr id="4098" name="Picture 2" descr="https://wiki.obr55.ru/images/7/77/%D0%A3%D1%87%D0%B8%D1%82%D0%B5%D0%BB%D1%8C_%D0%B8_%D1%83%D1%87%D0%B5%D0%BD%D0%B8%D0%BA.jpg"/>
          <p:cNvPicPr>
            <a:picLocks noChangeAspect="1" noChangeArrowheads="1"/>
          </p:cNvPicPr>
          <p:nvPr/>
        </p:nvPicPr>
        <p:blipFill>
          <a:blip r:embed="rId2"/>
          <a:srcRect/>
          <a:stretch>
            <a:fillRect/>
          </a:stretch>
        </p:blipFill>
        <p:spPr bwMode="auto">
          <a:xfrm>
            <a:off x="174380" y="158308"/>
            <a:ext cx="5725258" cy="642713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txBox="1">
            <a:spLocks/>
          </p:cNvSpPr>
          <p:nvPr/>
        </p:nvSpPr>
        <p:spPr>
          <a:xfrm>
            <a:off x="609600" y="338328"/>
            <a:ext cx="10972800" cy="1074448"/>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cap="none" spc="0" normalizeH="0" baseline="0" noProof="0" dirty="0" smtClean="0">
                <a:ln>
                  <a:noFill/>
                </a:ln>
                <a:solidFill>
                  <a:srgbClr val="002060"/>
                </a:solidFill>
                <a:effectLst/>
                <a:uLnTx/>
                <a:uFillTx/>
                <a:latin typeface="Times New Roman" panose="02020603050405020304" pitchFamily="18" charset="0"/>
                <a:ea typeface="+mj-ea"/>
                <a:cs typeface="Times New Roman" panose="02020603050405020304" pitchFamily="18" charset="0"/>
              </a:rPr>
              <a:t>Изменения в работе педагога</a:t>
            </a:r>
            <a:endParaRPr kumimoji="0" lang="ru-RU" sz="5000" b="1" i="0" u="none" strike="noStrike" kern="1200" cap="none" spc="0" normalizeH="0" baseline="0" noProof="0" dirty="0">
              <a:ln>
                <a:noFill/>
              </a:ln>
              <a:solidFill>
                <a:srgbClr val="002060"/>
              </a:solidFill>
              <a:effectLst/>
              <a:uLnTx/>
              <a:uFillTx/>
              <a:latin typeface="+mj-lt"/>
              <a:ea typeface="+mj-ea"/>
              <a:cs typeface="+mj-cs"/>
            </a:endParaRPr>
          </a:p>
        </p:txBody>
      </p:sp>
      <p:sp>
        <p:nvSpPr>
          <p:cNvPr id="6" name="Объект 1"/>
          <p:cNvSpPr txBox="1">
            <a:spLocks/>
          </p:cNvSpPr>
          <p:nvPr/>
        </p:nvSpPr>
        <p:spPr>
          <a:xfrm>
            <a:off x="212269" y="1589847"/>
            <a:ext cx="11521279" cy="4752528"/>
          </a:xfrm>
          <a:prstGeom prst="rect">
            <a:avLst/>
          </a:prstGeom>
        </p:spPr>
        <p:txBody>
          <a:bodyPr>
            <a:normAutofit/>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Мониторинг эмоционального состояния ребенка</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Работа с ОСР ребенка</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Временное снижение требований при когнитивном снижении</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Беседа с родителями</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Направление к специалисту</a:t>
            </a:r>
            <a:endParaRPr kumimoji="0" lang="ru-RU" sz="2600" b="1" i="1"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768906"/>
            <a:ext cx="9226296" cy="4370832"/>
          </a:xfrm>
        </p:spPr>
        <p:txBody>
          <a:bodyPr>
            <a:normAutofit/>
          </a:bodyPr>
          <a:lstStyle/>
          <a:p>
            <a:endParaRPr lang="ru-RU" dirty="0" smtClean="0"/>
          </a:p>
          <a:p>
            <a:endParaRPr lang="ru-RU" dirty="0"/>
          </a:p>
        </p:txBody>
      </p:sp>
      <p:sp>
        <p:nvSpPr>
          <p:cNvPr id="6" name="Заголовок 1"/>
          <p:cNvSpPr txBox="1">
            <a:spLocks/>
          </p:cNvSpPr>
          <p:nvPr/>
        </p:nvSpPr>
        <p:spPr>
          <a:xfrm>
            <a:off x="0" y="0"/>
            <a:ext cx="12192000" cy="6858000"/>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При  проведении  мероприятий  каждому  педагогу  рекомендуется  учитывать  следующие  особенности: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1. Все участники образовательных отношений могут иметь непосредственное отношение к СВО, включая родственников жертв военных действий, родственников людей, погибших (умерших) при исполнении обязанностей военной службы (</a:t>
            </a:r>
            <a:r>
              <a:rPr kumimoji="0" lang="ru-RU" sz="1800" b="0" i="0" u="none" strike="noStrike" kern="1200" cap="none" spc="-120" normalizeH="0" baseline="0" noProof="0" dirty="0" err="1" smtClean="0">
                <a:ln>
                  <a:noFill/>
                </a:ln>
                <a:solidFill>
                  <a:schemeClr val="tx1"/>
                </a:solidFill>
                <a:effectLst/>
                <a:uLnTx/>
                <a:uFillTx/>
                <a:latin typeface="Times New Roman" pitchFamily="18" charset="0"/>
                <a:ea typeface="+mj-ea"/>
                <a:cs typeface="Times New Roman" pitchFamily="18" charset="0"/>
              </a:rPr>
              <a:t>службы</a:t>
            </a: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граждан выехавших из зоны проведения СВО и приграничных территорий, причем со всех сторон конфликта.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2. Необходимо помнить, что при обсуждении СВО и любых связанных с ней тем может вызывать у обучающихся сильные эмоциональные реакции (тревога, гнев, страх и иные), и эти реакции надо учитывать при планировании любых воспитательных, профилактических и иных мероприятий.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3. Педагогический коллектив образовательной организации должен быть готов к тому, чтобы помочь обучающимся справиться с эмоциональными реакциями и ответить на их вопросы. Важно при этом проявлять уважение ко всем точкам зрения, предоставить обучающимся право высказываться и быть выслушанным.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4. Эффективнее любых слов часто оказывается активное слушание. Важнее пытаться понять обучающегося и дать ему понимание, что принимают его чувства, а не донести ему какую-то мысль. </a:t>
            </a:r>
            <a:r>
              <a:rPr kumimoji="0" lang="ru-RU" sz="1800" b="0" i="0" u="none" strike="noStrike" kern="1200" cap="none" spc="-120" normalizeH="0" baseline="0" noProof="0" dirty="0" err="1" smtClean="0">
                <a:ln>
                  <a:noFill/>
                </a:ln>
                <a:solidFill>
                  <a:schemeClr val="tx1"/>
                </a:solidFill>
                <a:effectLst/>
                <a:uLnTx/>
                <a:uFillTx/>
                <a:latin typeface="Times New Roman" pitchFamily="18" charset="0"/>
                <a:ea typeface="+mj-ea"/>
                <a:cs typeface="Times New Roman" pitchFamily="18" charset="0"/>
              </a:rPr>
              <a:t>Эмпатическое</a:t>
            </a: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и терпеливое слушание лучше всего позволяет создать атмосферу доверия в процессе общения.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5. Важно не навредить обучающемуся, и без того переживающему тяжелейшие </a:t>
            </a:r>
            <a:r>
              <a:rPr kumimoji="0" lang="ru-RU" sz="1800" b="0" i="0" u="none" strike="noStrike" kern="1200" cap="none" spc="-120" normalizeH="0" baseline="0" noProof="0" dirty="0" err="1" smtClean="0">
                <a:ln>
                  <a:noFill/>
                </a:ln>
                <a:solidFill>
                  <a:schemeClr val="tx1"/>
                </a:solidFill>
                <a:effectLst/>
                <a:uLnTx/>
                <a:uFillTx/>
                <a:latin typeface="Times New Roman" pitchFamily="18" charset="0"/>
                <a:ea typeface="+mj-ea"/>
                <a:cs typeface="Times New Roman" pitchFamily="18" charset="0"/>
              </a:rPr>
              <a:t>стрессогенные</a:t>
            </a: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ситуации. Целесообразно рассматривать агрессивное поведение детей ветеранов (участников) СВО в контексте проблемы, избегать стереотипов. Важно выказывать заботу о состоянии обучающегося, при этом не переусердствовать, не поспешить, не перейти к ложным выводам и интерпретациям.</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6. Педагогу-психологу / психологу важно проводить психологическое просвещение среди детей ветеранов (участников) СВО, погибших (умерших) при исполнении обязанностей военной службы (</a:t>
            </a:r>
            <a:r>
              <a:rPr kumimoji="0" lang="ru-RU" sz="1800" b="0" i="0" u="none" strike="noStrike" kern="1200" cap="none" spc="-120" normalizeH="0" baseline="0" noProof="0" dirty="0" err="1" smtClean="0">
                <a:ln>
                  <a:noFill/>
                </a:ln>
                <a:solidFill>
                  <a:schemeClr val="tx1"/>
                </a:solidFill>
                <a:effectLst/>
                <a:uLnTx/>
                <a:uFillTx/>
                <a:latin typeface="Times New Roman" pitchFamily="18" charset="0"/>
                <a:ea typeface="+mj-ea"/>
                <a:cs typeface="Times New Roman" pitchFamily="18" charset="0"/>
              </a:rPr>
              <a:t>службы</a:t>
            </a: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в общеобразовательных организациях, профессиональных образовательных организациях и образовательных организациях высшего образования. Как в индивидуальном, так и в групповом обсуждении рекомендуется освещать вопросы психологии горя, конструктивного преодоления скорби, способов </a:t>
            </a:r>
            <a:r>
              <a:rPr kumimoji="0" lang="ru-RU" sz="1800" b="0" i="0" u="none" strike="noStrike" kern="1200" cap="none" spc="-120" normalizeH="0" baseline="0" noProof="0" dirty="0" err="1" smtClean="0">
                <a:ln>
                  <a:noFill/>
                </a:ln>
                <a:solidFill>
                  <a:schemeClr val="tx1"/>
                </a:solidFill>
                <a:effectLst/>
                <a:uLnTx/>
                <a:uFillTx/>
                <a:latin typeface="Times New Roman" pitchFamily="18" charset="0"/>
                <a:ea typeface="+mj-ea"/>
                <a:cs typeface="Times New Roman" pitchFamily="18" charset="0"/>
              </a:rPr>
              <a:t>совладания</a:t>
            </a:r>
            <a: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 и психологической самопомощи.</a:t>
            </a:r>
            <a:br>
              <a:rPr kumimoji="0" lang="ru-RU" sz="18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ru-RU" sz="1800" b="0" i="0" u="none" strike="noStrike" kern="1200" cap="none" spc="-12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extLst>
      <p:ext uri="{BB962C8B-B14F-4D97-AF65-F5344CB8AC3E}">
        <p14:creationId xmlns:p14="http://schemas.microsoft.com/office/powerpoint/2010/main" xmlns="" val="3324547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93431" y="167054"/>
            <a:ext cx="11852031" cy="6576646"/>
          </a:xfrm>
        </p:spPr>
        <p:txBody>
          <a:bodyPr>
            <a:normAutofit fontScale="90000"/>
          </a:bodyPr>
          <a:lstStyle/>
          <a:p>
            <a:pPr algn="just">
              <a:lnSpc>
                <a:spcPct val="100000"/>
              </a:lnSpc>
            </a:pPr>
            <a:r>
              <a:rPr lang="ru-RU" sz="2000" dirty="0" smtClean="0">
                <a:solidFill>
                  <a:srgbClr val="002060"/>
                </a:solidFill>
                <a:latin typeface="Times New Roman" pitchFamily="18" charset="0"/>
                <a:cs typeface="Times New Roman" pitchFamily="18" charset="0"/>
              </a:rPr>
              <a:t>	В работе со всеми детьми ветеранов (участников) СВО важно соблюдать следующие рекомендации для педагога: </a:t>
            </a:r>
            <a:br>
              <a:rPr lang="ru-RU" sz="2000" dirty="0" smtClean="0">
                <a:solidFill>
                  <a:srgbClr val="002060"/>
                </a:solidFill>
                <a:latin typeface="Times New Roman" pitchFamily="18" charset="0"/>
                <a:cs typeface="Times New Roman" pitchFamily="18" charset="0"/>
              </a:rPr>
            </a:br>
            <a:r>
              <a:rPr lang="ru-RU" sz="2000" dirty="0" smtClean="0">
                <a:solidFill>
                  <a:srgbClr val="002060"/>
                </a:solidFill>
                <a:latin typeface="Times New Roman" pitchFamily="18" charset="0"/>
                <a:cs typeface="Times New Roman" pitchFamily="18" charset="0"/>
              </a:rPr>
              <a:t>– уважайте потребность в уединении, если обучающийся не хочет общаться; если он не может усидеть на месте, дайте ему возможность подвигаться; когда обучающийся не может совладать со своими эмоциями, помогите ему выразить свои чувства, разобраться в них; в случае потери контроля над поведением введите ясные и четкие ограничения, вместе с тем дайте возможность, как несовершеннолетнему, так и совершеннолетнему лицу, овладеть позитивными формами разрешения ситуации. – создавайте как можно более безопасную атмосферу, в которой обучающиеся знают, что все чувства имеют право на существование и нормальны в столь тяжелой ситуации, в том числе и вина, боль, которую они чувствуют; возможно прояснение ложных трактовок, которые могут вести к неадекватному восприятию события, где пересмотр приоритетов, переоценка ценностей (чему можно научиться в этой ситуации, что действительно важно в жизни) могут помочь справиться с переживаниями, переключиться на продуктивную деятельность на примере взрослого. </a:t>
            </a:r>
            <a:br>
              <a:rPr lang="ru-RU" sz="2000" dirty="0" smtClean="0">
                <a:solidFill>
                  <a:srgbClr val="002060"/>
                </a:solidFill>
                <a:latin typeface="Times New Roman" pitchFamily="18" charset="0"/>
                <a:cs typeface="Times New Roman" pitchFamily="18" charset="0"/>
              </a:rPr>
            </a:br>
            <a:r>
              <a:rPr lang="ru-RU" sz="2000" dirty="0" smtClean="0">
                <a:solidFill>
                  <a:srgbClr val="002060"/>
                </a:solidFill>
                <a:latin typeface="Times New Roman" pitchFamily="18" charset="0"/>
                <a:cs typeface="Times New Roman" pitchFamily="18" charset="0"/>
              </a:rPr>
              <a:t>	Психолого-педагогическое сопровождение обучающихся целевой группы, находящихся в кризисных состояниях, предполагает соблюдение организационных требований к проведению профилактических, диагностических и консультационных мероприятий, следование принципам деятельности педагога-психолога / психолога в кризисной ситуации, алгоритмам оказания психологической помощи с учетом эмоционального состояния участников образовательных отношений. В целом, создание благоприятного психологического климата в образовательной организации является важной задачей, которая требует комплексного подхода и систематической работы, содержательных мероприятий, направленных на сохранение и (или) восстановление психологического здоровья детей ветеранов	(участников)	СВО. </a:t>
            </a:r>
            <a:br>
              <a:rPr lang="ru-RU" sz="2000" dirty="0" smtClean="0">
                <a:solidFill>
                  <a:srgbClr val="002060"/>
                </a:solidFill>
                <a:latin typeface="Times New Roman" pitchFamily="18" charset="0"/>
                <a:cs typeface="Times New Roman" pitchFamily="18" charset="0"/>
              </a:rPr>
            </a:br>
            <a:endParaRPr lang="ru-RU" sz="2000" dirty="0">
              <a:solidFill>
                <a:srgbClr val="00206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710907" y="0"/>
            <a:ext cx="10780776" cy="667015"/>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ru-RU" sz="4000" b="0" i="0" u="none" strike="noStrike" kern="1200" cap="none" spc="-120" normalizeH="0" baseline="0" noProof="0" dirty="0" smtClean="0">
                <a:ln>
                  <a:noFill/>
                </a:ln>
                <a:solidFill>
                  <a:schemeClr val="tx1"/>
                </a:solidFill>
                <a:effectLst/>
                <a:uLnTx/>
                <a:uFillTx/>
                <a:latin typeface="Times New Roman" pitchFamily="18" charset="0"/>
                <a:ea typeface="+mj-ea"/>
                <a:cs typeface="Times New Roman" pitchFamily="18" charset="0"/>
              </a:rPr>
              <a:t>Варианты решений</a:t>
            </a:r>
            <a:endParaRPr kumimoji="0" lang="ru-RU" sz="4000" b="0" i="0" u="none" strike="noStrike" kern="1200" cap="none" spc="-12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extBox 4"/>
          <p:cNvSpPr txBox="1"/>
          <p:nvPr/>
        </p:nvSpPr>
        <p:spPr>
          <a:xfrm>
            <a:off x="0" y="677333"/>
            <a:ext cx="12192000" cy="923330"/>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	Основная задача индивидуальной работы педагога  с обучающимся, оказавшимся в трудной жизненной ситуации: сориентировать  на поиски выхода  из критической ситуации или (что более реально)  на изменение его отношения к ней. Эффективным методом работы является беседа, которая проводится последующим этапам:</a:t>
            </a:r>
            <a:endParaRPr lang="ru-RU" dirty="0">
              <a:latin typeface="Times New Roman" pitchFamily="18" charset="0"/>
              <a:cs typeface="Times New Roman" pitchFamily="18" charset="0"/>
            </a:endParaRPr>
          </a:p>
        </p:txBody>
      </p:sp>
      <p:sp>
        <p:nvSpPr>
          <p:cNvPr id="6" name="TextBox 5"/>
          <p:cNvSpPr txBox="1"/>
          <p:nvPr/>
        </p:nvSpPr>
        <p:spPr>
          <a:xfrm>
            <a:off x="0" y="1642535"/>
            <a:ext cx="12192000" cy="923330"/>
          </a:xfrm>
          <a:prstGeom prst="rect">
            <a:avLst/>
          </a:prstGeom>
          <a:noFill/>
        </p:spPr>
        <p:txBody>
          <a:bodyPr wrap="square" rtlCol="0">
            <a:spAutoFit/>
          </a:bodyPr>
          <a:lstStyle/>
          <a:p>
            <a:r>
              <a:rPr lang="ru-RU" b="1" dirty="0" smtClean="0">
                <a:solidFill>
                  <a:srgbClr val="002060"/>
                </a:solidFill>
                <a:latin typeface="Times New Roman" pitchFamily="18" charset="0"/>
                <a:cs typeface="Times New Roman" pitchFamily="18" charset="0"/>
              </a:rPr>
              <a:t>Начальный этап: </a:t>
            </a:r>
          </a:p>
          <a:p>
            <a:r>
              <a:rPr lang="ru-RU" b="1" dirty="0" smtClean="0">
                <a:solidFill>
                  <a:srgbClr val="002060"/>
                </a:solidFill>
                <a:latin typeface="Times New Roman" pitchFamily="18" charset="0"/>
                <a:cs typeface="Times New Roman" pitchFamily="18" charset="0"/>
              </a:rPr>
              <a:t>	Установление эмоционального контакта с ребенком, взаимоотношений сопереживающего партнерства. Использование приемов: «Сопереживание», «</a:t>
            </a:r>
            <a:r>
              <a:rPr lang="ru-RU" b="1" dirty="0" err="1" smtClean="0">
                <a:solidFill>
                  <a:srgbClr val="002060"/>
                </a:solidFill>
                <a:latin typeface="Times New Roman" pitchFamily="18" charset="0"/>
                <a:cs typeface="Times New Roman" pitchFamily="18" charset="0"/>
              </a:rPr>
              <a:t>Эмпатийное</a:t>
            </a:r>
            <a:r>
              <a:rPr lang="ru-RU" b="1" dirty="0" smtClean="0">
                <a:solidFill>
                  <a:srgbClr val="002060"/>
                </a:solidFill>
                <a:latin typeface="Times New Roman" pitchFamily="18" charset="0"/>
                <a:cs typeface="Times New Roman" pitchFamily="18" charset="0"/>
              </a:rPr>
              <a:t> выслушивание».</a:t>
            </a:r>
            <a:endParaRPr lang="ru-RU" b="1" dirty="0">
              <a:solidFill>
                <a:srgbClr val="002060"/>
              </a:solidFill>
              <a:latin typeface="Times New Roman" pitchFamily="18" charset="0"/>
              <a:cs typeface="Times New Roman" pitchFamily="18" charset="0"/>
            </a:endParaRPr>
          </a:p>
        </p:txBody>
      </p:sp>
      <p:sp>
        <p:nvSpPr>
          <p:cNvPr id="8" name="TextBox 7"/>
          <p:cNvSpPr txBox="1"/>
          <p:nvPr/>
        </p:nvSpPr>
        <p:spPr>
          <a:xfrm>
            <a:off x="0" y="2729523"/>
            <a:ext cx="12192000" cy="1477328"/>
          </a:xfrm>
          <a:prstGeom prst="rect">
            <a:avLst/>
          </a:prstGeom>
          <a:noFill/>
        </p:spPr>
        <p:txBody>
          <a:bodyPr wrap="square" rtlCol="0">
            <a:spAutoFit/>
          </a:bodyPr>
          <a:lstStyle/>
          <a:p>
            <a:r>
              <a:rPr lang="ru-RU" b="1" dirty="0" smtClean="0">
                <a:solidFill>
                  <a:srgbClr val="7030A0"/>
                </a:solidFill>
                <a:latin typeface="Times New Roman" pitchFamily="18" charset="0"/>
                <a:cs typeface="Times New Roman" pitchFamily="18" charset="0"/>
              </a:rPr>
              <a:t>Второй этап: </a:t>
            </a:r>
          </a:p>
          <a:p>
            <a:r>
              <a:rPr lang="ru-RU" b="1" dirty="0" smtClean="0">
                <a:solidFill>
                  <a:srgbClr val="7030A0"/>
                </a:solidFill>
                <a:latin typeface="Times New Roman" pitchFamily="18" charset="0"/>
                <a:cs typeface="Times New Roman" pitchFamily="18" charset="0"/>
              </a:rPr>
              <a:t>	Установление последовательности событий, которые привели к кризисной ситуации; снятие ощущения безвыходности ситуации. Использование приемов: «Преодоление исключительности ситуации», «Поддержка успехами и достижениями», «Структурирование беседы», «Постоянное внимание к содержанию», «Определение конфликта».</a:t>
            </a:r>
            <a:endParaRPr lang="ru-RU" b="1" dirty="0">
              <a:solidFill>
                <a:srgbClr val="7030A0"/>
              </a:solidFill>
              <a:latin typeface="Times New Roman" pitchFamily="18" charset="0"/>
              <a:cs typeface="Times New Roman" pitchFamily="18" charset="0"/>
            </a:endParaRPr>
          </a:p>
        </p:txBody>
      </p:sp>
      <p:sp>
        <p:nvSpPr>
          <p:cNvPr id="9" name="TextBox 8"/>
          <p:cNvSpPr txBox="1"/>
          <p:nvPr/>
        </p:nvSpPr>
        <p:spPr>
          <a:xfrm>
            <a:off x="0" y="4208586"/>
            <a:ext cx="12192000" cy="923330"/>
          </a:xfrm>
          <a:prstGeom prst="rect">
            <a:avLst/>
          </a:prstGeom>
          <a:noFill/>
        </p:spPr>
        <p:txBody>
          <a:bodyPr wrap="square" rtlCol="0">
            <a:spAutoFit/>
          </a:bodyPr>
          <a:lstStyle/>
          <a:p>
            <a:r>
              <a:rPr lang="ru-RU" b="1" dirty="0" smtClean="0">
                <a:solidFill>
                  <a:srgbClr val="00B050"/>
                </a:solidFill>
                <a:latin typeface="Times New Roman" pitchFamily="18" charset="0"/>
                <a:cs typeface="Times New Roman" pitchFamily="18" charset="0"/>
              </a:rPr>
              <a:t>Третий этап: </a:t>
            </a:r>
          </a:p>
          <a:p>
            <a:r>
              <a:rPr lang="ru-RU" b="1" dirty="0" smtClean="0">
                <a:solidFill>
                  <a:srgbClr val="00B050"/>
                </a:solidFill>
                <a:latin typeface="Times New Roman" pitchFamily="18" charset="0"/>
                <a:cs typeface="Times New Roman" pitchFamily="18" charset="0"/>
              </a:rPr>
              <a:t>	Совместное планирование деятельности по преодолению кризисной ситуации. Использование приемов:</a:t>
            </a:r>
          </a:p>
          <a:p>
            <a:r>
              <a:rPr lang="ru-RU" b="1" dirty="0" smtClean="0">
                <a:solidFill>
                  <a:srgbClr val="00B050"/>
                </a:solidFill>
                <a:latin typeface="Times New Roman" pitchFamily="18" charset="0"/>
                <a:cs typeface="Times New Roman" pitchFamily="18" charset="0"/>
              </a:rPr>
              <a:t> «Интерпретация», «Планирование», «Удержание паузы», «Фокусирование на ситуации».</a:t>
            </a:r>
          </a:p>
        </p:txBody>
      </p:sp>
      <p:sp>
        <p:nvSpPr>
          <p:cNvPr id="10" name="TextBox 9"/>
          <p:cNvSpPr txBox="1"/>
          <p:nvPr/>
        </p:nvSpPr>
        <p:spPr>
          <a:xfrm>
            <a:off x="0" y="5248032"/>
            <a:ext cx="12192000" cy="1200329"/>
          </a:xfrm>
          <a:prstGeom prst="rect">
            <a:avLst/>
          </a:prstGeom>
          <a:noFill/>
        </p:spPr>
        <p:txBody>
          <a:bodyPr wrap="square" rtlCol="0">
            <a:spAutoFit/>
          </a:bodyPr>
          <a:lstStyle/>
          <a:p>
            <a:r>
              <a:rPr lang="ru-RU" b="1" dirty="0" smtClean="0">
                <a:solidFill>
                  <a:srgbClr val="FFFF00"/>
                </a:solidFill>
                <a:latin typeface="Times New Roman" pitchFamily="18" charset="0"/>
                <a:cs typeface="Times New Roman" pitchFamily="18" charset="0"/>
              </a:rPr>
              <a:t>Заключительный  этап: </a:t>
            </a:r>
          </a:p>
          <a:p>
            <a:r>
              <a:rPr lang="ru-RU" b="1" dirty="0" smtClean="0">
                <a:solidFill>
                  <a:srgbClr val="FFFF00"/>
                </a:solidFill>
                <a:latin typeface="Times New Roman" pitchFamily="18" charset="0"/>
                <a:cs typeface="Times New Roman" pitchFamily="18" charset="0"/>
              </a:rPr>
              <a:t>	Окончательное формулирование плана деятельности; активная психологическая поддержка. Использование приемов:</a:t>
            </a:r>
          </a:p>
          <a:p>
            <a:r>
              <a:rPr lang="ru-RU" b="1" dirty="0" smtClean="0">
                <a:solidFill>
                  <a:srgbClr val="FFFF00"/>
                </a:solidFill>
                <a:latin typeface="Times New Roman" pitchFamily="18" charset="0"/>
                <a:cs typeface="Times New Roman" pitchFamily="18" charset="0"/>
              </a:rPr>
              <a:t>Логическая аргументация, рациональное внушение уверенности.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lstStyle/>
          <a:p>
            <a:endParaRPr lang="ru-RU"/>
          </a:p>
        </p:txBody>
      </p:sp>
      <p:sp>
        <p:nvSpPr>
          <p:cNvPr id="5" name="Заголовок 4"/>
          <p:cNvSpPr>
            <a:spLocks noGrp="1"/>
          </p:cNvSpPr>
          <p:nvPr>
            <p:ph type="title"/>
          </p:nvPr>
        </p:nvSpPr>
        <p:spPr/>
        <p:txBody>
          <a:bodyPr/>
          <a:lstStyle/>
          <a:p>
            <a:endParaRPr lang="ru-RU"/>
          </a:p>
        </p:txBody>
      </p:sp>
      <p:pic>
        <p:nvPicPr>
          <p:cNvPr id="6" name="Picture 2" descr="https://sun9-25.userapi.com/impg/PotOeJ8M4QK1T4ALADf5DKsFJUG3kslzwv63dw/-lTiOwXVmc0.jpg?size=800x600&amp;quality=95&amp;sign=cb82b3277721a226c3fc5e42e7820dfa&amp;c_uniq_tag=DznvQuqcHquvoTJ7vecXLKS7hh7wXBr0Ou5ljsCi0lk&amp;type=album"/>
          <p:cNvPicPr>
            <a:picLocks noChangeAspect="1" noChangeArrowheads="1"/>
          </p:cNvPicPr>
          <p:nvPr/>
        </p:nvPicPr>
        <p:blipFill>
          <a:blip r:embed="rId2"/>
          <a:srcRect/>
          <a:stretch>
            <a:fillRect/>
          </a:stretch>
        </p:blipFill>
        <p:spPr bwMode="auto">
          <a:xfrm>
            <a:off x="0" y="0"/>
            <a:ext cx="12192000" cy="6858000"/>
          </a:xfrm>
          <a:prstGeom prst="rect">
            <a:avLst/>
          </a:prstGeom>
          <a:noFill/>
        </p:spPr>
      </p:pic>
    </p:spTree>
    <p:extLst>
      <p:ext uri="{BB962C8B-B14F-4D97-AF65-F5344CB8AC3E}">
        <p14:creationId xmlns="" xmlns:p14="http://schemas.microsoft.com/office/powerpoint/2010/main" val="17139248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318</TotalTime>
  <Words>411</Words>
  <Application>Microsoft Office PowerPoint</Application>
  <PresentationFormat>Произвольный</PresentationFormat>
  <Paragraphs>61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Институт развития образования Кузбасса</vt:lpstr>
      <vt:lpstr>Слайд 2</vt:lpstr>
      <vt:lpstr>СИТУАЦИЯ </vt:lpstr>
      <vt:lpstr>Резкие изменения в отношении к учебной деятельности могло вызвать длительное отсутствие отца дома и осознание, что отец находится далеко и может погибнуть. Это события, за которые ребенок не отвечает сам, он бессилен перед ними и не может их предотвратить или как-то на них повлиять, поэтому такие переживания вызвали снижение успеваемости по предметам и отказ выполнять домашние задания. Артем находится в состоянии травматического стресса, детской психической травмы. Целесообразно тактично и сочувственно расспросить ребенка и его близких об имевших место травмирующих событиях задача разговора с ребенком – успокоить, а не напугать! Наша задача выслушать их, поддержать и объяснить, что у разных людей могут быть разные позиции.  </vt:lpstr>
      <vt:lpstr>Слайд 5</vt:lpstr>
      <vt:lpstr>Слайд 6</vt:lpstr>
      <vt:lpstr> В работе со всеми детьми ветеранов (участников) СВО важно соблюдать следующие рекомендации для педагога:  – уважайте потребность в уединении, если обучающийся не хочет общаться; если он не может усидеть на месте, дайте ему возможность подвигаться; когда обучающийся не может совладать со своими эмоциями, помогите ему выразить свои чувства, разобраться в них; в случае потери контроля над поведением введите ясные и четкие ограничения, вместе с тем дайте возможность, как несовершеннолетнему, так и совершеннолетнему лицу, овладеть позитивными формами разрешения ситуации. – создавайте как можно более безопасную атмосферу, в которой обучающиеся знают, что все чувства имеют право на существование и нормальны в столь тяжелой ситуации, в том числе и вина, боль, которую они чувствуют; возможно прояснение ложных трактовок, которые могут вести к неадекватному восприятию события, где пересмотр приоритетов, переоценка ценностей (чему можно научиться в этой ситуации, что действительно важно в жизни) могут помочь справиться с переживаниями, переключиться на продуктивную деятельность на примере взрослого.   Психолого-педагогическое сопровождение обучающихся целевой группы, находящихся в кризисных состояниях, предполагает соблюдение организационных требований к проведению профилактических, диагностических и консультационных мероприятий, следование принципам деятельности педагога-психолога / психолога в кризисной ситуации, алгоритмам оказания психологической помощи с учетом эмоционального состояния участников образовательных отношений. В целом, создание благоприятного психологического климата в образовательной организации является важной задачей, которая требует комплексного подхода и систематической работы, содержательных мероприятий, направленных на сохранение и (или) восстановление психологического здоровья детей ветеранов (участников) СВО.  </vt:lpstr>
      <vt:lpstr>Слайд 8</vt:lpstr>
      <vt:lpstr>Слайд 9</vt:lpstr>
      <vt:lpstr>Психологическая помощь семьям военнослужащих, находящихся в зоне военных конфликтов</vt:lpstr>
      <vt:lpstr> Способы справиться </vt:lpstr>
      <vt:lpstr>Слайд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Институт развития образования Кузбасса</dc:title>
  <dc:creator>Mobil№18</dc:creator>
  <cp:lastModifiedBy>Оптимус Прайм</cp:lastModifiedBy>
  <cp:revision>38</cp:revision>
  <dcterms:created xsi:type="dcterms:W3CDTF">2023-10-31T04:23:19Z</dcterms:created>
  <dcterms:modified xsi:type="dcterms:W3CDTF">2023-12-12T16:51:44Z</dcterms:modified>
</cp:coreProperties>
</file>