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7" r:id="rId20"/>
    <p:sldId id="27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2112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55FFB-C9AC-4BC6-84E2-B86B4993B724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26347-ED12-45FA-97F4-EC1989F1E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2E300-CC76-4501-8A3D-4D0C4457F55E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4D1F7-02F3-43D1-BDCA-F209213029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DB85-2F27-4A1D-8B3C-DEAC425F5293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A9366-3277-4DB4-93FD-79A449E73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857C-2BFD-4090-B15C-6233922094A9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0336F-103A-4D8E-B45D-35569E271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FDBC2-43BB-41B0-905E-8E96D18428E6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D9E3E-1F4B-48A3-8DE9-85D657D178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20BB8-5167-47FB-ABB1-9A49C0D85DC2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54AB7-2BBC-4A53-8C01-D4287B686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C3522-A371-454B-97ED-5EAB9524D881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91FCE-8428-4A0D-80A8-7313CE561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3A868-9821-4EE0-8CC9-FEEF383C17A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4CCFFD-39BF-4673-B244-BA7F272BEF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FBC72-A207-41FA-B743-64D222980531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617BC-70C3-4571-B066-9015002D19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C2A1B-CF97-49F8-8879-FCD953FA2977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6A8D0-CA14-4D5B-8C37-86ECF396B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C524C-47D7-441B-B76F-587630ABEF0E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BB876-189F-4D3E-A3BA-0564E8035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C5EDAA-C8BB-4843-BD22-23BDC1F86FB3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D2B944-1179-4C7E-AFE2-9FB3DEF17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strips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png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bioplant.livejournal.com/71789.html" TargetMode="External"/><Relationship Id="rId13" Type="http://schemas.openxmlformats.org/officeDocument/2006/relationships/hyperlink" Target="http://www.denkamen.ru/news" TargetMode="External"/><Relationship Id="rId18" Type="http://schemas.openxmlformats.org/officeDocument/2006/relationships/hyperlink" Target="http://iscelyaemsyaprirodoy.narod.ru/business4.html" TargetMode="External"/><Relationship Id="rId26" Type="http://schemas.openxmlformats.org/officeDocument/2006/relationships/hyperlink" Target="http://www.stihi.ru/2010/01/11/3426" TargetMode="External"/><Relationship Id="rId3" Type="http://schemas.openxmlformats.org/officeDocument/2006/relationships/hyperlink" Target="http://almaz-pk.ru/catalog/eli-premium-klassa/eli-iz-plenki" TargetMode="External"/><Relationship Id="rId21" Type="http://schemas.openxmlformats.org/officeDocument/2006/relationships/hyperlink" Target="http://www.okna-bel.ru/okna-iz-listvennicy.html" TargetMode="External"/><Relationship Id="rId7" Type="http://schemas.openxmlformats.org/officeDocument/2006/relationships/hyperlink" Target="http://sib-style.com/articles/sosna" TargetMode="External"/><Relationship Id="rId12" Type="http://schemas.openxmlformats.org/officeDocument/2006/relationships/hyperlink" Target="http://www.wallon.ru/photo/nature/lesnoj_pozhar/22-0-13778" TargetMode="External"/><Relationship Id="rId17" Type="http://schemas.openxmlformats.org/officeDocument/2006/relationships/hyperlink" Target="http://www.centralpark.ru/item/pihta_sibirskaya_abies_sibirica" TargetMode="External"/><Relationship Id="rId25" Type="http://schemas.openxmlformats.org/officeDocument/2006/relationships/hyperlink" Target="http://technocredo.com/flora/derevya" TargetMode="External"/><Relationship Id="rId2" Type="http://schemas.openxmlformats.org/officeDocument/2006/relationships/hyperlink" Target="http://medicalherbs.sci-lib.com/image058.html" TargetMode="External"/><Relationship Id="rId16" Type="http://schemas.openxmlformats.org/officeDocument/2006/relationships/hyperlink" Target="http://files.vipgod.ru/book.html" TargetMode="External"/><Relationship Id="rId20" Type="http://schemas.openxmlformats.org/officeDocument/2006/relationships/hyperlink" Target="http://www.siblarix.ru/listvennica.html" TargetMode="External"/><Relationship Id="rId29" Type="http://schemas.openxmlformats.org/officeDocument/2006/relationships/hyperlink" Target="http://disk.shgs.ru/forum/viewtopic.php?p=81731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eotar.com/position/kapitan/0003.html" TargetMode="External"/><Relationship Id="rId11" Type="http://schemas.openxmlformats.org/officeDocument/2006/relationships/hyperlink" Target="http://www.forest.ru/rus/publications/north/04-c.htm" TargetMode="External"/><Relationship Id="rId24" Type="http://schemas.openxmlformats.org/officeDocument/2006/relationships/hyperlink" Target="http://www.prirodasibiri.ru/?id_page=3&amp;id_razd=67" TargetMode="External"/><Relationship Id="rId5" Type="http://schemas.openxmlformats.org/officeDocument/2006/relationships/hyperlink" Target="http://travushka.net/news/1-0-72" TargetMode="External"/><Relationship Id="rId15" Type="http://schemas.openxmlformats.org/officeDocument/2006/relationships/hyperlink" Target="http://www.gardengreen.ru/item/286" TargetMode="External"/><Relationship Id="rId23" Type="http://schemas.openxmlformats.org/officeDocument/2006/relationships/hyperlink" Target="http://krasnoyarsk.olx.ru/iid-61591654" TargetMode="External"/><Relationship Id="rId28" Type="http://schemas.openxmlformats.org/officeDocument/2006/relationships/hyperlink" Target="http://www.pozhvanov.com/blog/tag/%D1%82%D0%B0%D0%B9%D0%B3%D0%B0" TargetMode="External"/><Relationship Id="rId10" Type="http://schemas.openxmlformats.org/officeDocument/2006/relationships/hyperlink" Target="http://www.artcyclopedia.ru/doroga_v_sosnovom_boru_holst_maslo-gerasimov_andrej_viktorovich.htm" TargetMode="External"/><Relationship Id="rId19" Type="http://schemas.openxmlformats.org/officeDocument/2006/relationships/hyperlink" Target="http://www.les-treid.ru/stati/svojstva-drevesiny-kedr" TargetMode="External"/><Relationship Id="rId4" Type="http://schemas.openxmlformats.org/officeDocument/2006/relationships/hyperlink" Target="http://biouroki.ru/material/plants/paporotnik.html" TargetMode="External"/><Relationship Id="rId9" Type="http://schemas.openxmlformats.org/officeDocument/2006/relationships/hyperlink" Target="http://www.chitalnya.ru/work/600199" TargetMode="External"/><Relationship Id="rId14" Type="http://schemas.openxmlformats.org/officeDocument/2006/relationships/hyperlink" Target="http://forest.geoman.ru/forest/item/f00/s02/e0002106/index.shtml" TargetMode="External"/><Relationship Id="rId22" Type="http://schemas.openxmlformats.org/officeDocument/2006/relationships/hyperlink" Target="http://www.sky-wood.ru/info/listvennica" TargetMode="External"/><Relationship Id="rId27" Type="http://schemas.openxmlformats.org/officeDocument/2006/relationships/hyperlink" Target="http://&#1079;&#1086;&#1086;&#1075;&#1077;&#1086;&#1075;&#1088;&#1072;&#1092;&#1080;&#1103;.&#1088;&#1092;/taxon/264/dikush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988840"/>
            <a:ext cx="8208912" cy="923330"/>
          </a:xfrm>
          <a:prstGeom prst="rect">
            <a:avLst/>
          </a:prstGeom>
          <a:solidFill>
            <a:srgbClr val="156A0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Голосеменные растения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145770"/>
              </p:ext>
            </p:extLst>
          </p:nvPr>
        </p:nvGraphicFramePr>
        <p:xfrm>
          <a:off x="0" y="1484313"/>
          <a:ext cx="9144000" cy="5055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9600"/>
                <a:gridCol w="2456656"/>
                <a:gridCol w="2267744"/>
              </a:tblGrid>
              <a:tr h="45545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Calibri"/>
                          <a:cs typeface="Times New Roman"/>
                        </a:rPr>
                        <a:t>Черты сравнения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Calibri"/>
                          <a:cs typeface="Times New Roman"/>
                        </a:rPr>
                        <a:t>Ель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/>
                          <a:ea typeface="Calibri"/>
                          <a:cs typeface="Times New Roman"/>
                        </a:rPr>
                        <a:t>Сосна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Форма кроны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Пирамидальная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Овальная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Густота кроны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Густая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Редкая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Длина хвоинок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(сравните)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Короткие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Длинные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Количество хвоинок в пучке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Форма шишек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Удлиненные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Округлые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Отношение дерева к свету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Теневыносливое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Светолюбивое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Где начинаются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ветки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Низко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Высоко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Как называется лес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Ельник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Бор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Количество света в лесу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Мало 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Много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Количество влаги в лесу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Много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Мало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421361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Применение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дерева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pSp>
        <p:nvGrpSpPr>
          <p:cNvPr id="6" name="Заголовок 5"/>
          <p:cNvGrpSpPr>
            <a:grpSpLocks noGrp="1"/>
          </p:cNvGrpSpPr>
          <p:nvPr/>
        </p:nvGrpSpPr>
        <p:grpSpPr bwMode="auto">
          <a:xfrm>
            <a:off x="-128588" y="0"/>
            <a:ext cx="9394826" cy="1395413"/>
            <a:chOff x="-81" y="0"/>
            <a:chExt cx="5918" cy="879"/>
          </a:xfrm>
        </p:grpSpPr>
        <p:pic>
          <p:nvPicPr>
            <p:cNvPr id="22583" name="Заголовок 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81" y="0"/>
              <a:ext cx="5918" cy="879"/>
            </a:xfrm>
            <a:prstGeom prst="rect">
              <a:avLst/>
            </a:prstGeom>
            <a:noFill/>
          </p:spPr>
        </p:pic>
        <p:sp>
          <p:nvSpPr>
            <p:cNvPr id="22584" name="Text Box 56"/>
            <p:cNvSpPr txBox="1">
              <a:spLocks noChangeArrowheads="1"/>
            </p:cNvSpPr>
            <p:nvPr/>
          </p:nvSpPr>
          <p:spPr bwMode="auto">
            <a:xfrm>
              <a:off x="0" y="73"/>
              <a:ext cx="576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3600">
                  <a:solidFill>
                    <a:schemeClr val="bg1"/>
                  </a:solidFill>
                  <a:latin typeface="Calibri" pitchFamily="34" charset="0"/>
                </a:rPr>
                <a:t>Сравнительная характеристика ели и сосны</a:t>
              </a:r>
            </a:p>
          </p:txBody>
        </p: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156A0A"/>
          </a:solidFill>
          <a:ln/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А вы за какую ёлку?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ель искусст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9375" y="1468438"/>
            <a:ext cx="3206750" cy="4706937"/>
          </a:xfrm>
        </p:spPr>
      </p:pic>
      <p:pic>
        <p:nvPicPr>
          <p:cNvPr id="6" name="Рисунок 5" descr="ель дерев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5838" y="1536700"/>
            <a:ext cx="2949575" cy="4437063"/>
          </a:xfrm>
          <a:prstGeom prst="rect">
            <a:avLst/>
          </a:prstGeom>
          <a:noFill/>
        </p:spPr>
      </p:pic>
      <p:pic>
        <p:nvPicPr>
          <p:cNvPr id="1026" name="Picture 2" descr="http://www.smolnews.ru/img/8818de456cdb59a8dee612ad2b9e28b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82875" y="3627438"/>
            <a:ext cx="3998913" cy="3041650"/>
          </a:xfrm>
          <a:prstGeom prst="rect">
            <a:avLst/>
          </a:prstGeom>
          <a:noFill/>
        </p:spPr>
      </p:pic>
      <p:sp>
        <p:nvSpPr>
          <p:cNvPr id="23559" name="TextBox 6"/>
          <p:cNvSpPr txBox="1">
            <a:spLocks noChangeArrowheads="1"/>
          </p:cNvSpPr>
          <p:nvPr/>
        </p:nvSpPr>
        <p:spPr bwMode="auto">
          <a:xfrm rot="-2725965">
            <a:off x="-147638" y="2378076"/>
            <a:ext cx="2093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Искусственная</a:t>
            </a:r>
          </a:p>
        </p:txBody>
      </p:sp>
      <p:sp>
        <p:nvSpPr>
          <p:cNvPr id="23560" name="TextBox 7"/>
          <p:cNvSpPr txBox="1">
            <a:spLocks noChangeArrowheads="1"/>
          </p:cNvSpPr>
          <p:nvPr/>
        </p:nvSpPr>
        <p:spPr bwMode="auto">
          <a:xfrm rot="-2404927">
            <a:off x="6183313" y="2341563"/>
            <a:ext cx="10382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Живая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156A0A"/>
          </a:solidFill>
          <a:ln/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Сбережем лес!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берегите ле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40225" y="1536700"/>
            <a:ext cx="4748213" cy="3236913"/>
          </a:xfrm>
        </p:spPr>
      </p:pic>
      <p:pic>
        <p:nvPicPr>
          <p:cNvPr id="24578" name="Picture 2" descr="http://krasnoyarsk.dkvartal.ru/system/images/news/000/345/273_x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" y="1536700"/>
            <a:ext cx="4400550" cy="3260725"/>
          </a:xfrm>
          <a:prstGeom prst="rect">
            <a:avLst/>
          </a:prstGeom>
          <a:noFill/>
        </p:spPr>
      </p:pic>
      <p:pic>
        <p:nvPicPr>
          <p:cNvPr id="6" name="Рисунок 5" descr="восстановление ельника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33538" y="2651125"/>
            <a:ext cx="4303712" cy="4359275"/>
          </a:xfrm>
          <a:prstGeom prst="rect">
            <a:avLst/>
          </a:prstGeom>
          <a:noFill/>
        </p:spPr>
      </p:pic>
      <p:grpSp>
        <p:nvGrpSpPr>
          <p:cNvPr id="7" name="Скругленный прямоугольник 6"/>
          <p:cNvGrpSpPr>
            <a:grpSpLocks/>
          </p:cNvGrpSpPr>
          <p:nvPr/>
        </p:nvGrpSpPr>
        <p:grpSpPr bwMode="auto">
          <a:xfrm>
            <a:off x="5810250" y="5041900"/>
            <a:ext cx="3278188" cy="1614488"/>
            <a:chOff x="3660" y="3176"/>
            <a:chExt cx="2065" cy="1017"/>
          </a:xfrm>
        </p:grpSpPr>
        <p:pic>
          <p:nvPicPr>
            <p:cNvPr id="24583" name="Скругленный прямоугольник 6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660" y="3176"/>
              <a:ext cx="2065" cy="1017"/>
            </a:xfrm>
            <a:prstGeom prst="rect">
              <a:avLst/>
            </a:prstGeom>
            <a:noFill/>
          </p:spPr>
        </p:pic>
        <p:sp>
          <p:nvSpPr>
            <p:cNvPr id="24584" name="Text Box 8"/>
            <p:cNvSpPr txBox="1">
              <a:spLocks noChangeArrowheads="1"/>
            </p:cNvSpPr>
            <p:nvPr/>
          </p:nvSpPr>
          <p:spPr bwMode="auto">
            <a:xfrm>
              <a:off x="3784" y="3291"/>
              <a:ext cx="1821" cy="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>
                  <a:solidFill>
                    <a:srgbClr val="FFFFFF"/>
                  </a:solidFill>
                  <a:latin typeface="Calibri" pitchFamily="34" charset="0"/>
                </a:rPr>
                <a:t>На восстановление ельника нужно </a:t>
              </a:r>
            </a:p>
            <a:p>
              <a:pPr algn="ctr"/>
              <a:r>
                <a:rPr lang="ru-RU" sz="2400">
                  <a:solidFill>
                    <a:srgbClr val="FFFFFF"/>
                  </a:solidFill>
                  <a:latin typeface="Calibri" pitchFamily="34" charset="0"/>
                </a:rPr>
                <a:t>100 лет!</a:t>
              </a:r>
            </a:p>
          </p:txBody>
        </p: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1274763" y="219075"/>
            <a:ext cx="6516687" cy="1390650"/>
            <a:chOff x="803" y="138"/>
            <a:chExt cx="4105" cy="876"/>
          </a:xfrm>
        </p:grpSpPr>
        <p:pic>
          <p:nvPicPr>
            <p:cNvPr id="25601" name="Заголово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03" y="138"/>
              <a:ext cx="4105" cy="876"/>
            </a:xfrm>
            <a:prstGeom prst="rect">
              <a:avLst/>
            </a:prstGeom>
            <a:noFill/>
          </p:spPr>
        </p:pic>
        <p:sp>
          <p:nvSpPr>
            <p:cNvPr id="25602" name="Text Box 2"/>
            <p:cNvSpPr txBox="1">
              <a:spLocks noChangeArrowheads="1"/>
            </p:cNvSpPr>
            <p:nvPr/>
          </p:nvSpPr>
          <p:spPr bwMode="auto">
            <a:xfrm>
              <a:off x="884" y="210"/>
              <a:ext cx="3946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ru-RU" sz="4400">
                  <a:solidFill>
                    <a:schemeClr val="bg1"/>
                  </a:solidFill>
                  <a:latin typeface="Calibri" pitchFamily="34" charset="0"/>
                </a:rPr>
                <a:t>        Лиственница</a:t>
              </a:r>
            </a:p>
          </p:txBody>
        </p:sp>
      </p:grpSp>
      <p:pic>
        <p:nvPicPr>
          <p:cNvPr id="4" name="Содержимое 3" descr="listvennica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700" y="1731963"/>
            <a:ext cx="3578225" cy="4162425"/>
          </a:xfrm>
        </p:spPr>
      </p:pic>
      <p:pic>
        <p:nvPicPr>
          <p:cNvPr id="5" name="Рисунок 4" descr="listvennica_l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87763" y="1755775"/>
            <a:ext cx="5376862" cy="4144963"/>
          </a:xfrm>
          <a:prstGeom prst="rect">
            <a:avLst/>
          </a:prstGeom>
          <a:noFill/>
        </p:spPr>
      </p:pic>
      <p:pic>
        <p:nvPicPr>
          <p:cNvPr id="6" name="Рисунок 5" descr="№6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43663" y="333375"/>
            <a:ext cx="5270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268288" y="73025"/>
            <a:ext cx="8478837" cy="1390650"/>
            <a:chOff x="169" y="46"/>
            <a:chExt cx="5341" cy="876"/>
          </a:xfrm>
        </p:grpSpPr>
        <p:pic>
          <p:nvPicPr>
            <p:cNvPr id="26625" name="Заголово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9" y="46"/>
              <a:ext cx="5341" cy="876"/>
            </a:xfrm>
            <a:prstGeom prst="rect">
              <a:avLst/>
            </a:prstGeom>
            <a:noFill/>
          </p:spPr>
        </p:pic>
        <p:sp>
          <p:nvSpPr>
            <p:cNvPr id="26626" name="Text Box 2"/>
            <p:cNvSpPr txBox="1">
              <a:spLocks noChangeArrowheads="1"/>
            </p:cNvSpPr>
            <p:nvPr/>
          </p:nvSpPr>
          <p:spPr bwMode="auto">
            <a:xfrm>
              <a:off x="249" y="119"/>
              <a:ext cx="5184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>
                  <a:solidFill>
                    <a:schemeClr val="bg1"/>
                  </a:solidFill>
                  <a:latin typeface="Calibri" pitchFamily="34" charset="0"/>
                </a:rPr>
                <a:t>Пихта и кедр</a:t>
              </a:r>
            </a:p>
          </p:txBody>
        </p:sp>
      </p:grpSp>
      <p:pic>
        <p:nvPicPr>
          <p:cNvPr id="4" name="Содержимое 3" descr="дерево пихты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5725" y="1822450"/>
            <a:ext cx="3267075" cy="4297363"/>
          </a:xfrm>
        </p:spPr>
      </p:pic>
      <p:pic>
        <p:nvPicPr>
          <p:cNvPr id="8" name="Рисунок 7" descr="кед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7563" y="1822450"/>
            <a:ext cx="4479925" cy="4224338"/>
          </a:xfrm>
          <a:prstGeom prst="rect">
            <a:avLst/>
          </a:prstGeom>
          <a:noFill/>
        </p:spPr>
      </p:pic>
      <p:grpSp>
        <p:nvGrpSpPr>
          <p:cNvPr id="9" name="TextBox 8"/>
          <p:cNvGrpSpPr>
            <a:grpSpLocks/>
          </p:cNvGrpSpPr>
          <p:nvPr/>
        </p:nvGrpSpPr>
        <p:grpSpPr bwMode="auto">
          <a:xfrm>
            <a:off x="1616075" y="6003925"/>
            <a:ext cx="1389063" cy="757238"/>
            <a:chOff x="1018" y="3782"/>
            <a:chExt cx="875" cy="477"/>
          </a:xfrm>
        </p:grpSpPr>
        <p:pic>
          <p:nvPicPr>
            <p:cNvPr id="26630" name="TextBox 8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018" y="3782"/>
              <a:ext cx="875" cy="477"/>
            </a:xfrm>
            <a:prstGeom prst="rect">
              <a:avLst/>
            </a:prstGeom>
            <a:noFill/>
          </p:spPr>
        </p:pic>
        <p:sp>
          <p:nvSpPr>
            <p:cNvPr id="26631" name="Text Box 7"/>
            <p:cNvSpPr txBox="1">
              <a:spLocks noChangeArrowheads="1"/>
            </p:cNvSpPr>
            <p:nvPr/>
          </p:nvSpPr>
          <p:spPr bwMode="auto">
            <a:xfrm>
              <a:off x="1156" y="3884"/>
              <a:ext cx="607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Calibri" pitchFamily="34" charset="0"/>
                </a:rPr>
                <a:t>Пихта</a:t>
              </a:r>
            </a:p>
          </p:txBody>
        </p:sp>
      </p:grpSp>
      <p:grpSp>
        <p:nvGrpSpPr>
          <p:cNvPr id="10" name="TextBox 9"/>
          <p:cNvGrpSpPr>
            <a:grpSpLocks/>
          </p:cNvGrpSpPr>
          <p:nvPr/>
        </p:nvGrpSpPr>
        <p:grpSpPr bwMode="auto">
          <a:xfrm>
            <a:off x="5145088" y="6003925"/>
            <a:ext cx="3713162" cy="757238"/>
            <a:chOff x="3241" y="3782"/>
            <a:chExt cx="2339" cy="477"/>
          </a:xfrm>
        </p:grpSpPr>
        <p:pic>
          <p:nvPicPr>
            <p:cNvPr id="26633" name="TextBox 9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241" y="3782"/>
              <a:ext cx="2339" cy="477"/>
            </a:xfrm>
            <a:prstGeom prst="rect">
              <a:avLst/>
            </a:prstGeom>
            <a:noFill/>
          </p:spPr>
        </p:pic>
        <p:sp>
          <p:nvSpPr>
            <p:cNvPr id="26634" name="Text Box 10"/>
            <p:cNvSpPr txBox="1">
              <a:spLocks noChangeArrowheads="1"/>
            </p:cNvSpPr>
            <p:nvPr/>
          </p:nvSpPr>
          <p:spPr bwMode="auto">
            <a:xfrm>
              <a:off x="3379" y="3884"/>
              <a:ext cx="2081" cy="2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latin typeface="Calibri" pitchFamily="34" charset="0"/>
                </a:rPr>
                <a:t>Кедр (сосна сибирская)</a:t>
              </a:r>
            </a:p>
          </p:txBody>
        </p:sp>
      </p:grpSp>
      <p:pic>
        <p:nvPicPr>
          <p:cNvPr id="11" name="Рисунок 10" descr="№3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08175" y="188913"/>
            <a:ext cx="719138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№4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188913"/>
            <a:ext cx="661988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5" name="Рисунок 4" descr="пихт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79650" y="1206500"/>
            <a:ext cx="2189163" cy="33051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карта тайги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5325" y="1579563"/>
            <a:ext cx="7783513" cy="40036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156A0A"/>
          </a:solidFill>
          <a:ln/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Сибирская тайга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uke[fhm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51650" y="4559300"/>
            <a:ext cx="2066925" cy="2006600"/>
          </a:xfrm>
        </p:spPr>
      </p:pic>
      <p:pic>
        <p:nvPicPr>
          <p:cNvPr id="5" name="Рисунок 4" descr="тиг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8750" y="4559300"/>
            <a:ext cx="2962275" cy="2043113"/>
          </a:xfrm>
          <a:prstGeom prst="rect">
            <a:avLst/>
          </a:prstGeom>
          <a:noFill/>
        </p:spPr>
      </p:pic>
      <p:pic>
        <p:nvPicPr>
          <p:cNvPr id="6" name="Рисунок 5" descr="олень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02013" y="4559300"/>
            <a:ext cx="2992437" cy="2060575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5292725" y="1700213"/>
            <a:ext cx="2303463" cy="13684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14"/>
          <p:cNvSpPr/>
          <p:nvPr/>
        </p:nvSpPr>
        <p:spPr>
          <a:xfrm>
            <a:off x="179388" y="4652963"/>
            <a:ext cx="2592387" cy="1944687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156A0A"/>
          </a:solidFill>
          <a:ln/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Применение хвойных растений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1" name="Содержимое 10" descr="пиломатериал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8" y="1420813"/>
            <a:ext cx="2840037" cy="2249487"/>
          </a:xfrm>
        </p:spPr>
      </p:pic>
      <p:pic>
        <p:nvPicPr>
          <p:cNvPr id="25604" name="Picture 4" descr="http://www.wikihow.com/images/9/92/Folder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2650" y="1420813"/>
            <a:ext cx="2857500" cy="2266950"/>
          </a:xfrm>
          <a:prstGeom prst="rect">
            <a:avLst/>
          </a:prstGeom>
          <a:noFill/>
        </p:spPr>
      </p:pic>
      <p:pic>
        <p:nvPicPr>
          <p:cNvPr id="25606" name="Picture 6" descr="http://www.satoc.ru/xvoinie/6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25" y="2803525"/>
            <a:ext cx="2316163" cy="2835275"/>
          </a:xfrm>
          <a:prstGeom prst="rect">
            <a:avLst/>
          </a:prstGeom>
          <a:noFill/>
        </p:spPr>
      </p:pic>
      <p:pic>
        <p:nvPicPr>
          <p:cNvPr id="25608" name="Picture 8" descr="http://img1.liveinternet.ru/images/attach/c/5/88/297/88297821_kedrovuye_oreh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4516438"/>
            <a:ext cx="2779713" cy="2195512"/>
          </a:xfrm>
          <a:prstGeom prst="rect">
            <a:avLst/>
          </a:prstGeom>
          <a:noFill/>
        </p:spPr>
      </p:pic>
      <p:pic>
        <p:nvPicPr>
          <p:cNvPr id="25610" name="Picture 10" descr="http://s3.images.drive2.ru/car.journal.photos/7800/000/000/0e0/616/88ccc889917e5e10-larg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3" y="4846638"/>
            <a:ext cx="1347787" cy="1670050"/>
          </a:xfrm>
          <a:prstGeom prst="rect">
            <a:avLst/>
          </a:prstGeom>
          <a:noFill/>
        </p:spPr>
      </p:pic>
      <p:sp>
        <p:nvSpPr>
          <p:cNvPr id="16" name="Стрелка вправо 15"/>
          <p:cNvSpPr/>
          <p:nvPr/>
        </p:nvSpPr>
        <p:spPr>
          <a:xfrm rot="20148302">
            <a:off x="5303838" y="2846388"/>
            <a:ext cx="792162" cy="576262"/>
          </a:xfrm>
          <a:prstGeom prst="rightArrow">
            <a:avLst/>
          </a:prstGeom>
          <a:solidFill>
            <a:srgbClr val="156A0A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400272">
            <a:off x="5302250" y="4930775"/>
            <a:ext cx="792163" cy="576263"/>
          </a:xfrm>
          <a:prstGeom prst="rightArrow">
            <a:avLst/>
          </a:prstGeom>
          <a:solidFill>
            <a:srgbClr val="156A0A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12831179">
            <a:off x="2792413" y="2808288"/>
            <a:ext cx="792162" cy="576262"/>
          </a:xfrm>
          <a:prstGeom prst="rightArrow">
            <a:avLst/>
          </a:prstGeom>
          <a:solidFill>
            <a:srgbClr val="156A0A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9475782">
            <a:off x="2706688" y="4852988"/>
            <a:ext cx="792162" cy="576262"/>
          </a:xfrm>
          <a:prstGeom prst="rightArrow">
            <a:avLst/>
          </a:prstGeom>
          <a:solidFill>
            <a:srgbClr val="156A0A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156A0A"/>
          </a:solidFill>
          <a:ln/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Отгадайте деревья по силуэ</a:t>
            </a:r>
            <a:r>
              <a:rPr lang="ru-RU" dirty="0" smtClean="0">
                <a:solidFill>
                  <a:schemeClr val="bg1"/>
                </a:solidFill>
              </a:rPr>
              <a:t>там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№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4850" y="1481138"/>
            <a:ext cx="1682750" cy="2816225"/>
          </a:xfrm>
        </p:spPr>
      </p:pic>
      <p:pic>
        <p:nvPicPr>
          <p:cNvPr id="5" name="Рисунок 4" descr="№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188" y="1481138"/>
            <a:ext cx="1920875" cy="2798762"/>
          </a:xfrm>
          <a:prstGeom prst="rect">
            <a:avLst/>
          </a:prstGeom>
          <a:noFill/>
        </p:spPr>
      </p:pic>
      <p:pic>
        <p:nvPicPr>
          <p:cNvPr id="6" name="Рисунок 5" descr="№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3788" y="1481138"/>
            <a:ext cx="1912937" cy="2743200"/>
          </a:xfrm>
          <a:prstGeom prst="rect">
            <a:avLst/>
          </a:prstGeom>
          <a:noFill/>
        </p:spPr>
      </p:pic>
      <p:pic>
        <p:nvPicPr>
          <p:cNvPr id="7" name="Рисунок 6" descr="№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5450" y="1481138"/>
            <a:ext cx="1754188" cy="2743200"/>
          </a:xfrm>
          <a:prstGeom prst="rect">
            <a:avLst/>
          </a:prstGeom>
          <a:noFill/>
        </p:spPr>
      </p:pic>
      <p:pic>
        <p:nvPicPr>
          <p:cNvPr id="8" name="Рисунок 7" descr="№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75525" y="1481138"/>
            <a:ext cx="1512888" cy="2786062"/>
          </a:xfrm>
          <a:prstGeom prst="rect">
            <a:avLst/>
          </a:prstGeom>
          <a:noFill/>
        </p:spPr>
      </p:pic>
      <p:grpSp>
        <p:nvGrpSpPr>
          <p:cNvPr id="9" name="Скругленный прямоугольник 8"/>
          <p:cNvGrpSpPr>
            <a:grpSpLocks/>
          </p:cNvGrpSpPr>
          <p:nvPr/>
        </p:nvGrpSpPr>
        <p:grpSpPr bwMode="auto">
          <a:xfrm>
            <a:off x="49213" y="4621213"/>
            <a:ext cx="2054225" cy="1103312"/>
            <a:chOff x="31" y="2911"/>
            <a:chExt cx="1294" cy="695"/>
          </a:xfrm>
        </p:grpSpPr>
        <p:pic>
          <p:nvPicPr>
            <p:cNvPr id="29705" name="Скругленный прямоугольник 8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1" y="2911"/>
              <a:ext cx="1294" cy="695"/>
            </a:xfrm>
            <a:prstGeom prst="rect">
              <a:avLst/>
            </a:prstGeom>
            <a:noFill/>
          </p:spPr>
        </p:pic>
        <p:sp>
          <p:nvSpPr>
            <p:cNvPr id="29706" name="Text Box 10"/>
            <p:cNvSpPr txBox="1">
              <a:spLocks noChangeArrowheads="1"/>
            </p:cNvSpPr>
            <p:nvPr/>
          </p:nvSpPr>
          <p:spPr bwMode="auto">
            <a:xfrm>
              <a:off x="137" y="3046"/>
              <a:ext cx="1086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>
                  <a:solidFill>
                    <a:srgbClr val="FFFFFF"/>
                  </a:solidFill>
                  <a:latin typeface="Calibri" pitchFamily="34" charset="0"/>
                </a:rPr>
                <a:t>Лиственница</a:t>
              </a:r>
            </a:p>
          </p:txBody>
        </p:sp>
      </p:grpSp>
      <p:grpSp>
        <p:nvGrpSpPr>
          <p:cNvPr id="10" name="Скругленный прямоугольник 9"/>
          <p:cNvGrpSpPr>
            <a:grpSpLocks/>
          </p:cNvGrpSpPr>
          <p:nvPr/>
        </p:nvGrpSpPr>
        <p:grpSpPr bwMode="auto">
          <a:xfrm>
            <a:off x="1852613" y="5187950"/>
            <a:ext cx="2049462" cy="1041400"/>
            <a:chOff x="1167" y="3268"/>
            <a:chExt cx="1291" cy="656"/>
          </a:xfrm>
        </p:grpSpPr>
        <p:pic>
          <p:nvPicPr>
            <p:cNvPr id="29708" name="Скругленный прямоугольник 9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167" y="3268"/>
              <a:ext cx="1291" cy="656"/>
            </a:xfrm>
            <a:prstGeom prst="rect">
              <a:avLst/>
            </a:prstGeom>
            <a:noFill/>
          </p:spPr>
        </p:pic>
        <p:sp>
          <p:nvSpPr>
            <p:cNvPr id="29709" name="Text Box 13"/>
            <p:cNvSpPr txBox="1">
              <a:spLocks noChangeArrowheads="1"/>
            </p:cNvSpPr>
            <p:nvPr/>
          </p:nvSpPr>
          <p:spPr bwMode="auto">
            <a:xfrm>
              <a:off x="1271" y="3364"/>
              <a:ext cx="1086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>
                  <a:solidFill>
                    <a:srgbClr val="FFFFFF"/>
                  </a:solidFill>
                  <a:latin typeface="Calibri" pitchFamily="34" charset="0"/>
                </a:rPr>
                <a:t>Пихта</a:t>
              </a:r>
            </a:p>
          </p:txBody>
        </p:sp>
      </p:grpSp>
      <p:grpSp>
        <p:nvGrpSpPr>
          <p:cNvPr id="11" name="Скругленный прямоугольник 10"/>
          <p:cNvGrpSpPr>
            <a:grpSpLocks/>
          </p:cNvGrpSpPr>
          <p:nvPr/>
        </p:nvGrpSpPr>
        <p:grpSpPr bwMode="auto">
          <a:xfrm>
            <a:off x="3651250" y="4608513"/>
            <a:ext cx="2047875" cy="1042987"/>
            <a:chOff x="2300" y="2903"/>
            <a:chExt cx="1290" cy="657"/>
          </a:xfrm>
        </p:grpSpPr>
        <p:pic>
          <p:nvPicPr>
            <p:cNvPr id="29711" name="Скругленный прямоугольник 10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300" y="2903"/>
              <a:ext cx="1290" cy="657"/>
            </a:xfrm>
            <a:prstGeom prst="rect">
              <a:avLst/>
            </a:prstGeom>
            <a:noFill/>
          </p:spPr>
        </p:pic>
        <p:sp>
          <p:nvSpPr>
            <p:cNvPr id="29712" name="Text Box 16"/>
            <p:cNvSpPr txBox="1">
              <a:spLocks noChangeArrowheads="1"/>
            </p:cNvSpPr>
            <p:nvPr/>
          </p:nvSpPr>
          <p:spPr bwMode="auto">
            <a:xfrm>
              <a:off x="2405" y="3001"/>
              <a:ext cx="1086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>
                  <a:solidFill>
                    <a:srgbClr val="FFFFFF"/>
                  </a:solidFill>
                  <a:latin typeface="Calibri" pitchFamily="34" charset="0"/>
                </a:rPr>
                <a:t>Кедр</a:t>
              </a:r>
            </a:p>
          </p:txBody>
        </p:sp>
      </p:grpSp>
      <p:grpSp>
        <p:nvGrpSpPr>
          <p:cNvPr id="12" name="Скругленный прямоугольник 11"/>
          <p:cNvGrpSpPr>
            <a:grpSpLocks/>
          </p:cNvGrpSpPr>
          <p:nvPr/>
        </p:nvGrpSpPr>
        <p:grpSpPr bwMode="auto">
          <a:xfrm>
            <a:off x="5449888" y="5187950"/>
            <a:ext cx="2054225" cy="1041400"/>
            <a:chOff x="3433" y="3268"/>
            <a:chExt cx="1294" cy="656"/>
          </a:xfrm>
        </p:grpSpPr>
        <p:pic>
          <p:nvPicPr>
            <p:cNvPr id="29714" name="Скругленный прямоугольник 11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433" y="3268"/>
              <a:ext cx="1294" cy="656"/>
            </a:xfrm>
            <a:prstGeom prst="rect">
              <a:avLst/>
            </a:prstGeom>
            <a:noFill/>
          </p:spPr>
        </p:pic>
        <p:sp>
          <p:nvSpPr>
            <p:cNvPr id="29715" name="Text Box 19"/>
            <p:cNvSpPr txBox="1">
              <a:spLocks noChangeArrowheads="1"/>
            </p:cNvSpPr>
            <p:nvPr/>
          </p:nvSpPr>
          <p:spPr bwMode="auto">
            <a:xfrm>
              <a:off x="3539" y="3364"/>
              <a:ext cx="1086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>
                  <a:solidFill>
                    <a:srgbClr val="FFFFFF"/>
                  </a:solidFill>
                  <a:latin typeface="Calibri" pitchFamily="34" charset="0"/>
                </a:rPr>
                <a:t>Сосна</a:t>
              </a:r>
            </a:p>
          </p:txBody>
        </p:sp>
      </p:grpSp>
      <p:grpSp>
        <p:nvGrpSpPr>
          <p:cNvPr id="13" name="Скругленный прямоугольник 12"/>
          <p:cNvGrpSpPr>
            <a:grpSpLocks/>
          </p:cNvGrpSpPr>
          <p:nvPr/>
        </p:nvGrpSpPr>
        <p:grpSpPr bwMode="auto">
          <a:xfrm>
            <a:off x="7218363" y="4681538"/>
            <a:ext cx="2047875" cy="1042987"/>
            <a:chOff x="4547" y="2949"/>
            <a:chExt cx="1290" cy="657"/>
          </a:xfrm>
        </p:grpSpPr>
        <p:pic>
          <p:nvPicPr>
            <p:cNvPr id="29717" name="Скругленный прямоугольник 12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547" y="2949"/>
              <a:ext cx="1290" cy="657"/>
            </a:xfrm>
            <a:prstGeom prst="rect">
              <a:avLst/>
            </a:prstGeom>
            <a:noFill/>
          </p:spPr>
        </p:pic>
        <p:sp>
          <p:nvSpPr>
            <p:cNvPr id="29718" name="Text Box 22"/>
            <p:cNvSpPr txBox="1">
              <a:spLocks noChangeArrowheads="1"/>
            </p:cNvSpPr>
            <p:nvPr/>
          </p:nvSpPr>
          <p:spPr bwMode="auto">
            <a:xfrm>
              <a:off x="4650" y="3046"/>
              <a:ext cx="1086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>
                  <a:solidFill>
                    <a:srgbClr val="FFFFFF"/>
                  </a:solidFill>
                  <a:latin typeface="Calibri" pitchFamily="34" charset="0"/>
                </a:rPr>
                <a:t>Ель</a:t>
              </a:r>
            </a:p>
          </p:txBody>
        </p: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226 -0.00879 0.00261 -0.01689 0.00834 -0.02222 C 0.01112 -0.03287 0.0073 -0.0199 0.0132 -0.03333 C 0.02014 -0.0493 0.02362 -0.06805 0.0382 -0.07453 C 0.04184 -0.07777 0.0448 -0.08055 0.04896 -0.0824 C 0.06598 -0.09838 0.08768 -0.11018 0.1073 -0.11898 C 0.11094 -0.12245 0.11407 -0.12291 0.11789 -0.12523 C 0.12553 -0.13009 0.13125 -0.13379 0.13941 -0.13634 C 0.14341 -0.1375 0.1474 -0.13796 0.15122 -0.13958 C 0.15556 -0.14166 0.16094 -0.1449 0.16563 -0.14583 C 0.1724 -0.14722 0.17622 -0.14676 0.1823 -0.14907 C 0.19289 -0.15301 0.20348 -0.15602 0.21441 -0.15856 C 0.34532 -0.1581 0.47639 -0.15787 0.6073 -0.15694 C 0.63178 -0.15671 0.65 -0.13333 0.67153 -0.12222 C 0.67605 -0.11597 0.68143 -0.11389 0.68698 -0.10949 C 0.69514 -0.10301 0.70139 -0.09676 0.71077 -0.09352 C 0.71563 -0.08935 0.71962 -0.08495 0.725 -0.0824 C 0.73455 -0.07338 0.73056 -0.07708 0.73698 -0.07129 C 0.7382 -0.07014 0.74063 -0.06805 0.74063 -0.06805 C 0.74323 -0.06273 0.74601 -0.05902 0.75 -0.05555 C 0.75573 -0.04398 0.75278 -0.04861 0.75834 -0.0412 C 0.76059 -0.03264 0.76181 -0.02708 0.76667 -0.0206 C 0.76754 -0.01736 0.76823 -0.01435 0.7691 -0.01111 C 0.76997 -0.0074 0.77396 -0.00139 0.77396 -0.00139 C 0.77518 0.0044 0.77448 0.00186 0.77622 0.00648 " pathEditMode="relative" ptsTypes="fffffffffff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1737 C 0.00104 0.00023 0.00243 0.00856 0.01042 0.02268 C 0.01215 0.03125 0.01059 0.02638 0.01615 0.03611 C 0.02205 0.04629 0.02795 0.05648 0.03368 0.06666 C 0.04306 0.08287 0.0375 0.0699 0.0441 0.07754 C 0.04549 0.07916 0.04618 0.08171 0.04774 0.0831 C 0.05 0.08541 0.0533 0.08657 0.0559 0.08865 C 0.05851 0.09351 0.06059 0.0949 0.0651 0.09675 C 0.07778 0.1074 0.09358 0.11088 0.10712 0.11921 C 0.11285 0.11851 0.11892 0.11851 0.12465 0.11759 C 0.13108 0.11643 0.13698 0.11134 0.14323 0.10925 C 0.1474 0.10578 0.15243 0.103 0.15729 0.10092 C 0.16892 0.09097 0.19167 0.0831 0.19688 0.06504 C 0.19948 0.05625 0.20104 0.04675 0.2026 0.03773 C 0.20868 0.003 0.2026 -0.03287 0.2026 -0.06806 " pathEditMode="relative" rAng="0" ptsTypes="ffffffffffffff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43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77778E-6 -5.18519E-6 C 0.00242 -0.00325 0.00607 -0.00533 0.00711 -0.0095 C 0.00954 -0.01922 0.0111 -0.02501 0.01544 -0.03334 C 0.01979 -0.05047 0.03888 -0.06413 0.05121 -0.06829 C 0.05798 -0.07524 0.07135 -0.08056 0.07968 -0.08427 C 0.08367 -0.08612 0.08524 -0.08566 0.08923 -0.08728 C 0.09166 -0.0882 0.09635 -0.09052 0.09635 -0.09052 C 0.16492 -0.0889 0.146 -0.097 0.17499 -0.08589 C 0.17742 -0.0838 0.18055 -0.08265 0.18211 -0.07941 C 0.18298 -0.07778 0.1835 -0.07593 0.18454 -0.07478 C 0.18663 -0.07246 0.1894 -0.072 0.19166 -0.06991 C 0.21666 -0.02292 0.20242 0.05208 0.20242 0.09999 " pathEditMode="relative" ptsTypes="fffffffffff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8.51852E-6 C 0.00452 0.00624 0.00417 0.01226 0.00573 0.0206 C 0.00539 0.04328 0.00556 0.0662 0.00452 0.08888 C 0.004 0.10092 -0.00954 0.11527 -0.01805 0.11573 C -0.05538 0.11736 -0.09253 0.11851 -0.12986 0.11898 C -0.17864 0.11944 -0.22743 0.12013 -0.27621 0.1206 C -0.30868 0.12013 -0.34131 0.1199 -0.37378 0.11898 C -0.37899 0.11874 -0.38437 0.11458 -0.3894 0.11273 C -0.39166 0.1118 -0.3967 0.10948 -0.3967 0.10948 C -0.40364 0.103 -0.40746 0.09953 -0.41545 0.09675 C -0.42534 0.08796 -0.43715 0.08356 -0.44878 0.08078 C -0.46145 0.07453 -0.47447 0.06898 -0.48697 0.0618 C -0.49392 0.05786 -0.50312 0.04814 -0.51076 0.04606 C -0.51197 0.04444 -0.51302 0.04259 -0.51423 0.0412 C -0.51579 0.03935 -0.5177 0.03819 -0.51909 0.03634 C -0.52499 0.0287 -0.52864 0.01874 -0.53454 0.01111 C -0.53576 0.00648 -0.53749 0.00092 -0.53923 -0.00325 C -0.54062 -0.00672 -0.54409 -0.01274 -0.54409 -0.01274 C -0.54548 -0.01991 -0.55034 -0.03519 -0.55364 -0.04144 C -0.55642 -0.04677 -0.55902 -0.04908 -0.56076 -0.05556 C -0.56197 -0.07593 -0.56145 -0.07709 -0.56909 -0.09214 C -0.57152 -0.09677 -0.57864 -0.10325 -0.57864 -0.10325 C -0.58177 -0.09653 -0.5809 -0.10024 -0.5809 -0.09214 " pathEditMode="relative" ptsTypes="ffffffffffffffffffffff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C -0.00226 -0.01181 -0.0066 -0.02084 -0.01198 -0.0301 C -0.01337 -0.03612 -0.0158 -0.04028 -0.02031 -0.04283 C -0.02257 -0.04422 -0.02743 -0.04607 -0.02743 -0.04607 C -0.0316 -0.05 -0.03594 -0.05047 -0.04045 -0.05394 C -0.04809 -0.05973 -0.0559 -0.06574 -0.06424 -0.06991 C -0.07431 -0.075 -0.08576 -0.07732 -0.09531 -0.08426 C -0.10017 -0.08774 -0.10469 -0.09306 -0.10955 -0.09676 C -0.1184 -0.10348 -0.12726 -0.10996 -0.13576 -0.1176 C -0.13837 -0.11991 -0.14583 -0.12107 -0.14878 -0.12223 C -0.25955 -0.12153 -0.35503 -0.10857 -0.45833 -0.12871 C -0.47257 -0.12848 -0.54184 -0.1507 -0.56788 -0.1176 C -0.57205 -0.10649 -0.57552 -0.09468 -0.58212 -0.08565 C -0.58594 -0.06088 -0.58437 -0.03426 -0.5809 -0.00949 C -0.57934 0.00208 -0.57413 0.01365 -0.57378 0.02546 C -0.57344 0.0412 -0.57378 0.05717 -0.57378 0.07291 " pathEditMode="relative" ptsTypes="fffffffffffffff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" y="207963"/>
            <a:ext cx="8877300" cy="6448425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899592" y="1357298"/>
            <a:ext cx="7344816" cy="928694"/>
          </a:xfrm>
          <a:prstGeom prst="roundRect">
            <a:avLst/>
          </a:prstGeom>
          <a:solidFill>
            <a:srgbClr val="156A0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1200150" y="231775"/>
            <a:ext cx="6773863" cy="1030288"/>
            <a:chOff x="756" y="146"/>
            <a:chExt cx="4267" cy="649"/>
          </a:xfrm>
        </p:grpSpPr>
        <p:pic>
          <p:nvPicPr>
            <p:cNvPr id="30725" name="Заголовок 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" y="146"/>
              <a:ext cx="4267" cy="649"/>
            </a:xfrm>
            <a:prstGeom prst="rect">
              <a:avLst/>
            </a:prstGeom>
            <a:noFill/>
          </p:spPr>
        </p:pic>
        <p:sp>
          <p:nvSpPr>
            <p:cNvPr id="30726" name="Text Box 6"/>
            <p:cNvSpPr txBox="1">
              <a:spLocks noChangeArrowheads="1"/>
            </p:cNvSpPr>
            <p:nvPr/>
          </p:nvSpPr>
          <p:spPr bwMode="auto">
            <a:xfrm>
              <a:off x="839" y="300"/>
              <a:ext cx="4107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 b="1">
                  <a:latin typeface="Times New Roman" pitchFamily="18" charset="0"/>
                  <a:cs typeface="Times New Roman" pitchFamily="18" charset="0"/>
                </a:rPr>
                <a:t>Тема исследования: </a:t>
              </a:r>
            </a:p>
          </p:txBody>
        </p:sp>
      </p:grpSp>
      <p:sp>
        <p:nvSpPr>
          <p:cNvPr id="30728" name="TextBox 2"/>
          <p:cNvSpPr txBox="1">
            <a:spLocks noChangeArrowheads="1"/>
          </p:cNvSpPr>
          <p:nvPr/>
        </p:nvSpPr>
        <p:spPr bwMode="auto">
          <a:xfrm>
            <a:off x="1116013" y="1428750"/>
            <a:ext cx="70564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Голосеменные растения</a:t>
            </a:r>
          </a:p>
        </p:txBody>
      </p:sp>
      <p:sp>
        <p:nvSpPr>
          <p:cNvPr id="30729" name="TextBox 4"/>
          <p:cNvSpPr txBox="1">
            <a:spLocks noChangeArrowheads="1"/>
          </p:cNvSpPr>
          <p:nvPr/>
        </p:nvSpPr>
        <p:spPr bwMode="auto">
          <a:xfrm>
            <a:off x="2643188" y="2786063"/>
            <a:ext cx="5064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надо было узнать: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3643314"/>
            <a:ext cx="2357454" cy="928694"/>
          </a:xfrm>
          <a:prstGeom prst="roundRect">
            <a:avLst/>
          </a:prstGeom>
          <a:solidFill>
            <a:srgbClr val="156A0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Строение</a:t>
            </a:r>
          </a:p>
        </p:txBody>
      </p:sp>
      <p:grpSp>
        <p:nvGrpSpPr>
          <p:cNvPr id="12" name="Скругленный прямоугольник 11"/>
          <p:cNvGrpSpPr>
            <a:grpSpLocks/>
          </p:cNvGrpSpPr>
          <p:nvPr/>
        </p:nvGrpSpPr>
        <p:grpSpPr bwMode="auto">
          <a:xfrm>
            <a:off x="341313" y="4895850"/>
            <a:ext cx="2749550" cy="1181100"/>
            <a:chOff x="215" y="3084"/>
            <a:chExt cx="1732" cy="744"/>
          </a:xfrm>
        </p:grpSpPr>
        <p:pic>
          <p:nvPicPr>
            <p:cNvPr id="30733" name="Скругленный прямоугольник 1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5" y="3084"/>
              <a:ext cx="1732" cy="744"/>
            </a:xfrm>
            <a:prstGeom prst="rect">
              <a:avLst/>
            </a:prstGeom>
            <a:noFill/>
          </p:spPr>
        </p:pic>
        <p:sp>
          <p:nvSpPr>
            <p:cNvPr id="30734" name="Text Box 14"/>
            <p:cNvSpPr txBox="1">
              <a:spLocks noChangeArrowheads="1"/>
            </p:cNvSpPr>
            <p:nvPr/>
          </p:nvSpPr>
          <p:spPr bwMode="auto">
            <a:xfrm>
              <a:off x="323" y="3186"/>
              <a:ext cx="151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Представители</a:t>
              </a:r>
            </a:p>
          </p:txBody>
        </p:sp>
      </p:grpSp>
      <p:grpSp>
        <p:nvGrpSpPr>
          <p:cNvPr id="13" name="Скругленный прямоугольник 12"/>
          <p:cNvGrpSpPr>
            <a:grpSpLocks/>
          </p:cNvGrpSpPr>
          <p:nvPr/>
        </p:nvGrpSpPr>
        <p:grpSpPr bwMode="auto">
          <a:xfrm>
            <a:off x="3255963" y="3529013"/>
            <a:ext cx="2700337" cy="1176337"/>
            <a:chOff x="2051" y="2223"/>
            <a:chExt cx="1701" cy="741"/>
          </a:xfrm>
        </p:grpSpPr>
        <p:pic>
          <p:nvPicPr>
            <p:cNvPr id="30736" name="Скругленный прямоугольник 12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051" y="2223"/>
              <a:ext cx="1701" cy="741"/>
            </a:xfrm>
            <a:prstGeom prst="rect">
              <a:avLst/>
            </a:prstGeom>
            <a:noFill/>
          </p:spPr>
        </p:pic>
        <p:sp>
          <p:nvSpPr>
            <p:cNvPr id="30737" name="Text Box 17"/>
            <p:cNvSpPr txBox="1">
              <a:spLocks noChangeArrowheads="1"/>
            </p:cNvSpPr>
            <p:nvPr/>
          </p:nvSpPr>
          <p:spPr bwMode="auto">
            <a:xfrm>
              <a:off x="2189" y="2324"/>
              <a:ext cx="1427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Жизнедеятель-ность</a:t>
              </a: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3428992" y="5072074"/>
            <a:ext cx="2357454" cy="928694"/>
          </a:xfrm>
          <a:prstGeom prst="roundRect">
            <a:avLst/>
          </a:prstGeom>
          <a:solidFill>
            <a:srgbClr val="156A0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Значение в природе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3645024"/>
            <a:ext cx="2357454" cy="928694"/>
          </a:xfrm>
          <a:prstGeom prst="roundRect">
            <a:avLst/>
          </a:prstGeom>
          <a:solidFill>
            <a:srgbClr val="156A0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Где обитают</a:t>
            </a:r>
          </a:p>
        </p:txBody>
      </p:sp>
      <p:grpSp>
        <p:nvGrpSpPr>
          <p:cNvPr id="16" name="Скругленный прямоугольник 15"/>
          <p:cNvGrpSpPr>
            <a:grpSpLocks/>
          </p:cNvGrpSpPr>
          <p:nvPr/>
        </p:nvGrpSpPr>
        <p:grpSpPr bwMode="auto">
          <a:xfrm>
            <a:off x="6102350" y="4968875"/>
            <a:ext cx="2608263" cy="1182688"/>
            <a:chOff x="3844" y="3130"/>
            <a:chExt cx="1643" cy="745"/>
          </a:xfrm>
        </p:grpSpPr>
        <p:pic>
          <p:nvPicPr>
            <p:cNvPr id="30745" name="Скругленный прямоугольник 15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44" y="3130"/>
              <a:ext cx="1643" cy="745"/>
            </a:xfrm>
            <a:prstGeom prst="rect">
              <a:avLst/>
            </a:prstGeom>
            <a:noFill/>
          </p:spPr>
        </p:pic>
        <p:sp>
          <p:nvSpPr>
            <p:cNvPr id="30746" name="Text Box 26"/>
            <p:cNvSpPr txBox="1">
              <a:spLocks noChangeArrowheads="1"/>
            </p:cNvSpPr>
            <p:nvPr/>
          </p:nvSpPr>
          <p:spPr bwMode="auto">
            <a:xfrm>
              <a:off x="3952" y="3232"/>
              <a:ext cx="142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Роль в жизни человека</a:t>
              </a:r>
            </a:p>
          </p:txBody>
        </p: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156A0A"/>
          </a:solidFill>
          <a:ln/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Домашнее задан</a:t>
            </a:r>
            <a:r>
              <a:rPr lang="ru-RU" dirty="0" smtClean="0">
                <a:solidFill>
                  <a:schemeClr val="bg1"/>
                </a:solidFill>
              </a:rPr>
              <a:t>ие</a:t>
            </a:r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3" name="Содержимое 2"/>
          <p:cNvGrpSpPr>
            <a:grpSpLocks noGrp="1"/>
          </p:cNvGrpSpPr>
          <p:nvPr/>
        </p:nvGrpSpPr>
        <p:grpSpPr bwMode="auto">
          <a:xfrm>
            <a:off x="195263" y="1358900"/>
            <a:ext cx="8613775" cy="4902200"/>
            <a:chOff x="123" y="856"/>
            <a:chExt cx="5426" cy="3088"/>
          </a:xfrm>
        </p:grpSpPr>
        <p:pic>
          <p:nvPicPr>
            <p:cNvPr id="31748" name="Содержимое 2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3" y="856"/>
              <a:ext cx="5426" cy="3088"/>
            </a:xfrm>
            <a:prstGeom prst="rect">
              <a:avLst/>
            </a:prstGeom>
            <a:noFill/>
          </p:spPr>
        </p:pic>
        <p:sp>
          <p:nvSpPr>
            <p:cNvPr id="31749" name="Text Box 5"/>
            <p:cNvSpPr txBox="1">
              <a:spLocks noChangeArrowheads="1"/>
            </p:cNvSpPr>
            <p:nvPr/>
          </p:nvSpPr>
          <p:spPr bwMode="auto">
            <a:xfrm>
              <a:off x="288" y="1008"/>
              <a:ext cx="5184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Параграф 16 учебника, вопросы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 Задания к п.16 в тетради с печатной основой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Закончить заполнение таблицы (графу «Применение») 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Подготовить сообщение о получении бумаги</a:t>
              </a:r>
            </a:p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Подготовить сообщение и презентацию о применении лиственницы</a:t>
              </a:r>
            </a:p>
          </p:txBody>
        </p: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тосинте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2913" y="3822700"/>
            <a:ext cx="3455987" cy="2932113"/>
          </a:xfrm>
          <a:prstGeom prst="rect">
            <a:avLst/>
          </a:prstGeom>
          <a:noFill/>
        </p:spPr>
      </p:pic>
      <p:grpSp>
        <p:nvGrpSpPr>
          <p:cNvPr id="4" name="Скругленный прямоугольник 3"/>
          <p:cNvGrpSpPr>
            <a:grpSpLocks/>
          </p:cNvGrpSpPr>
          <p:nvPr/>
        </p:nvGrpSpPr>
        <p:grpSpPr bwMode="auto">
          <a:xfrm>
            <a:off x="701675" y="1944688"/>
            <a:ext cx="7808913" cy="2341562"/>
            <a:chOff x="442" y="1225"/>
            <a:chExt cx="4919" cy="1475"/>
          </a:xfrm>
        </p:grpSpPr>
        <p:pic>
          <p:nvPicPr>
            <p:cNvPr id="14338" name="Скругленный прямоугольник 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2" y="1225"/>
              <a:ext cx="4919" cy="1475"/>
            </a:xfrm>
            <a:prstGeom prst="rect">
              <a:avLst/>
            </a:prstGeom>
            <a:noFill/>
          </p:spPr>
        </p:pic>
        <p:sp>
          <p:nvSpPr>
            <p:cNvPr id="14339" name="Text Box 3"/>
            <p:cNvSpPr txBox="1">
              <a:spLocks noChangeArrowheads="1"/>
            </p:cNvSpPr>
            <p:nvPr/>
          </p:nvSpPr>
          <p:spPr bwMode="auto">
            <a:xfrm>
              <a:off x="586" y="1362"/>
              <a:ext cx="4634" cy="1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pic>
        <p:nvPicPr>
          <p:cNvPr id="5" name="Рисунок 4" descr="fotosintez-300x27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313" y="3754438"/>
            <a:ext cx="3024187" cy="2890837"/>
          </a:xfrm>
          <a:prstGeom prst="rect">
            <a:avLst/>
          </a:prstGeom>
          <a:noFill/>
        </p:spPr>
      </p:pic>
      <p:pic>
        <p:nvPicPr>
          <p:cNvPr id="7" name="Рисунок 6" descr="хлоропласты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3822700"/>
            <a:ext cx="3230562" cy="2803525"/>
          </a:xfrm>
          <a:prstGeom prst="rect">
            <a:avLst/>
          </a:prstGeom>
          <a:noFill/>
        </p:spPr>
      </p:pic>
      <p:sp>
        <p:nvSpPr>
          <p:cNvPr id="14343" name="Содержимое 2"/>
          <p:cNvSpPr>
            <a:spLocks noGrp="1"/>
          </p:cNvSpPr>
          <p:nvPr>
            <p:ph idx="4294967295"/>
          </p:nvPr>
        </p:nvSpPr>
        <p:spPr>
          <a:xfrm>
            <a:off x="914400" y="908050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b="1" dirty="0" smtClean="0"/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cs typeface="Aharoni" pitchFamily="2" charset="-79"/>
              </a:rPr>
              <a:t>О каком процессе здесь говорится?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cs typeface="Aharoni" pitchFamily="2" charset="-79"/>
              </a:rPr>
              <a:t>О каком зеленом зернышке идет речь? </a:t>
            </a:r>
          </a:p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cs typeface="Aharoni" pitchFamily="2" charset="-79"/>
              </a:rPr>
              <a:t>Как они правят жизнью на Земле?</a:t>
            </a:r>
          </a:p>
        </p:txBody>
      </p:sp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-128588" y="-66675"/>
            <a:ext cx="9394826" cy="2024063"/>
            <a:chOff x="-81" y="-42"/>
            <a:chExt cx="5918" cy="1275"/>
          </a:xfrm>
        </p:grpSpPr>
        <p:pic>
          <p:nvPicPr>
            <p:cNvPr id="14344" name="Заголовок 1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-81" y="-42"/>
              <a:ext cx="5918" cy="1275"/>
            </a:xfrm>
            <a:prstGeom prst="rect">
              <a:avLst/>
            </a:prstGeom>
            <a:noFill/>
          </p:spPr>
        </p:pic>
        <p:sp>
          <p:nvSpPr>
            <p:cNvPr id="14345" name="Text Box 9"/>
            <p:cNvSpPr txBox="1">
              <a:spLocks noChangeArrowheads="1"/>
            </p:cNvSpPr>
            <p:nvPr/>
          </p:nvSpPr>
          <p:spPr bwMode="auto">
            <a:xfrm>
              <a:off x="0" y="119"/>
              <a:ext cx="5760" cy="1026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3600" b="1" i="1" dirty="0">
                  <a:solidFill>
                    <a:schemeClr val="accent3">
                      <a:lumMod val="50000"/>
                    </a:schemeClr>
                  </a:solidFill>
                  <a:latin typeface="Calibri" pitchFamily="34" charset="0"/>
                </a:rPr>
                <a:t>Расшифруйте изречение: </a:t>
              </a:r>
              <a:br>
                <a:rPr lang="ru-RU" sz="3600" b="1" i="1" dirty="0">
                  <a:solidFill>
                    <a:schemeClr val="accent3">
                      <a:lumMod val="50000"/>
                    </a:schemeClr>
                  </a:solidFill>
                  <a:latin typeface="Calibri" pitchFamily="34" charset="0"/>
                </a:rPr>
              </a:br>
              <a:r>
                <a:rPr lang="ru-RU" sz="3600" b="1" i="1" dirty="0">
                  <a:solidFill>
                    <a:schemeClr val="accent3">
                      <a:lumMod val="50000"/>
                    </a:schemeClr>
                  </a:solidFill>
                  <a:latin typeface="Calibri" pitchFamily="34" charset="0"/>
                </a:rPr>
                <a:t>«Двое правят жизнью на Земле: </a:t>
              </a:r>
              <a:br>
                <a:rPr lang="ru-RU" sz="3600" b="1" i="1" dirty="0">
                  <a:solidFill>
                    <a:schemeClr val="accent3">
                      <a:lumMod val="50000"/>
                    </a:schemeClr>
                  </a:solidFill>
                  <a:latin typeface="Calibri" pitchFamily="34" charset="0"/>
                </a:rPr>
              </a:br>
              <a:r>
                <a:rPr lang="ru-RU" sz="3600" b="1" i="1" dirty="0">
                  <a:solidFill>
                    <a:schemeClr val="accent3">
                      <a:lumMod val="50000"/>
                    </a:schemeClr>
                  </a:solidFill>
                  <a:latin typeface="Calibri" pitchFamily="34" charset="0"/>
                </a:rPr>
                <a:t>красное солнышко да зеленое зернышко» </a:t>
              </a:r>
            </a:p>
          </p:txBody>
        </p: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79512" y="405588"/>
            <a:ext cx="8760110" cy="6263772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numCol="2" anchor="ctr">
            <a:spAutoFit/>
          </a:bodyPr>
          <a:lstStyle/>
          <a:p>
            <a:pPr>
              <a:defRPr/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Использовались ресурсы:</a:t>
            </a:r>
            <a:endParaRPr lang="ru-RU" sz="2400" b="1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http://medicalherbs.sci-lib.com/image058.html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ель, шишки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http://almaz-pk.ru/catalog/eli-premium-klassa/eli-iz-plenki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ель искусственная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http://biouroki.ru/material/plants/paporotnik.html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папоротник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http://travushka.net/news/1-0-72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сосна, шишки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http://www.geotar.com/position/kapitan/0003.html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сосна, дерево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http://sib-style.com/articles/sosna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сосны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http://bioplant.livejournal.com/71789.html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ельник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http://www.chitalnya.ru/work/600199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сосновый бор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http://www.artcyclopedia.ru/doroga_v_sosnovom_boru_holst_maslo-gerasimov_andrej_viktorovich.htm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картина дорога в бору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http://www.forest.ru/rus/publications/north/04-c.htm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восстановление ельника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http://www.wallon.ru/photo/nature/lesnoj_pozhar/22-0-13778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лесной пожар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http://www.denkamen.ru/news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берегите лес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http://forest.geoman.ru/forest/item/f00/s02/e0002106/index.shtml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пихта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http://www.gardengreen.ru/item/286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пихта, шишки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6"/>
              </a:rPr>
              <a:t>http://files.vipgod.ru/book.html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хвойные</a:t>
            </a:r>
          </a:p>
          <a:p>
            <a:pPr eaLnBrk="0" hangingPunct="0">
              <a:defRPr/>
            </a:pPr>
            <a:endParaRPr lang="ru-RU" sz="1400" b="1" dirty="0">
              <a:latin typeface="Calibri" pitchFamily="34" charset="0"/>
              <a:cs typeface="Times New Roman" pitchFamily="18" charset="0"/>
            </a:endParaRPr>
          </a:p>
          <a:p>
            <a:pPr eaLnBrk="0" hangingPunct="0">
              <a:defRPr/>
            </a:pP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400" b="1" dirty="0">
              <a:latin typeface="Calibri" pitchFamily="34" charset="0"/>
              <a:ea typeface="Calibri" pitchFamily="34" charset="0"/>
              <a:cs typeface="Times New Roman" pitchFamily="18" charset="0"/>
              <a:hlinkClick r:id="rId17"/>
            </a:endParaRPr>
          </a:p>
          <a:p>
            <a:pPr eaLnBrk="0" hangingPunct="0">
              <a:defRPr/>
            </a:pPr>
            <a:endParaRPr lang="ru-RU" sz="1400" b="1" dirty="0">
              <a:latin typeface="Calibri" pitchFamily="34" charset="0"/>
              <a:ea typeface="Calibri" pitchFamily="34" charset="0"/>
              <a:cs typeface="Times New Roman" pitchFamily="18" charset="0"/>
              <a:hlinkClick r:id="rId17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http://www.centralpark.ru/item/pihta_sibirskaya_abies_sibirica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дерево пихты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http://iscelyaemsyaprirodoy.narod.ru/business4.html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кедр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19"/>
              </a:rPr>
              <a:t>http://www.les-treid.ru/stati/svojstva-drevesiny-kedr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дерево кедра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0"/>
              </a:rPr>
              <a:t>http://www.siblarix.ru/listvennica.html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лиственница, ветка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0"/>
              </a:rPr>
              <a:t>http://www.siblarix.ru/listvennica.html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лиственница, хвоя, шишки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1"/>
              </a:rPr>
              <a:t>http://www.okna-bel.ru/okna-iz-listvennicy.html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лиственница, дерево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2"/>
              </a:rPr>
              <a:t>http://www.sky-wood.ru/info/listvennica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лиственничный лес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3"/>
              </a:rPr>
              <a:t>http://krasnoyarsk.olx.ru/iid-61591654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пиломатериалы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4"/>
              </a:rPr>
              <a:t>http://www.prirodasibiri.ru/?id_page=3&amp;id_razd=67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применение лиственницы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5"/>
              </a:rPr>
              <a:t>http://technocredo.com/flora/derevya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космическая роль растений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6"/>
              </a:rPr>
              <a:t>http://www.stihi.ru/2010/01/11/3426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тигр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7"/>
              </a:rPr>
              <a:t>http://зоогеография.рф/taxon/264/dikusha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глухарь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8"/>
              </a:rPr>
              <a:t>http://www.pozhvanov.com/blog/tag/%D1%82%D0%B0%D0%B9%D0%B3%D0%B0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олень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  <a:hlinkClick r:id="rId29"/>
              </a:rPr>
              <a:t>http://disk.shgs.ru/forum/viewtopic.php?p=817311</a:t>
            </a:r>
            <a:r>
              <a:rPr lang="ru-RU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карта тайги</a:t>
            </a:r>
            <a:endParaRPr lang="ru-RU" sz="1400" b="1" dirty="0"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b="1" dirty="0">
              <a:latin typeface="Arial" pitchFamily="34" charset="0"/>
              <a:cs typeface="+mn-cs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195263" y="463550"/>
            <a:ext cx="8893175" cy="1620838"/>
            <a:chOff x="123" y="292"/>
            <a:chExt cx="5602" cy="1021"/>
          </a:xfrm>
        </p:grpSpPr>
        <p:pic>
          <p:nvPicPr>
            <p:cNvPr id="15361" name="Заголово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3" y="292"/>
              <a:ext cx="5602" cy="1021"/>
            </a:xfrm>
            <a:prstGeom prst="rect">
              <a:avLst/>
            </a:prstGeom>
            <a:noFill/>
          </p:spPr>
        </p:pic>
        <p:sp>
          <p:nvSpPr>
            <p:cNvPr id="15362" name="Text Box 2"/>
            <p:cNvSpPr txBox="1">
              <a:spLocks noChangeArrowheads="1"/>
            </p:cNvSpPr>
            <p:nvPr/>
          </p:nvSpPr>
          <p:spPr bwMode="auto">
            <a:xfrm>
              <a:off x="204" y="482"/>
              <a:ext cx="5443" cy="725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 dirty="0">
                  <a:solidFill>
                    <a:schemeClr val="accent3">
                      <a:lumMod val="50000"/>
                    </a:schemeClr>
                  </a:solidFill>
                  <a:latin typeface="Calibri" pitchFamily="34" charset="0"/>
                </a:rPr>
                <a:t>Что будет, если все растения вдруг погибнут?</a:t>
              </a:r>
            </a:p>
          </p:txBody>
        </p:sp>
      </p:grpSp>
      <p:pic>
        <p:nvPicPr>
          <p:cNvPr id="4" name="Содержимое 3" descr="пищевая цепь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7544" y="2420888"/>
            <a:ext cx="8181975" cy="3672408"/>
          </a:xfrm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311150" y="158750"/>
            <a:ext cx="8509000" cy="1395413"/>
            <a:chOff x="196" y="100"/>
            <a:chExt cx="5360" cy="879"/>
          </a:xfrm>
        </p:grpSpPr>
        <p:pic>
          <p:nvPicPr>
            <p:cNvPr id="16385" name="Заголово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6" y="100"/>
              <a:ext cx="5360" cy="879"/>
            </a:xfrm>
            <a:prstGeom prst="rect">
              <a:avLst/>
            </a:prstGeom>
            <a:noFill/>
          </p:spPr>
        </p:pic>
        <p:sp>
          <p:nvSpPr>
            <p:cNvPr id="16386" name="Text Box 2"/>
            <p:cNvSpPr txBox="1">
              <a:spLocks noChangeArrowheads="1"/>
            </p:cNvSpPr>
            <p:nvPr/>
          </p:nvSpPr>
          <p:spPr bwMode="auto">
            <a:xfrm>
              <a:off x="288" y="173"/>
              <a:ext cx="5184" cy="72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4000" i="1" dirty="0">
                  <a:solidFill>
                    <a:schemeClr val="accent3">
                      <a:lumMod val="50000"/>
                    </a:schemeClr>
                  </a:solidFill>
                  <a:latin typeface="Calibri" pitchFamily="34" charset="0"/>
                </a:rPr>
                <a:t>Растения каких групп изображены?</a:t>
              </a:r>
            </a:p>
          </p:txBody>
        </p:sp>
      </p:grpSp>
      <p:pic>
        <p:nvPicPr>
          <p:cNvPr id="4" name="Рисунок 3" descr="Спирогир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" y="1749425"/>
            <a:ext cx="2622550" cy="2359025"/>
          </a:xfrm>
          <a:prstGeom prst="rect">
            <a:avLst/>
          </a:prstGeom>
          <a:noFill/>
        </p:spPr>
      </p:pic>
      <p:pic>
        <p:nvPicPr>
          <p:cNvPr id="6" name="Рисунок 5" descr="кукушкин лен одиноч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8763" y="1749425"/>
            <a:ext cx="3114675" cy="2389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paporotnik_en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40438" y="1749425"/>
            <a:ext cx="3060700" cy="2352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8" name="Скругленный прямоугольник 7"/>
          <p:cNvGrpSpPr>
            <a:grpSpLocks/>
          </p:cNvGrpSpPr>
          <p:nvPr/>
        </p:nvGrpSpPr>
        <p:grpSpPr bwMode="auto">
          <a:xfrm>
            <a:off x="122238" y="4322763"/>
            <a:ext cx="2554287" cy="1041400"/>
            <a:chOff x="77" y="2723"/>
            <a:chExt cx="1609" cy="656"/>
          </a:xfrm>
        </p:grpSpPr>
        <p:pic>
          <p:nvPicPr>
            <p:cNvPr id="16391" name="Скругленный прямоугольник 7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" y="2723"/>
              <a:ext cx="1609" cy="656"/>
            </a:xfrm>
            <a:prstGeom prst="rect">
              <a:avLst/>
            </a:prstGeom>
            <a:noFill/>
          </p:spPr>
        </p:pic>
        <p:sp>
          <p:nvSpPr>
            <p:cNvPr id="16392" name="Text Box 8"/>
            <p:cNvSpPr txBox="1">
              <a:spLocks noChangeArrowheads="1"/>
            </p:cNvSpPr>
            <p:nvPr/>
          </p:nvSpPr>
          <p:spPr bwMode="auto">
            <a:xfrm>
              <a:off x="183" y="2819"/>
              <a:ext cx="1403" cy="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9" name="Скругленный прямоугольник 8"/>
          <p:cNvGrpSpPr>
            <a:grpSpLocks/>
          </p:cNvGrpSpPr>
          <p:nvPr/>
        </p:nvGrpSpPr>
        <p:grpSpPr bwMode="auto">
          <a:xfrm>
            <a:off x="3144838" y="4322763"/>
            <a:ext cx="2554287" cy="1041400"/>
            <a:chOff x="1981" y="2723"/>
            <a:chExt cx="1609" cy="656"/>
          </a:xfrm>
        </p:grpSpPr>
        <p:pic>
          <p:nvPicPr>
            <p:cNvPr id="16394" name="Скругленный прямоугольник 8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981" y="2723"/>
              <a:ext cx="1609" cy="656"/>
            </a:xfrm>
            <a:prstGeom prst="rect">
              <a:avLst/>
            </a:prstGeom>
            <a:noFill/>
          </p:spPr>
        </p:pic>
        <p:sp>
          <p:nvSpPr>
            <p:cNvPr id="16395" name="Text Box 11"/>
            <p:cNvSpPr txBox="1">
              <a:spLocks noChangeArrowheads="1"/>
            </p:cNvSpPr>
            <p:nvPr/>
          </p:nvSpPr>
          <p:spPr bwMode="auto">
            <a:xfrm>
              <a:off x="2088" y="2819"/>
              <a:ext cx="1403" cy="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0" name="Скругленный прямоугольник 9"/>
          <p:cNvGrpSpPr>
            <a:grpSpLocks/>
          </p:cNvGrpSpPr>
          <p:nvPr/>
        </p:nvGrpSpPr>
        <p:grpSpPr bwMode="auto">
          <a:xfrm>
            <a:off x="6242050" y="4322763"/>
            <a:ext cx="2554288" cy="1041400"/>
            <a:chOff x="3932" y="2723"/>
            <a:chExt cx="1609" cy="656"/>
          </a:xfrm>
        </p:grpSpPr>
        <p:pic>
          <p:nvPicPr>
            <p:cNvPr id="16397" name="Скругленный прямоугольник 9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932" y="2723"/>
              <a:ext cx="1609" cy="656"/>
            </a:xfrm>
            <a:prstGeom prst="rect">
              <a:avLst/>
            </a:prstGeom>
            <a:noFill/>
          </p:spPr>
        </p:pic>
        <p:sp>
          <p:nvSpPr>
            <p:cNvPr id="16398" name="Text Box 14"/>
            <p:cNvSpPr txBox="1">
              <a:spLocks noChangeArrowheads="1"/>
            </p:cNvSpPr>
            <p:nvPr/>
          </p:nvSpPr>
          <p:spPr bwMode="auto">
            <a:xfrm>
              <a:off x="4038" y="2819"/>
              <a:ext cx="1403" cy="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9750" y="4581525"/>
            <a:ext cx="16129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00B050"/>
                </a:solidFill>
                <a:latin typeface="Calibri" pitchFamily="34" charset="0"/>
              </a:rPr>
              <a:t>Водоросли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67175" y="4581525"/>
            <a:ext cx="7477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00B050"/>
                </a:solidFill>
                <a:latin typeface="Calibri" pitchFamily="34" charset="0"/>
              </a:rPr>
              <a:t>Мхи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588125" y="4581525"/>
            <a:ext cx="20361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00B050"/>
                </a:solidFill>
                <a:latin typeface="Calibri" pitchFamily="34" charset="0"/>
              </a:rPr>
              <a:t>Папоротники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Скругленный прямоугольник 3"/>
          <p:cNvGrpSpPr>
            <a:grpSpLocks/>
          </p:cNvGrpSpPr>
          <p:nvPr/>
        </p:nvGrpSpPr>
        <p:grpSpPr bwMode="auto">
          <a:xfrm>
            <a:off x="414338" y="1871663"/>
            <a:ext cx="8096250" cy="4357687"/>
            <a:chOff x="261" y="1179"/>
            <a:chExt cx="5100" cy="2745"/>
          </a:xfrm>
        </p:grpSpPr>
        <p:pic>
          <p:nvPicPr>
            <p:cNvPr id="17409" name="Скругленный прямоугольник 3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1" y="1179"/>
              <a:ext cx="5100" cy="2745"/>
            </a:xfrm>
            <a:prstGeom prst="rect">
              <a:avLst/>
            </a:prstGeom>
            <a:noFill/>
          </p:spPr>
        </p:pic>
        <p:sp>
          <p:nvSpPr>
            <p:cNvPr id="17410" name="Text Box 2"/>
            <p:cNvSpPr txBox="1">
              <a:spLocks noChangeArrowheads="1"/>
            </p:cNvSpPr>
            <p:nvPr/>
          </p:nvSpPr>
          <p:spPr bwMode="auto">
            <a:xfrm>
              <a:off x="466" y="1379"/>
              <a:ext cx="4692" cy="2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156A0A"/>
          </a:solidFill>
          <a:ln/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Сделайте подписи к рисунку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7415" name="Рисунок 2" descr="папоротник.png"/>
          <p:cNvPicPr>
            <a:picLocks noChangeAspect="1"/>
          </p:cNvPicPr>
          <p:nvPr/>
        </p:nvPicPr>
        <p:blipFill>
          <a:blip r:embed="rId3"/>
          <a:srcRect t="11765" r="55293"/>
          <a:stretch>
            <a:fillRect/>
          </a:stretch>
        </p:blipFill>
        <p:spPr bwMode="auto">
          <a:xfrm>
            <a:off x="1331913" y="2205038"/>
            <a:ext cx="27352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Box 4"/>
          <p:cNvSpPr txBox="1">
            <a:spLocks noChangeArrowheads="1"/>
          </p:cNvSpPr>
          <p:nvPr/>
        </p:nvSpPr>
        <p:spPr bwMode="auto">
          <a:xfrm>
            <a:off x="4140200" y="2852738"/>
            <a:ext cx="3292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1  _________________________</a:t>
            </a:r>
          </a:p>
        </p:txBody>
      </p:sp>
      <p:sp>
        <p:nvSpPr>
          <p:cNvPr id="17417" name="TextBox 7"/>
          <p:cNvSpPr txBox="1">
            <a:spLocks noChangeArrowheads="1"/>
          </p:cNvSpPr>
          <p:nvPr/>
        </p:nvSpPr>
        <p:spPr bwMode="auto">
          <a:xfrm>
            <a:off x="4140200" y="3789363"/>
            <a:ext cx="33543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2 __________________________</a:t>
            </a:r>
          </a:p>
        </p:txBody>
      </p:sp>
      <p:sp>
        <p:nvSpPr>
          <p:cNvPr id="17418" name="TextBox 8"/>
          <p:cNvSpPr txBox="1">
            <a:spLocks noChangeArrowheads="1"/>
          </p:cNvSpPr>
          <p:nvPr/>
        </p:nvSpPr>
        <p:spPr bwMode="auto">
          <a:xfrm>
            <a:off x="4140200" y="4652963"/>
            <a:ext cx="33543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3 __________________________</a:t>
            </a:r>
          </a:p>
        </p:txBody>
      </p:sp>
      <p:sp>
        <p:nvSpPr>
          <p:cNvPr id="17419" name="TextBox 9"/>
          <p:cNvSpPr txBox="1">
            <a:spLocks noChangeArrowheads="1"/>
          </p:cNvSpPr>
          <p:nvPr/>
        </p:nvSpPr>
        <p:spPr bwMode="auto">
          <a:xfrm>
            <a:off x="4140200" y="5013325"/>
            <a:ext cx="3354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4 __________________________</a:t>
            </a:r>
          </a:p>
        </p:txBody>
      </p:sp>
      <p:sp>
        <p:nvSpPr>
          <p:cNvPr id="17420" name="TextBox 10"/>
          <p:cNvSpPr txBox="1">
            <a:spLocks noChangeArrowheads="1"/>
          </p:cNvSpPr>
          <p:nvPr/>
        </p:nvSpPr>
        <p:spPr bwMode="auto">
          <a:xfrm>
            <a:off x="4140200" y="5445125"/>
            <a:ext cx="3354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Calibri" pitchFamily="34" charset="0"/>
              </a:rPr>
              <a:t>5 __________________________</a:t>
            </a:r>
          </a:p>
        </p:txBody>
      </p:sp>
      <p:cxnSp>
        <p:nvCxnSpPr>
          <p:cNvPr id="13" name="Прямая со стрелкой 12"/>
          <p:cNvCxnSpPr>
            <a:stCxn id="17416" idx="1"/>
          </p:cNvCxnSpPr>
          <p:nvPr/>
        </p:nvCxnSpPr>
        <p:spPr>
          <a:xfrm flipH="1">
            <a:off x="3779838" y="3036888"/>
            <a:ext cx="360362" cy="317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7417" idx="1"/>
          </p:cNvCxnSpPr>
          <p:nvPr/>
        </p:nvCxnSpPr>
        <p:spPr>
          <a:xfrm flipH="1" flipV="1">
            <a:off x="3708400" y="3963988"/>
            <a:ext cx="431800" cy="95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7418" idx="1"/>
          </p:cNvCxnSpPr>
          <p:nvPr/>
        </p:nvCxnSpPr>
        <p:spPr>
          <a:xfrm flipH="1" flipV="1">
            <a:off x="2195513" y="4829175"/>
            <a:ext cx="1944687" cy="79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2843213" y="5260975"/>
            <a:ext cx="1368425" cy="396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7420" idx="1"/>
          </p:cNvCxnSpPr>
          <p:nvPr/>
        </p:nvCxnSpPr>
        <p:spPr>
          <a:xfrm flipH="1" flipV="1">
            <a:off x="2627313" y="5621338"/>
            <a:ext cx="1512887" cy="793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328613" y="-30163"/>
            <a:ext cx="8480425" cy="1620838"/>
            <a:chOff x="207" y="-19"/>
            <a:chExt cx="5342" cy="1021"/>
          </a:xfrm>
        </p:grpSpPr>
        <p:pic>
          <p:nvPicPr>
            <p:cNvPr id="18433" name="Заголово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7" y="-19"/>
              <a:ext cx="5342" cy="1021"/>
            </a:xfrm>
            <a:prstGeom prst="rect">
              <a:avLst/>
            </a:prstGeom>
            <a:noFill/>
          </p:spPr>
        </p:pic>
        <p:sp>
          <p:nvSpPr>
            <p:cNvPr id="18434" name="Text Box 2"/>
            <p:cNvSpPr txBox="1">
              <a:spLocks noChangeArrowheads="1"/>
            </p:cNvSpPr>
            <p:nvPr/>
          </p:nvSpPr>
          <p:spPr bwMode="auto">
            <a:xfrm>
              <a:off x="288" y="173"/>
              <a:ext cx="5184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>
                  <a:solidFill>
                    <a:schemeClr val="bg1"/>
                  </a:solidFill>
                  <a:latin typeface="Calibri" pitchFamily="34" charset="0"/>
                </a:rPr>
                <a:t>Какое общее название имеют эти растения?</a:t>
              </a:r>
            </a:p>
          </p:txBody>
        </p:sp>
      </p:grpSp>
      <p:pic>
        <p:nvPicPr>
          <p:cNvPr id="3" name="Рисунок 2" descr="в сосновом бору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6838" y="1352550"/>
            <a:ext cx="3956051" cy="4425950"/>
          </a:xfrm>
          <a:prstGeom prst="rect">
            <a:avLst/>
          </a:prstGeom>
          <a:noFill/>
        </p:spPr>
      </p:pic>
      <p:pic>
        <p:nvPicPr>
          <p:cNvPr id="4" name="Рисунок 3" descr="aj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7013" y="3067050"/>
            <a:ext cx="4402137" cy="3370263"/>
          </a:xfrm>
          <a:prstGeom prst="rect">
            <a:avLst/>
          </a:prstGeom>
          <a:noFill/>
        </p:spPr>
      </p:pic>
      <p:pic>
        <p:nvPicPr>
          <p:cNvPr id="5" name="Рисунок 4" descr="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0813" y="1427163"/>
            <a:ext cx="4071937" cy="3224212"/>
          </a:xfrm>
          <a:prstGeom prst="rect">
            <a:avLst/>
          </a:prstGeom>
          <a:noFill/>
        </p:spPr>
      </p:pic>
      <p:pic>
        <p:nvPicPr>
          <p:cNvPr id="6" name="TextBox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4238" y="5005388"/>
            <a:ext cx="7321550" cy="10779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07963"/>
            <a:ext cx="8534400" cy="6448425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899592" y="1357298"/>
            <a:ext cx="7344816" cy="928694"/>
          </a:xfrm>
          <a:prstGeom prst="roundRect">
            <a:avLst/>
          </a:prstGeom>
          <a:solidFill>
            <a:srgbClr val="156A0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1200150" y="231775"/>
            <a:ext cx="6773863" cy="1030288"/>
            <a:chOff x="756" y="146"/>
            <a:chExt cx="4267" cy="649"/>
          </a:xfrm>
        </p:grpSpPr>
        <p:pic>
          <p:nvPicPr>
            <p:cNvPr id="19461" name="Заголовок 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6" y="146"/>
              <a:ext cx="4267" cy="649"/>
            </a:xfrm>
            <a:prstGeom prst="rect">
              <a:avLst/>
            </a:prstGeom>
            <a:noFill/>
          </p:spPr>
        </p:pic>
        <p:sp>
          <p:nvSpPr>
            <p:cNvPr id="19462" name="Text Box 6"/>
            <p:cNvSpPr txBox="1">
              <a:spLocks noChangeArrowheads="1"/>
            </p:cNvSpPr>
            <p:nvPr/>
          </p:nvSpPr>
          <p:spPr bwMode="auto">
            <a:xfrm>
              <a:off x="839" y="300"/>
              <a:ext cx="4107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 b="1">
                  <a:solidFill>
                    <a:srgbClr val="92D050"/>
                  </a:solidFill>
                  <a:latin typeface="Calibri" pitchFamily="34" charset="0"/>
                  <a:cs typeface="Times New Roman" pitchFamily="18" charset="0"/>
                </a:rPr>
                <a:t>Тема исследования: 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116013" y="1428750"/>
            <a:ext cx="705643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Голосеменные растения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3188" y="2786063"/>
            <a:ext cx="38163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Что надо узнать: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3643314"/>
            <a:ext cx="2357454" cy="928694"/>
          </a:xfrm>
          <a:prstGeom prst="roundRect">
            <a:avLst/>
          </a:prstGeom>
          <a:solidFill>
            <a:srgbClr val="156A0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Times New Roman" pitchFamily="18" charset="0"/>
              </a:rPr>
              <a:t>Строение</a:t>
            </a:r>
          </a:p>
        </p:txBody>
      </p:sp>
      <p:grpSp>
        <p:nvGrpSpPr>
          <p:cNvPr id="12" name="Скругленный прямоугольник 11"/>
          <p:cNvGrpSpPr>
            <a:grpSpLocks/>
          </p:cNvGrpSpPr>
          <p:nvPr/>
        </p:nvGrpSpPr>
        <p:grpSpPr bwMode="auto">
          <a:xfrm>
            <a:off x="371475" y="4956175"/>
            <a:ext cx="2749550" cy="1176338"/>
            <a:chOff x="234" y="3122"/>
            <a:chExt cx="1732" cy="741"/>
          </a:xfrm>
        </p:grpSpPr>
        <p:pic>
          <p:nvPicPr>
            <p:cNvPr id="19469" name="Скругленный прямоугольник 1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4" y="3122"/>
              <a:ext cx="1732" cy="741"/>
            </a:xfrm>
            <a:prstGeom prst="rect">
              <a:avLst/>
            </a:prstGeom>
            <a:noFill/>
          </p:spPr>
        </p:pic>
        <p:sp>
          <p:nvSpPr>
            <p:cNvPr id="19470" name="Text Box 14"/>
            <p:cNvSpPr txBox="1">
              <a:spLocks noChangeArrowheads="1"/>
            </p:cNvSpPr>
            <p:nvPr/>
          </p:nvSpPr>
          <p:spPr bwMode="auto">
            <a:xfrm>
              <a:off x="344" y="3224"/>
              <a:ext cx="1517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Представители</a:t>
              </a:r>
            </a:p>
          </p:txBody>
        </p:sp>
      </p:grpSp>
      <p:grpSp>
        <p:nvGrpSpPr>
          <p:cNvPr id="13" name="Скругленный прямоугольник 12"/>
          <p:cNvGrpSpPr>
            <a:grpSpLocks/>
          </p:cNvGrpSpPr>
          <p:nvPr/>
        </p:nvGrpSpPr>
        <p:grpSpPr bwMode="auto">
          <a:xfrm>
            <a:off x="3292475" y="3529013"/>
            <a:ext cx="2627313" cy="1176337"/>
            <a:chOff x="2074" y="2223"/>
            <a:chExt cx="1655" cy="741"/>
          </a:xfrm>
        </p:grpSpPr>
        <p:pic>
          <p:nvPicPr>
            <p:cNvPr id="19472" name="Скругленный прямоугольник 12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074" y="2223"/>
              <a:ext cx="1655" cy="741"/>
            </a:xfrm>
            <a:prstGeom prst="rect">
              <a:avLst/>
            </a:prstGeom>
            <a:noFill/>
          </p:spPr>
        </p:pic>
        <p:sp>
          <p:nvSpPr>
            <p:cNvPr id="19473" name="Text Box 17"/>
            <p:cNvSpPr txBox="1">
              <a:spLocks noChangeArrowheads="1"/>
            </p:cNvSpPr>
            <p:nvPr/>
          </p:nvSpPr>
          <p:spPr bwMode="auto">
            <a:xfrm>
              <a:off x="2189" y="2324"/>
              <a:ext cx="1427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  <a:t>Жизнедеятель-ность</a:t>
              </a:r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3428992" y="5072074"/>
            <a:ext cx="2357454" cy="928694"/>
          </a:xfrm>
          <a:prstGeom prst="roundRect">
            <a:avLst/>
          </a:prstGeom>
          <a:solidFill>
            <a:srgbClr val="156A0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Times New Roman" pitchFamily="18" charset="0"/>
              </a:rPr>
              <a:t>Значение в природе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28184" y="3645024"/>
            <a:ext cx="2357454" cy="928694"/>
          </a:xfrm>
          <a:prstGeom prst="roundRect">
            <a:avLst/>
          </a:prstGeom>
          <a:solidFill>
            <a:srgbClr val="156A0A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Times New Roman" pitchFamily="18" charset="0"/>
              </a:rPr>
              <a:t>Где обитают</a:t>
            </a:r>
          </a:p>
        </p:txBody>
      </p:sp>
      <p:grpSp>
        <p:nvGrpSpPr>
          <p:cNvPr id="16" name="Скругленный прямоугольник 15"/>
          <p:cNvGrpSpPr>
            <a:grpSpLocks/>
          </p:cNvGrpSpPr>
          <p:nvPr/>
        </p:nvGrpSpPr>
        <p:grpSpPr bwMode="auto">
          <a:xfrm>
            <a:off x="6102350" y="4968875"/>
            <a:ext cx="2603500" cy="1182688"/>
            <a:chOff x="3844" y="3130"/>
            <a:chExt cx="1640" cy="745"/>
          </a:xfrm>
        </p:grpSpPr>
        <p:pic>
          <p:nvPicPr>
            <p:cNvPr id="19481" name="Скругленный прямоугольник 15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844" y="3130"/>
              <a:ext cx="1640" cy="745"/>
            </a:xfrm>
            <a:prstGeom prst="rect">
              <a:avLst/>
            </a:prstGeom>
            <a:noFill/>
          </p:spPr>
        </p:pic>
        <p:sp>
          <p:nvSpPr>
            <p:cNvPr id="19482" name="Text Box 26"/>
            <p:cNvSpPr txBox="1">
              <a:spLocks noChangeArrowheads="1"/>
            </p:cNvSpPr>
            <p:nvPr/>
          </p:nvSpPr>
          <p:spPr bwMode="auto">
            <a:xfrm>
              <a:off x="3952" y="3232"/>
              <a:ext cx="1428" cy="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FFFFFF"/>
                  </a:solidFill>
                  <a:latin typeface="Calibri" pitchFamily="34" charset="0"/>
                  <a:cs typeface="Times New Roman" pitchFamily="18" charset="0"/>
                </a:rPr>
                <a:t>Роль в жизни человека</a:t>
              </a:r>
            </a:p>
          </p:txBody>
        </p: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Заголовок 1"/>
          <p:cNvGrpSpPr>
            <a:grpSpLocks noGrp="1"/>
          </p:cNvGrpSpPr>
          <p:nvPr/>
        </p:nvGrpSpPr>
        <p:grpSpPr bwMode="auto">
          <a:xfrm>
            <a:off x="328613" y="-30163"/>
            <a:ext cx="8480425" cy="1620838"/>
            <a:chOff x="207" y="-19"/>
            <a:chExt cx="5342" cy="1021"/>
          </a:xfrm>
        </p:grpSpPr>
        <p:pic>
          <p:nvPicPr>
            <p:cNvPr id="20481" name="Заголовок 1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7" y="-19"/>
              <a:ext cx="5342" cy="1021"/>
            </a:xfrm>
            <a:prstGeom prst="rect">
              <a:avLst/>
            </a:prstGeom>
            <a:noFill/>
          </p:spPr>
        </p:pic>
        <p:sp>
          <p:nvSpPr>
            <p:cNvPr id="20482" name="Text Box 2"/>
            <p:cNvSpPr txBox="1">
              <a:spLocks noChangeArrowheads="1"/>
            </p:cNvSpPr>
            <p:nvPr/>
          </p:nvSpPr>
          <p:spPr bwMode="auto">
            <a:xfrm>
              <a:off x="288" y="173"/>
              <a:ext cx="5184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000">
                  <a:solidFill>
                    <a:schemeClr val="bg1"/>
                  </a:solidFill>
                  <a:latin typeface="Calibri" pitchFamily="34" charset="0"/>
                </a:rPr>
                <a:t>Найдите в учебнике ответы </a:t>
              </a:r>
              <a:br>
                <a:rPr lang="ru-RU" sz="4000">
                  <a:solidFill>
                    <a:schemeClr val="bg1"/>
                  </a:solidFill>
                  <a:latin typeface="Calibri" pitchFamily="34" charset="0"/>
                </a:rPr>
              </a:br>
              <a:r>
                <a:rPr lang="ru-RU" sz="4000">
                  <a:solidFill>
                    <a:schemeClr val="bg1"/>
                  </a:solidFill>
                  <a:latin typeface="Calibri" pitchFamily="34" charset="0"/>
                </a:rPr>
                <a:t>на вопросы</a:t>
              </a:r>
            </a:p>
          </p:txBody>
        </p:sp>
      </p:grpSp>
      <p:grpSp>
        <p:nvGrpSpPr>
          <p:cNvPr id="4" name="Содержимое 3"/>
          <p:cNvGrpSpPr>
            <a:grpSpLocks noGrp="1"/>
          </p:cNvGrpSpPr>
          <p:nvPr/>
        </p:nvGrpSpPr>
        <p:grpSpPr bwMode="auto">
          <a:xfrm>
            <a:off x="-79375" y="1408113"/>
            <a:ext cx="9236075" cy="4852987"/>
            <a:chOff x="-50" y="887"/>
            <a:chExt cx="5818" cy="3057"/>
          </a:xfrm>
        </p:grpSpPr>
        <p:pic>
          <p:nvPicPr>
            <p:cNvPr id="20484" name="Содержимое 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50" y="887"/>
              <a:ext cx="5818" cy="3057"/>
            </a:xfrm>
            <a:prstGeom prst="rect">
              <a:avLst/>
            </a:prstGeom>
            <a:noFill/>
          </p:spPr>
        </p:pic>
        <p:sp>
          <p:nvSpPr>
            <p:cNvPr id="20485" name="Text Box 5"/>
            <p:cNvSpPr txBox="1">
              <a:spLocks noChangeArrowheads="1"/>
            </p:cNvSpPr>
            <p:nvPr/>
          </p:nvSpPr>
          <p:spPr bwMode="auto">
            <a:xfrm>
              <a:off x="113" y="1008"/>
              <a:ext cx="5579" cy="28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 Есть ли среди голосеменных кустарники и травы? </a:t>
              </a:r>
            </a:p>
            <a:p>
              <a:pPr marL="342900" indent="-342900"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Как размножаются голосеменные? </a:t>
              </a:r>
            </a:p>
            <a:p>
              <a:pPr marL="342900" indent="-342900"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Есть ли у голосеменных цветки и плоды? </a:t>
              </a:r>
            </a:p>
            <a:p>
              <a:pPr marL="342900" indent="-342900"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Почему этим растениям дано название «Голосеменные»? </a:t>
              </a:r>
            </a:p>
            <a:p>
              <a:pPr marL="342900" indent="-342900"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Сколько видов голосеменных существует? </a:t>
              </a:r>
            </a:p>
            <a:p>
              <a:pPr marL="342900" indent="-342900">
                <a:spcBef>
                  <a:spcPct val="20000"/>
                </a:spcBef>
                <a:buFont typeface="Arial" charset="0"/>
                <a:buChar char="•"/>
              </a:pPr>
              <a:r>
                <a:rPr lang="ru-RU" sz="3200" b="1">
                  <a:latin typeface="Calibri" pitchFamily="34" charset="0"/>
                </a:rPr>
                <a:t>Что такое хвоя? </a:t>
              </a:r>
            </a:p>
          </p:txBody>
        </p:sp>
      </p:grp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156A0A"/>
          </a:solidFill>
          <a:ln/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bg1"/>
                </a:solidFill>
              </a:rPr>
              <a:t>Сравните ель и сосну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ель дерево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1775" y="1463675"/>
            <a:ext cx="2133600" cy="4297363"/>
          </a:xfrm>
        </p:spPr>
      </p:pic>
      <p:pic>
        <p:nvPicPr>
          <p:cNvPr id="6" name="Рисунок 5" descr="ель шишк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6100" y="2835275"/>
            <a:ext cx="1878013" cy="3760788"/>
          </a:xfrm>
          <a:prstGeom prst="rect">
            <a:avLst/>
          </a:prstGeom>
          <a:noFill/>
        </p:spPr>
      </p:pic>
      <p:pic>
        <p:nvPicPr>
          <p:cNvPr id="7" name="Рисунок 6" descr="сосна шишки 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8150" y="1463675"/>
            <a:ext cx="4749800" cy="4297363"/>
          </a:xfrm>
          <a:prstGeom prst="rect">
            <a:avLst/>
          </a:prstGeom>
          <a:noFill/>
        </p:spPr>
      </p:pic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5795963" y="5373688"/>
            <a:ext cx="22590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i="1">
                <a:latin typeface="Calibri" pitchFamily="34" charset="0"/>
              </a:rPr>
              <a:t>Сосна обыкновенная</a:t>
            </a:r>
          </a:p>
        </p:txBody>
      </p:sp>
      <p:pic>
        <p:nvPicPr>
          <p:cNvPr id="9" name="Рисунок 8" descr="№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40650" y="260350"/>
            <a:ext cx="71913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" name="Содержимое 3" descr="№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5650" y="260350"/>
            <a:ext cx="6350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453</Words>
  <Application>Microsoft Office PowerPoint</Application>
  <PresentationFormat>Экран (4:3)</PresentationFormat>
  <Paragraphs>141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Сделайте подписи к рисунку</vt:lpstr>
      <vt:lpstr>Презентация PowerPoint</vt:lpstr>
      <vt:lpstr>Презентация PowerPoint</vt:lpstr>
      <vt:lpstr>Презентация PowerPoint</vt:lpstr>
      <vt:lpstr>Сравните ель и сосну</vt:lpstr>
      <vt:lpstr>Презентация PowerPoint</vt:lpstr>
      <vt:lpstr>А вы за какую ёлку?</vt:lpstr>
      <vt:lpstr>Сбережем лес!</vt:lpstr>
      <vt:lpstr>Презентация PowerPoint</vt:lpstr>
      <vt:lpstr>Презентация PowerPoint</vt:lpstr>
      <vt:lpstr>Сибирская тайга</vt:lpstr>
      <vt:lpstr>Применение хвойных растений</vt:lpstr>
      <vt:lpstr>Отгадайте деревья по силуэтам</vt:lpstr>
      <vt:lpstr>Презентация PowerPoint</vt:lpstr>
      <vt:lpstr>Домашнее задание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67</cp:revision>
  <dcterms:created xsi:type="dcterms:W3CDTF">2013-01-12T06:31:02Z</dcterms:created>
  <dcterms:modified xsi:type="dcterms:W3CDTF">2024-03-24T11:25:05Z</dcterms:modified>
</cp:coreProperties>
</file>