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70" r:id="rId3"/>
    <p:sldId id="278" r:id="rId4"/>
    <p:sldId id="272" r:id="rId5"/>
    <p:sldId id="282" r:id="rId6"/>
    <p:sldId id="283" r:id="rId7"/>
    <p:sldId id="281" r:id="rId8"/>
    <p:sldId id="273" r:id="rId9"/>
    <p:sldId id="284" r:id="rId10"/>
    <p:sldId id="285" r:id="rId11"/>
    <p:sldId id="286" r:id="rId12"/>
    <p:sldId id="280" r:id="rId13"/>
    <p:sldId id="275" r:id="rId14"/>
    <p:sldId id="287" r:id="rId15"/>
    <p:sldId id="276" r:id="rId16"/>
    <p:sldId id="289" r:id="rId17"/>
    <p:sldId id="257" r:id="rId18"/>
    <p:sldId id="271" r:id="rId19"/>
    <p:sldId id="290" r:id="rId20"/>
    <p:sldId id="291" r:id="rId21"/>
    <p:sldId id="258" r:id="rId22"/>
    <p:sldId id="260" r:id="rId23"/>
    <p:sldId id="263" r:id="rId24"/>
    <p:sldId id="265" r:id="rId25"/>
    <p:sldId id="267" r:id="rId26"/>
    <p:sldId id="304" r:id="rId27"/>
    <p:sldId id="269" r:id="rId2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11CE4-9C67-4211-A7D9-A1EF1B7A91B4}" type="datetimeFigureOut">
              <a:rPr lang="ru-RU" smtClean="0"/>
              <a:t>24.03.2024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7F62AF-DF4C-44BC-9137-17FCC2E11505}" type="slidenum">
              <a:rPr lang="ru-RU" smtClean="0"/>
              <a:t>‹#›</a:t>
            </a:fld>
            <a:endParaRPr lang="ru-RU"/>
          </a:p>
        </p:txBody>
      </p:sp>
    </p:spTree>
    <p:extLst>
      <p:ext uri="{BB962C8B-B14F-4D97-AF65-F5344CB8AC3E}">
        <p14:creationId xmlns:p14="http://schemas.microsoft.com/office/powerpoint/2010/main" val="1319413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7F62AF-DF4C-44BC-9137-17FCC2E11505}" type="slidenum">
              <a:rPr lang="ru-RU" smtClean="0"/>
              <a:t>2</a:t>
            </a:fld>
            <a:endParaRPr lang="ru-RU"/>
          </a:p>
        </p:txBody>
      </p:sp>
    </p:spTree>
    <p:extLst>
      <p:ext uri="{BB962C8B-B14F-4D97-AF65-F5344CB8AC3E}">
        <p14:creationId xmlns:p14="http://schemas.microsoft.com/office/powerpoint/2010/main" val="2841044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7F62AF-DF4C-44BC-9137-17FCC2E11505}" type="slidenum">
              <a:rPr lang="ru-RU" smtClean="0"/>
              <a:t>3</a:t>
            </a:fld>
            <a:endParaRPr lang="ru-RU"/>
          </a:p>
        </p:txBody>
      </p:sp>
    </p:spTree>
    <p:extLst>
      <p:ext uri="{BB962C8B-B14F-4D97-AF65-F5344CB8AC3E}">
        <p14:creationId xmlns:p14="http://schemas.microsoft.com/office/powerpoint/2010/main" val="1479509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7F62AF-DF4C-44BC-9137-17FCC2E11505}" type="slidenum">
              <a:rPr lang="ru-RU" smtClean="0"/>
              <a:t>5</a:t>
            </a:fld>
            <a:endParaRPr lang="ru-RU"/>
          </a:p>
        </p:txBody>
      </p:sp>
    </p:spTree>
    <p:extLst>
      <p:ext uri="{BB962C8B-B14F-4D97-AF65-F5344CB8AC3E}">
        <p14:creationId xmlns:p14="http://schemas.microsoft.com/office/powerpoint/2010/main" val="2323130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17F62AF-DF4C-44BC-9137-17FCC2E11505}" type="slidenum">
              <a:rPr lang="ru-RU" smtClean="0"/>
              <a:t>6</a:t>
            </a:fld>
            <a:endParaRPr lang="ru-RU"/>
          </a:p>
        </p:txBody>
      </p:sp>
    </p:spTree>
    <p:extLst>
      <p:ext uri="{BB962C8B-B14F-4D97-AF65-F5344CB8AC3E}">
        <p14:creationId xmlns:p14="http://schemas.microsoft.com/office/powerpoint/2010/main" val="3260920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04AC653-8FE1-4056-85AF-17B44EEE35AD}"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285671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4AC653-8FE1-4056-85AF-17B44EEE35AD}"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34801496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4AC653-8FE1-4056-85AF-17B44EEE35AD}"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3936077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04AC653-8FE1-4056-85AF-17B44EEE35AD}"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3671070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04AC653-8FE1-4056-85AF-17B44EEE35AD}"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1319766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04AC653-8FE1-4056-85AF-17B44EEE35AD}" type="datetimeFigureOut">
              <a:rPr lang="ru-RU" smtClean="0"/>
              <a:t>24.03.2024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1607309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04AC653-8FE1-4056-85AF-17B44EEE35AD}" type="datetimeFigureOut">
              <a:rPr lang="ru-RU" smtClean="0"/>
              <a:t>24.03.2024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2346577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04AC653-8FE1-4056-85AF-17B44EEE35AD}" type="datetimeFigureOut">
              <a:rPr lang="ru-RU" smtClean="0"/>
              <a:t>24.03.2024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3784422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4AC653-8FE1-4056-85AF-17B44EEE35AD}" type="datetimeFigureOut">
              <a:rPr lang="ru-RU" smtClean="0"/>
              <a:t>24.03.2024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4234087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04AC653-8FE1-4056-85AF-17B44EEE35AD}" type="datetimeFigureOut">
              <a:rPr lang="ru-RU" smtClean="0"/>
              <a:t>24.03.2024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1238473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04AC653-8FE1-4056-85AF-17B44EEE35AD}" type="datetimeFigureOut">
              <a:rPr lang="ru-RU" smtClean="0"/>
              <a:t>24.03.2024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E9B874C-0BEF-4747-8C98-18631167FB0A}" type="slidenum">
              <a:rPr lang="ru-RU" smtClean="0"/>
              <a:t>‹#›</a:t>
            </a:fld>
            <a:endParaRPr lang="ru-RU"/>
          </a:p>
        </p:txBody>
      </p:sp>
    </p:spTree>
    <p:extLst>
      <p:ext uri="{BB962C8B-B14F-4D97-AF65-F5344CB8AC3E}">
        <p14:creationId xmlns:p14="http://schemas.microsoft.com/office/powerpoint/2010/main" val="3317642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4AC653-8FE1-4056-85AF-17B44EEE35AD}" type="datetimeFigureOut">
              <a:rPr lang="ru-RU" smtClean="0"/>
              <a:t>24.03.2024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9B874C-0BEF-4747-8C98-18631167FB0A}" type="slidenum">
              <a:rPr lang="ru-RU" smtClean="0"/>
              <a:t>‹#›</a:t>
            </a:fld>
            <a:endParaRPr lang="ru-RU"/>
          </a:p>
        </p:txBody>
      </p:sp>
    </p:spTree>
    <p:extLst>
      <p:ext uri="{BB962C8B-B14F-4D97-AF65-F5344CB8AC3E}">
        <p14:creationId xmlns:p14="http://schemas.microsoft.com/office/powerpoint/2010/main" val="17925623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3" Type="http://schemas.openxmlformats.org/officeDocument/2006/relationships/image" Target="../media/image49.png"/><Relationship Id="rId18" Type="http://schemas.openxmlformats.org/officeDocument/2006/relationships/image" Target="../media/image54.png"/><Relationship Id="rId26" Type="http://schemas.openxmlformats.org/officeDocument/2006/relationships/image" Target="../media/image62.png"/><Relationship Id="rId3" Type="http://schemas.openxmlformats.org/officeDocument/2006/relationships/image" Target="../media/image39.png"/><Relationship Id="rId21" Type="http://schemas.openxmlformats.org/officeDocument/2006/relationships/image" Target="../media/image57.png"/><Relationship Id="rId34" Type="http://schemas.openxmlformats.org/officeDocument/2006/relationships/image" Target="../media/image70.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5" Type="http://schemas.openxmlformats.org/officeDocument/2006/relationships/image" Target="../media/image61.png"/><Relationship Id="rId33" Type="http://schemas.openxmlformats.org/officeDocument/2006/relationships/image" Target="../media/image69.png"/><Relationship Id="rId2" Type="http://schemas.openxmlformats.org/officeDocument/2006/relationships/image" Target="../media/image38.png"/><Relationship Id="rId16" Type="http://schemas.openxmlformats.org/officeDocument/2006/relationships/image" Target="../media/image52.png"/><Relationship Id="rId20" Type="http://schemas.openxmlformats.org/officeDocument/2006/relationships/image" Target="../media/image56.png"/><Relationship Id="rId29"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47.png"/><Relationship Id="rId24" Type="http://schemas.openxmlformats.org/officeDocument/2006/relationships/image" Target="../media/image60.png"/><Relationship Id="rId32" Type="http://schemas.openxmlformats.org/officeDocument/2006/relationships/image" Target="../media/image68.png"/><Relationship Id="rId5" Type="http://schemas.openxmlformats.org/officeDocument/2006/relationships/image" Target="../media/image41.png"/><Relationship Id="rId15" Type="http://schemas.openxmlformats.org/officeDocument/2006/relationships/image" Target="../media/image51.png"/><Relationship Id="rId23" Type="http://schemas.openxmlformats.org/officeDocument/2006/relationships/image" Target="../media/image59.png"/><Relationship Id="rId28" Type="http://schemas.openxmlformats.org/officeDocument/2006/relationships/image" Target="../media/image64.png"/><Relationship Id="rId10" Type="http://schemas.openxmlformats.org/officeDocument/2006/relationships/image" Target="../media/image46.png"/><Relationship Id="rId19" Type="http://schemas.openxmlformats.org/officeDocument/2006/relationships/image" Target="../media/image55.png"/><Relationship Id="rId31" Type="http://schemas.openxmlformats.org/officeDocument/2006/relationships/image" Target="../media/image67.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 Id="rId22" Type="http://schemas.openxmlformats.org/officeDocument/2006/relationships/image" Target="../media/image58.png"/><Relationship Id="rId27" Type="http://schemas.openxmlformats.org/officeDocument/2006/relationships/image" Target="../media/image63.png"/><Relationship Id="rId30" Type="http://schemas.openxmlformats.org/officeDocument/2006/relationships/image" Target="../media/image66.png"/><Relationship Id="rId35" Type="http://schemas.openxmlformats.org/officeDocument/2006/relationships/image" Target="../media/image71.png"/><Relationship Id="rId8" Type="http://schemas.openxmlformats.org/officeDocument/2006/relationships/image" Target="../media/image44.png"/></Relationships>
</file>

<file path=ppt/slides/_rels/slide27.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TextBox 2"/>
          <p:cNvSpPr txBox="1"/>
          <p:nvPr/>
        </p:nvSpPr>
        <p:spPr>
          <a:xfrm>
            <a:off x="580547" y="136477"/>
            <a:ext cx="11030905" cy="646331"/>
          </a:xfrm>
          <a:prstGeom prst="rect">
            <a:avLst/>
          </a:prstGeom>
          <a:noFill/>
        </p:spPr>
        <p:txBody>
          <a:bodyPr wrap="none" rtlCol="0">
            <a:spAutoFit/>
          </a:bodyPr>
          <a:lstStyle/>
          <a:p>
            <a:pPr algn="ctr"/>
            <a:r>
              <a:rPr lang="ru-RU" b="1" dirty="0" smtClean="0">
                <a:solidFill>
                  <a:srgbClr val="FF0000"/>
                </a:solidFill>
              </a:rPr>
              <a:t>Муниципальное казенное </a:t>
            </a:r>
            <a:r>
              <a:rPr lang="ru-RU" b="1" dirty="0" err="1" smtClean="0">
                <a:solidFill>
                  <a:srgbClr val="FF0000"/>
                </a:solidFill>
              </a:rPr>
              <a:t>обшеобразовательное</a:t>
            </a:r>
            <a:r>
              <a:rPr lang="ru-RU" b="1" dirty="0" smtClean="0">
                <a:solidFill>
                  <a:srgbClr val="FF0000"/>
                </a:solidFill>
              </a:rPr>
              <a:t> учреждение «Средняя общеобразовательная школа №2»</a:t>
            </a:r>
          </a:p>
          <a:p>
            <a:pPr algn="ctr"/>
            <a:r>
              <a:rPr lang="ru-RU" b="1" dirty="0" err="1">
                <a:solidFill>
                  <a:srgbClr val="FF0000"/>
                </a:solidFill>
              </a:rPr>
              <a:t>г</a:t>
            </a:r>
            <a:r>
              <a:rPr lang="ru-RU" b="1" dirty="0" err="1" smtClean="0">
                <a:solidFill>
                  <a:srgbClr val="FF0000"/>
                </a:solidFill>
              </a:rPr>
              <a:t>.Южно-Сухокумск</a:t>
            </a:r>
            <a:r>
              <a:rPr lang="ru-RU" b="1" dirty="0" smtClean="0">
                <a:solidFill>
                  <a:srgbClr val="FF0000"/>
                </a:solidFill>
              </a:rPr>
              <a:t> Республики Дагестан</a:t>
            </a:r>
            <a:endParaRPr lang="ru-RU" b="1" dirty="0">
              <a:solidFill>
                <a:srgbClr val="FF0000"/>
              </a:solidFill>
            </a:endParaRPr>
          </a:p>
        </p:txBody>
      </p:sp>
      <p:sp>
        <p:nvSpPr>
          <p:cNvPr id="4" name="TextBox 3"/>
          <p:cNvSpPr txBox="1"/>
          <p:nvPr/>
        </p:nvSpPr>
        <p:spPr>
          <a:xfrm>
            <a:off x="1869744" y="1019637"/>
            <a:ext cx="9367966" cy="5601533"/>
          </a:xfrm>
          <a:prstGeom prst="rect">
            <a:avLst/>
          </a:prstGeom>
          <a:noFill/>
        </p:spPr>
        <p:txBody>
          <a:bodyPr wrap="square" rtlCol="0">
            <a:spAutoFit/>
          </a:bodyPr>
          <a:lstStyle/>
          <a:p>
            <a:pPr algn="ctr"/>
            <a:r>
              <a:rPr lang="ru-RU" sz="2800" b="1" dirty="0" smtClean="0">
                <a:solidFill>
                  <a:srgbClr val="FF0000"/>
                </a:solidFill>
              </a:rPr>
              <a:t>П Р Е З Е Н Т А Ц И Я </a:t>
            </a:r>
          </a:p>
          <a:p>
            <a:pPr algn="ctr"/>
            <a:r>
              <a:rPr lang="ru-RU" sz="2800" b="1" dirty="0">
                <a:solidFill>
                  <a:srgbClr val="FF0000"/>
                </a:solidFill>
              </a:rPr>
              <a:t>н</a:t>
            </a:r>
            <a:r>
              <a:rPr lang="ru-RU" sz="2800" b="1" dirty="0" smtClean="0">
                <a:solidFill>
                  <a:srgbClr val="FF0000"/>
                </a:solidFill>
              </a:rPr>
              <a:t>а тему:</a:t>
            </a:r>
          </a:p>
          <a:p>
            <a:pPr algn="ctr"/>
            <a:r>
              <a:rPr lang="ru-RU" sz="2800" b="1" dirty="0" smtClean="0">
                <a:solidFill>
                  <a:srgbClr val="FF0000"/>
                </a:solidFill>
              </a:rPr>
              <a:t>«Н О Б Е Л Е В С К И Е  П Р Е М И </a:t>
            </a:r>
            <a:r>
              <a:rPr lang="ru-RU" sz="2800" b="1" dirty="0" err="1" smtClean="0">
                <a:solidFill>
                  <a:srgbClr val="FF0000"/>
                </a:solidFill>
              </a:rPr>
              <a:t>И</a:t>
            </a:r>
            <a:r>
              <a:rPr lang="ru-RU" sz="2800" b="1" dirty="0" smtClean="0">
                <a:solidFill>
                  <a:srgbClr val="FF0000"/>
                </a:solidFill>
              </a:rPr>
              <a:t>   П О  Ф И З И К Е»</a:t>
            </a:r>
          </a:p>
          <a:p>
            <a:pPr algn="ctr"/>
            <a:endParaRPr lang="ru-RU" sz="2800" dirty="0" smtClean="0">
              <a:solidFill>
                <a:srgbClr val="FF0000"/>
              </a:solidFill>
            </a:endParaRPr>
          </a:p>
          <a:p>
            <a:pPr algn="ctr"/>
            <a:endParaRPr lang="ru-RU" sz="2800" dirty="0">
              <a:solidFill>
                <a:srgbClr val="FF0000"/>
              </a:solidFill>
            </a:endParaRPr>
          </a:p>
          <a:p>
            <a:pPr algn="ctr"/>
            <a:endParaRPr lang="ru-RU" sz="2800" dirty="0">
              <a:solidFill>
                <a:srgbClr val="FF0000"/>
              </a:solidFill>
            </a:endParaRPr>
          </a:p>
          <a:p>
            <a:pPr algn="r"/>
            <a:r>
              <a:rPr lang="ru-RU" sz="2400" dirty="0" smtClean="0">
                <a:solidFill>
                  <a:srgbClr val="FF0000"/>
                </a:solidFill>
              </a:rPr>
              <a:t>Подготовила и провела:</a:t>
            </a:r>
          </a:p>
          <a:p>
            <a:pPr algn="r"/>
            <a:r>
              <a:rPr lang="ru-RU" sz="2400" dirty="0" smtClean="0">
                <a:solidFill>
                  <a:srgbClr val="FF0000"/>
                </a:solidFill>
              </a:rPr>
              <a:t>Абдурагимова </a:t>
            </a:r>
            <a:r>
              <a:rPr lang="ru-RU" sz="2400" dirty="0" err="1" smtClean="0">
                <a:solidFill>
                  <a:srgbClr val="FF0000"/>
                </a:solidFill>
              </a:rPr>
              <a:t>Суджана</a:t>
            </a:r>
            <a:r>
              <a:rPr lang="ru-RU" sz="2400" dirty="0" smtClean="0">
                <a:solidFill>
                  <a:srgbClr val="FF0000"/>
                </a:solidFill>
              </a:rPr>
              <a:t> </a:t>
            </a:r>
            <a:r>
              <a:rPr lang="ru-RU" sz="2400" dirty="0" err="1" smtClean="0">
                <a:solidFill>
                  <a:srgbClr val="FF0000"/>
                </a:solidFill>
              </a:rPr>
              <a:t>Габибовна</a:t>
            </a:r>
            <a:endParaRPr lang="ru-RU" sz="2400" dirty="0" smtClean="0">
              <a:solidFill>
                <a:srgbClr val="FF0000"/>
              </a:solidFill>
            </a:endParaRPr>
          </a:p>
          <a:p>
            <a:pPr algn="r"/>
            <a:r>
              <a:rPr lang="ru-RU" sz="2400" dirty="0">
                <a:solidFill>
                  <a:srgbClr val="FF0000"/>
                </a:solidFill>
              </a:rPr>
              <a:t>у</a:t>
            </a:r>
            <a:r>
              <a:rPr lang="ru-RU" sz="2400" dirty="0" smtClean="0">
                <a:solidFill>
                  <a:srgbClr val="FF0000"/>
                </a:solidFill>
              </a:rPr>
              <a:t>читель физики МКОУ «СОШ №2»</a:t>
            </a:r>
          </a:p>
          <a:p>
            <a:pPr algn="r"/>
            <a:r>
              <a:rPr lang="ru-RU" sz="2400" dirty="0" err="1">
                <a:solidFill>
                  <a:srgbClr val="FF0000"/>
                </a:solidFill>
              </a:rPr>
              <a:t>г</a:t>
            </a:r>
            <a:r>
              <a:rPr lang="ru-RU" sz="2400" dirty="0" err="1" smtClean="0">
                <a:solidFill>
                  <a:srgbClr val="FF0000"/>
                </a:solidFill>
              </a:rPr>
              <a:t>.Южно-Сухокумск</a:t>
            </a:r>
            <a:r>
              <a:rPr lang="ru-RU" sz="2400" dirty="0" smtClean="0">
                <a:solidFill>
                  <a:srgbClr val="FF0000"/>
                </a:solidFill>
              </a:rPr>
              <a:t> Республики Дагестан</a:t>
            </a:r>
          </a:p>
          <a:p>
            <a:pPr algn="r"/>
            <a:r>
              <a:rPr lang="ru-RU" sz="2400" dirty="0" smtClean="0">
                <a:solidFill>
                  <a:srgbClr val="FF0000"/>
                </a:solidFill>
              </a:rPr>
              <a:t>Аудитория: 11 класс</a:t>
            </a:r>
          </a:p>
          <a:p>
            <a:pPr algn="r"/>
            <a:r>
              <a:rPr lang="ru-RU" sz="2400" dirty="0" smtClean="0">
                <a:solidFill>
                  <a:srgbClr val="FF0000"/>
                </a:solidFill>
              </a:rPr>
              <a:t>«МКОУ «СОШ №2»</a:t>
            </a:r>
          </a:p>
          <a:p>
            <a:pPr algn="ctr"/>
            <a:r>
              <a:rPr lang="ru-RU" sz="2400" dirty="0" smtClean="0">
                <a:solidFill>
                  <a:srgbClr val="FF0000"/>
                </a:solidFill>
              </a:rPr>
              <a:t> </a:t>
            </a:r>
            <a:r>
              <a:rPr lang="ru-RU" sz="2800" dirty="0" smtClean="0">
                <a:solidFill>
                  <a:srgbClr val="FF0000"/>
                </a:solidFill>
              </a:rPr>
              <a:t>  </a:t>
            </a:r>
          </a:p>
          <a:p>
            <a:pPr algn="ctr"/>
            <a:r>
              <a:rPr lang="ru-RU" b="1" dirty="0" err="1">
                <a:solidFill>
                  <a:srgbClr val="FF0000"/>
                </a:solidFill>
              </a:rPr>
              <a:t>г</a:t>
            </a:r>
            <a:r>
              <a:rPr lang="ru-RU" b="1" dirty="0" err="1" smtClean="0">
                <a:solidFill>
                  <a:srgbClr val="FF0000"/>
                </a:solidFill>
              </a:rPr>
              <a:t>.Южно-Сухокумск</a:t>
            </a:r>
            <a:r>
              <a:rPr lang="ru-RU" b="1" dirty="0" smtClean="0">
                <a:solidFill>
                  <a:srgbClr val="FF0000"/>
                </a:solidFill>
              </a:rPr>
              <a:t>  2024 г.</a:t>
            </a:r>
            <a:endParaRPr lang="ru-RU" b="1" dirty="0">
              <a:solidFill>
                <a:srgbClr val="FF0000"/>
              </a:solidFill>
            </a:endParaRPr>
          </a:p>
        </p:txBody>
      </p:sp>
      <p:pic>
        <p:nvPicPr>
          <p:cNvPr id="5" name="Рисунок 4"/>
          <p:cNvPicPr>
            <a:picLocks noChangeAspect="1"/>
          </p:cNvPicPr>
          <p:nvPr/>
        </p:nvPicPr>
        <p:blipFill>
          <a:blip r:embed="rId3"/>
          <a:stretch>
            <a:fillRect/>
          </a:stretch>
        </p:blipFill>
        <p:spPr>
          <a:xfrm>
            <a:off x="1215788" y="2893325"/>
            <a:ext cx="4052247" cy="3039185"/>
          </a:xfrm>
          <a:prstGeom prst="rect">
            <a:avLst/>
          </a:prstGeom>
        </p:spPr>
      </p:pic>
    </p:spTree>
    <p:extLst>
      <p:ext uri="{BB962C8B-B14F-4D97-AF65-F5344CB8AC3E}">
        <p14:creationId xmlns:p14="http://schemas.microsoft.com/office/powerpoint/2010/main" val="2083942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
            <a:ext cx="12192000" cy="7004144"/>
          </a:xfrm>
          <a:prstGeom prst="rect">
            <a:avLst/>
          </a:prstGeom>
        </p:spPr>
      </p:pic>
      <p:sp>
        <p:nvSpPr>
          <p:cNvPr id="3" name="Прямоугольник 2"/>
          <p:cNvSpPr/>
          <p:nvPr/>
        </p:nvSpPr>
        <p:spPr>
          <a:xfrm>
            <a:off x="2265529" y="100801"/>
            <a:ext cx="9512490" cy="6740307"/>
          </a:xfrm>
          <a:prstGeom prst="rect">
            <a:avLst/>
          </a:prstGeom>
        </p:spPr>
        <p:txBody>
          <a:bodyPr wrap="square">
            <a:spAutoFit/>
          </a:bodyPr>
          <a:lstStyle/>
          <a:p>
            <a:r>
              <a:rPr lang="ru-RU" sz="2400" dirty="0"/>
              <a:t>Пьеса Альфреда Нобеля "Немезида"</a:t>
            </a:r>
          </a:p>
          <a:p>
            <a:r>
              <a:rPr lang="ru-RU" sz="2400" dirty="0"/>
              <a:t>Альфред интересовался наукой, философией, историей и литературой. Друзьями Нобеля были знаменитые художники, писатели, ученые, государственные деятели того времени. Нобеля часто приглашали на приемы и королевские обеды. Изобретатель состоял в почетном членстве многих европейских академий наук: Шведской, Английской, Парижской, </a:t>
            </a:r>
            <a:r>
              <a:rPr lang="ru-RU" sz="2400" dirty="0" err="1"/>
              <a:t>Упсальского</a:t>
            </a:r>
            <a:r>
              <a:rPr lang="ru-RU" sz="2400" dirty="0"/>
              <a:t> университета. В его послужном списке числятся французские, шведские, бразильские, венесуэльские ордена и награды</a:t>
            </a:r>
            <a:r>
              <a:rPr lang="ru-RU" sz="2400" dirty="0" smtClean="0"/>
              <a:t>.</a:t>
            </a:r>
          </a:p>
          <a:p>
            <a:r>
              <a:rPr lang="ru-RU" sz="2400" dirty="0"/>
              <a:t>Альфред Нобель в последние годы</a:t>
            </a:r>
          </a:p>
          <a:p>
            <a:r>
              <a:rPr lang="ru-RU" sz="2400" dirty="0"/>
              <a:t>На Международном конгрессе мира, который состоялся в Париже в 1889 году, Нобель выступал с собственными лекциями. Это вызвало у некоторых участников мероприятия сарказм. В голове многих передовых деятелей мира не укладывалось, как может появляться на миротворческом собрании человек, изобретший орудие убийства и войны. В прессе Альфреда называли «король убийств», «миллионер на крови», «спекулянт взрывчатой смертью». Такое отношение к ученому расстраивало его и чуть не надломило</a:t>
            </a:r>
            <a:r>
              <a:rPr lang="ru-RU" sz="2400" dirty="0" smtClean="0"/>
              <a:t>. </a:t>
            </a:r>
            <a:endParaRPr lang="ru-RU" sz="2400" dirty="0"/>
          </a:p>
        </p:txBody>
      </p:sp>
    </p:spTree>
    <p:extLst>
      <p:ext uri="{BB962C8B-B14F-4D97-AF65-F5344CB8AC3E}">
        <p14:creationId xmlns:p14="http://schemas.microsoft.com/office/powerpoint/2010/main" val="1758932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
            <a:ext cx="12192000" cy="7004144"/>
          </a:xfrm>
          <a:prstGeom prst="rect">
            <a:avLst/>
          </a:prstGeom>
        </p:spPr>
      </p:pic>
      <p:sp>
        <p:nvSpPr>
          <p:cNvPr id="4" name="Прямоугольник 3"/>
          <p:cNvSpPr/>
          <p:nvPr/>
        </p:nvSpPr>
        <p:spPr>
          <a:xfrm>
            <a:off x="6701051" y="224252"/>
            <a:ext cx="5273154" cy="6555641"/>
          </a:xfrm>
          <a:prstGeom prst="rect">
            <a:avLst/>
          </a:prstGeom>
        </p:spPr>
        <p:txBody>
          <a:bodyPr wrap="square">
            <a:spAutoFit/>
          </a:bodyPr>
          <a:lstStyle/>
          <a:p>
            <a:r>
              <a:rPr lang="ru-RU" sz="2400" dirty="0"/>
              <a:t>Личная жизнь</a:t>
            </a:r>
          </a:p>
          <a:p>
            <a:r>
              <a:rPr lang="ru-RU" dirty="0"/>
              <a:t>Альфред Нобель прожил холостяком, у него не было жены. Первой девушкой, в которую влюбился будущий ученый, стала молодая аптекарша. Вскоре после знакомства с Нобелем юная особа скончалась от туберкулеза. Альфред недолго плакал по возлюбленной, внимание инженера привлекла драматическая актриса Сара Бернар, и Нобель даже спрашивал у матери благословения на брак. Но дальновидная </a:t>
            </a:r>
            <a:r>
              <a:rPr lang="ru-RU" dirty="0" err="1"/>
              <a:t>Андриетта</a:t>
            </a:r>
            <a:r>
              <a:rPr lang="ru-RU" dirty="0"/>
              <a:t> не одобрила выбор сына. После разрыва со звездой театра Альфред ушел в работу и прекратил поиски спутницы жизни. </a:t>
            </a:r>
            <a:r>
              <a:rPr lang="ru-RU" dirty="0" smtClean="0"/>
              <a:t>Но </a:t>
            </a:r>
            <a:r>
              <a:rPr lang="ru-RU" dirty="0"/>
              <a:t>в 1874 году в личной жизни ученого наметились перемены. В поисках секретарши Альфред познакомился с графиней Бертой </a:t>
            </a:r>
            <a:r>
              <a:rPr lang="ru-RU" dirty="0" err="1"/>
              <a:t>Кински</a:t>
            </a:r>
            <a:r>
              <a:rPr lang="ru-RU" dirty="0"/>
              <a:t>, которая вскоре стала возлюбленной ученого. После нескольких лет пылкой дружбы, девушка покинула воздыхателя и уехала в столицу Австрии к другому жениху. </a:t>
            </a:r>
          </a:p>
          <a:p>
            <a:r>
              <a:rPr lang="ru-RU" dirty="0"/>
              <a:t>Последние годы Альфреда атаковала необразованная крестьянка, которая мечтала стать женой знаменитого инженера. Но Альфред Нобель категорически отвергал притязания девушки.</a:t>
            </a:r>
          </a:p>
        </p:txBody>
      </p:sp>
      <p:pic>
        <p:nvPicPr>
          <p:cNvPr id="5" name="Рисунок 4"/>
          <p:cNvPicPr>
            <a:picLocks noChangeAspect="1"/>
          </p:cNvPicPr>
          <p:nvPr/>
        </p:nvPicPr>
        <p:blipFill>
          <a:blip r:embed="rId3"/>
          <a:stretch>
            <a:fillRect/>
          </a:stretch>
        </p:blipFill>
        <p:spPr>
          <a:xfrm>
            <a:off x="127948" y="1091821"/>
            <a:ext cx="6163670" cy="4383479"/>
          </a:xfrm>
          <a:prstGeom prst="rect">
            <a:avLst/>
          </a:prstGeom>
        </p:spPr>
      </p:pic>
      <p:sp>
        <p:nvSpPr>
          <p:cNvPr id="6" name="Прямоугольник 5"/>
          <p:cNvSpPr/>
          <p:nvPr/>
        </p:nvSpPr>
        <p:spPr>
          <a:xfrm>
            <a:off x="2104232" y="5685724"/>
            <a:ext cx="3534365" cy="369332"/>
          </a:xfrm>
          <a:prstGeom prst="rect">
            <a:avLst/>
          </a:prstGeom>
        </p:spPr>
        <p:txBody>
          <a:bodyPr wrap="none">
            <a:spAutoFit/>
          </a:bodyPr>
          <a:lstStyle/>
          <a:p>
            <a:r>
              <a:rPr lang="ru-RU" dirty="0"/>
              <a:t>/Альфред Нобель и Сара Бернар/.</a:t>
            </a:r>
          </a:p>
        </p:txBody>
      </p:sp>
    </p:spTree>
    <p:extLst>
      <p:ext uri="{BB962C8B-B14F-4D97-AF65-F5344CB8AC3E}">
        <p14:creationId xmlns:p14="http://schemas.microsoft.com/office/powerpoint/2010/main" val="2311902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7999"/>
          </a:xfrm>
          <a:prstGeom prst="rect">
            <a:avLst/>
          </a:prstGeom>
        </p:spPr>
      </p:pic>
      <p:pic>
        <p:nvPicPr>
          <p:cNvPr id="4" name="Рисунок 3"/>
          <p:cNvPicPr>
            <a:picLocks noChangeAspect="1"/>
          </p:cNvPicPr>
          <p:nvPr/>
        </p:nvPicPr>
        <p:blipFill>
          <a:blip r:embed="rId3"/>
          <a:stretch>
            <a:fillRect/>
          </a:stretch>
        </p:blipFill>
        <p:spPr>
          <a:xfrm>
            <a:off x="1624083" y="158924"/>
            <a:ext cx="2620974" cy="3270075"/>
          </a:xfrm>
          <a:prstGeom prst="rect">
            <a:avLst/>
          </a:prstGeom>
        </p:spPr>
      </p:pic>
      <p:pic>
        <p:nvPicPr>
          <p:cNvPr id="5" name="Рисунок 4"/>
          <p:cNvPicPr>
            <a:picLocks noChangeAspect="1"/>
          </p:cNvPicPr>
          <p:nvPr/>
        </p:nvPicPr>
        <p:blipFill>
          <a:blip r:embed="rId4"/>
          <a:stretch>
            <a:fillRect/>
          </a:stretch>
        </p:blipFill>
        <p:spPr>
          <a:xfrm>
            <a:off x="5991367" y="158924"/>
            <a:ext cx="6011984" cy="6241724"/>
          </a:xfrm>
          <a:prstGeom prst="rect">
            <a:avLst/>
          </a:prstGeom>
        </p:spPr>
      </p:pic>
      <p:pic>
        <p:nvPicPr>
          <p:cNvPr id="6" name="Рисунок 5"/>
          <p:cNvPicPr>
            <a:picLocks noChangeAspect="1"/>
          </p:cNvPicPr>
          <p:nvPr/>
        </p:nvPicPr>
        <p:blipFill>
          <a:blip r:embed="rId5"/>
          <a:stretch>
            <a:fillRect/>
          </a:stretch>
        </p:blipFill>
        <p:spPr>
          <a:xfrm>
            <a:off x="611003" y="3587923"/>
            <a:ext cx="4769361" cy="2681486"/>
          </a:xfrm>
          <a:prstGeom prst="rect">
            <a:avLst/>
          </a:prstGeom>
        </p:spPr>
      </p:pic>
    </p:spTree>
    <p:extLst>
      <p:ext uri="{BB962C8B-B14F-4D97-AF65-F5344CB8AC3E}">
        <p14:creationId xmlns:p14="http://schemas.microsoft.com/office/powerpoint/2010/main" val="2909118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955343" y="136478"/>
            <a:ext cx="9730854" cy="6370975"/>
          </a:xfrm>
          <a:prstGeom prst="rect">
            <a:avLst/>
          </a:prstGeom>
        </p:spPr>
        <p:txBody>
          <a:bodyPr wrap="square">
            <a:spAutoFit/>
          </a:bodyPr>
          <a:lstStyle/>
          <a:p>
            <a:r>
              <a:rPr lang="ru-RU" sz="2400" dirty="0" smtClean="0"/>
              <a:t>Может показаться странным, что человек, посвятивший всю жизнь созданию могучих средств разрушения, завещал часть заработанных денег на премии мира. Но в военных целях "взрывчатка Нобеля" стала применяться только во время франко-прусской войны 1870-1871 годов, а вначале созданные им взрывчатые вещества использовались в мирных целях: для сооружения при помощи взрывных работ туннелей и каналов, прокладки железных и автомобильных дорог, добычи полезных ископаемых. Сам он говорил: "Мне бы хотелось изобрести вещество или машину, обладающие такой разрушительной мощностью, чтобы всякая война вообще стала невозможной". Нобель давал деньги на проведение конгрессов, посвященных вопросам мира, и принимал в них участие.</a:t>
            </a:r>
          </a:p>
          <a:p>
            <a:r>
              <a:rPr lang="ru-RU" sz="2400" dirty="0" smtClean="0"/>
              <a:t>    С детства Нобель отличался слабым здоровьем и часто хворал. В последние годы его мучили боли в сердце. "Разве не ирония судьбы, - писал он одному знакомому, - что мне прописали принимать нитроглицерин! Доктора называют его </a:t>
            </a:r>
            <a:r>
              <a:rPr lang="ru-RU" sz="2400" dirty="0" err="1" smtClean="0"/>
              <a:t>тринитрином</a:t>
            </a:r>
            <a:r>
              <a:rPr lang="ru-RU" sz="2400" dirty="0" smtClean="0"/>
              <a:t>, чтобы не отпугнуть фармацевтов и пациентов".</a:t>
            </a:r>
            <a:endParaRPr lang="ru-RU" sz="2400" dirty="0"/>
          </a:p>
        </p:txBody>
      </p:sp>
    </p:spTree>
    <p:extLst>
      <p:ext uri="{BB962C8B-B14F-4D97-AF65-F5344CB8AC3E}">
        <p14:creationId xmlns:p14="http://schemas.microsoft.com/office/powerpoint/2010/main" val="390204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95535" y="0"/>
            <a:ext cx="12192000" cy="6858000"/>
          </a:xfrm>
          <a:prstGeom prst="rect">
            <a:avLst/>
          </a:prstGeom>
        </p:spPr>
      </p:pic>
      <p:sp>
        <p:nvSpPr>
          <p:cNvPr id="4" name="Прямоугольник 3"/>
          <p:cNvSpPr/>
          <p:nvPr/>
        </p:nvSpPr>
        <p:spPr>
          <a:xfrm>
            <a:off x="204716" y="141742"/>
            <a:ext cx="11869004" cy="3447098"/>
          </a:xfrm>
          <a:prstGeom prst="rect">
            <a:avLst/>
          </a:prstGeom>
        </p:spPr>
        <p:txBody>
          <a:bodyPr wrap="square">
            <a:spAutoFit/>
          </a:bodyPr>
          <a:lstStyle/>
          <a:p>
            <a:r>
              <a:rPr lang="ru-RU" sz="2000" b="1" dirty="0"/>
              <a:t>Нобелевская премия</a:t>
            </a:r>
          </a:p>
          <a:p>
            <a:r>
              <a:rPr lang="ru-RU" dirty="0"/>
              <a:t>В 1893 году Альфредом Нобелем было составлено первое завещание, в котором указывалось, что значительная часть капитала ученого должна быть передана после смерти химика Королевской академии наук. На переданную сумму предполагалось открыть фонд, который ежегодно будет перечислять награду за открытия. При этом по 5% от наследства Нобель завещал Стокгольмскому университету, Стокгольмской больнице и Каролинскому медицинскому университету</a:t>
            </a:r>
            <a:r>
              <a:rPr lang="ru-RU" dirty="0" smtClean="0"/>
              <a:t>.</a:t>
            </a:r>
          </a:p>
          <a:p>
            <a:r>
              <a:rPr lang="ru-RU" dirty="0"/>
              <a:t>Но через два года завещание было изменено. В документе уже отменялись выплаты родственникам и организациям, а рекомендовалось создание фонда, в котором капитал ученого будет храниться в виде акций и облигаций. Доходы от ценных бумаг обязывалось ежегодно делить поровну на пять премий. Каждая награда (ныне Нобелевская премия) будет присуждаться за открытия в области физики, химии, физиологии или медицины, литературы и движении за </a:t>
            </a:r>
            <a:r>
              <a:rPr lang="ru-RU" dirty="0" smtClean="0"/>
              <a:t>мир.</a:t>
            </a:r>
          </a:p>
          <a:p>
            <a:endParaRPr lang="ru-RU" dirty="0"/>
          </a:p>
        </p:txBody>
      </p:sp>
      <p:pic>
        <p:nvPicPr>
          <p:cNvPr id="6" name="Рисунок 5"/>
          <p:cNvPicPr>
            <a:picLocks noChangeAspect="1"/>
          </p:cNvPicPr>
          <p:nvPr/>
        </p:nvPicPr>
        <p:blipFill>
          <a:blip r:embed="rId3"/>
          <a:stretch>
            <a:fillRect/>
          </a:stretch>
        </p:blipFill>
        <p:spPr>
          <a:xfrm>
            <a:off x="762000" y="3290092"/>
            <a:ext cx="5377218" cy="3254354"/>
          </a:xfrm>
          <a:prstGeom prst="rect">
            <a:avLst/>
          </a:prstGeom>
        </p:spPr>
      </p:pic>
      <p:pic>
        <p:nvPicPr>
          <p:cNvPr id="3" name="Рисунок 2"/>
          <p:cNvPicPr>
            <a:picLocks noChangeAspect="1"/>
          </p:cNvPicPr>
          <p:nvPr/>
        </p:nvPicPr>
        <p:blipFill>
          <a:blip r:embed="rId4"/>
          <a:stretch>
            <a:fillRect/>
          </a:stretch>
        </p:blipFill>
        <p:spPr>
          <a:xfrm>
            <a:off x="6587320" y="3290092"/>
            <a:ext cx="4694829" cy="3254354"/>
          </a:xfrm>
          <a:prstGeom prst="rect">
            <a:avLst/>
          </a:prstGeom>
        </p:spPr>
      </p:pic>
    </p:spTree>
    <p:extLst>
      <p:ext uri="{BB962C8B-B14F-4D97-AF65-F5344CB8AC3E}">
        <p14:creationId xmlns:p14="http://schemas.microsoft.com/office/powerpoint/2010/main" val="712672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955342" y="274290"/>
            <a:ext cx="10549720" cy="6309420"/>
          </a:xfrm>
          <a:prstGeom prst="rect">
            <a:avLst/>
          </a:prstGeom>
        </p:spPr>
        <p:txBody>
          <a:bodyPr wrap="square">
            <a:spAutoFit/>
          </a:bodyPr>
          <a:lstStyle/>
          <a:p>
            <a:r>
              <a:rPr lang="ru-RU" dirty="0" smtClean="0"/>
              <a:t> </a:t>
            </a:r>
            <a:r>
              <a:rPr lang="ru-RU" sz="2000" dirty="0" smtClean="0"/>
              <a:t>27 ноября 1895 года шведский изобретатель и промышленник Альфред </a:t>
            </a:r>
            <a:r>
              <a:rPr lang="ru-RU" sz="2000" dirty="0" err="1" smtClean="0"/>
              <a:t>Бернхард</a:t>
            </a:r>
            <a:r>
              <a:rPr lang="ru-RU" sz="2000" dirty="0" smtClean="0"/>
              <a:t> Нобель подписал в Париже завещание. Менее страницы из четырех в завещании было посвящено пожертвованию, прославившему имя </a:t>
            </a:r>
            <a:r>
              <a:rPr lang="ru-RU" sz="2000" dirty="0" err="1" smtClean="0"/>
              <a:t>А.Нобеля</a:t>
            </a:r>
            <a:r>
              <a:rPr lang="ru-RU" sz="2000" dirty="0" smtClean="0"/>
              <a:t>. Его идея состояла в том, чтобы «...перевести капитал в ценные бумаги, создав фонд, доходы которого выплачивать в виде премии тем, кто за предшествующий год внес наибольший вклад в прогресс человечества». Доходы следовало разделить на пять частей для награждения за важные открытия, изобретения или усовершенствования в области физики, химии, физиологии (медицины), а также за «наиболее значительное литературное произведение идеалистической направленности» и «весомый вклад в сплочение народов, ликвидацию или сокращение постоянных армий или в развитие мирных инициатив»</a:t>
            </a:r>
          </a:p>
          <a:p>
            <a:r>
              <a:rPr lang="ru-RU" sz="2000" dirty="0" smtClean="0"/>
              <a:t>       После решения множества юридических и финансовых проблем и преодоления драматических коллизий завещание было признано законным. 26 июня 1900 г. король Швеции и Норвегии Оскар II утвердил Устав фонда и специальные правила, регламентирующие действия комитетов по присуждению премий.</a:t>
            </a:r>
          </a:p>
          <a:p>
            <a:r>
              <a:rPr lang="ru-RU" sz="2000" dirty="0" smtClean="0"/>
              <a:t>     При уточнении устава было принято расширительное толкование завещания: решено было рассматривать работы, выполненные не только в одном - предыдущем - году, но и в течение нескольких ближайших лет, а также «забытые» работы,       значение  которых  было  оценено сравнительно недавно. Существенным оказалось правило присуждать премии только действующим ученым, писателям и общественным личностям. Завещатель полагал, что премия будет способствовать интенсификации творчества </a:t>
            </a:r>
            <a:r>
              <a:rPr lang="ru-RU" sz="2400" dirty="0" smtClean="0"/>
              <a:t>награжденных.</a:t>
            </a:r>
            <a:endParaRPr lang="ru-RU" sz="2400" dirty="0"/>
          </a:p>
        </p:txBody>
      </p:sp>
    </p:spTree>
    <p:extLst>
      <p:ext uri="{BB962C8B-B14F-4D97-AF65-F5344CB8AC3E}">
        <p14:creationId xmlns:p14="http://schemas.microsoft.com/office/powerpoint/2010/main" val="4208333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4" name="Прямоугольник 3"/>
          <p:cNvSpPr/>
          <p:nvPr/>
        </p:nvSpPr>
        <p:spPr>
          <a:xfrm>
            <a:off x="5609230" y="126579"/>
            <a:ext cx="6318914" cy="6186309"/>
          </a:xfrm>
          <a:prstGeom prst="rect">
            <a:avLst/>
          </a:prstGeom>
        </p:spPr>
        <p:txBody>
          <a:bodyPr wrap="square">
            <a:spAutoFit/>
          </a:bodyPr>
          <a:lstStyle/>
          <a:p>
            <a:r>
              <a:rPr lang="ru-RU" sz="3200" b="1" dirty="0"/>
              <a:t>Смерть</a:t>
            </a:r>
          </a:p>
          <a:p>
            <a:r>
              <a:rPr lang="ru-RU" sz="2800" dirty="0"/>
              <a:t>10 декабря 1896 года инженер скончался от последствий инсульта на собственной вилле в Сан-Ремо. Прах ученого был перевезен на родину и захоронен на кладбище </a:t>
            </a:r>
            <a:r>
              <a:rPr lang="ru-RU" sz="2800" dirty="0" err="1"/>
              <a:t>Норра</a:t>
            </a:r>
            <a:r>
              <a:rPr lang="ru-RU" sz="2800" dirty="0"/>
              <a:t>. </a:t>
            </a:r>
            <a:endParaRPr lang="ru-RU" sz="2800" dirty="0" smtClean="0"/>
          </a:p>
          <a:p>
            <a:r>
              <a:rPr lang="ru-RU" sz="2800" dirty="0"/>
              <a:t>Могила Альфреда Нобеля</a:t>
            </a:r>
          </a:p>
          <a:p>
            <a:r>
              <a:rPr lang="ru-RU" sz="2800" dirty="0"/>
              <a:t>После вскрытия завещания и до исполнения воли Альфреда Нобеля прошло 3 года. После улаживания формальностей силами парламента Швеции в 1901 году были выплачены первые денежные награды отличившимся ученым.</a:t>
            </a:r>
          </a:p>
        </p:txBody>
      </p:sp>
      <p:pic>
        <p:nvPicPr>
          <p:cNvPr id="5" name="Рисунок 4"/>
          <p:cNvPicPr>
            <a:picLocks noChangeAspect="1"/>
          </p:cNvPicPr>
          <p:nvPr/>
        </p:nvPicPr>
        <p:blipFill>
          <a:blip r:embed="rId3"/>
          <a:stretch>
            <a:fillRect/>
          </a:stretch>
        </p:blipFill>
        <p:spPr>
          <a:xfrm>
            <a:off x="177422" y="126580"/>
            <a:ext cx="5066304" cy="6519880"/>
          </a:xfrm>
          <a:prstGeom prst="rect">
            <a:avLst/>
          </a:prstGeom>
        </p:spPr>
      </p:pic>
    </p:spTree>
    <p:extLst>
      <p:ext uri="{BB962C8B-B14F-4D97-AF65-F5344CB8AC3E}">
        <p14:creationId xmlns:p14="http://schemas.microsoft.com/office/powerpoint/2010/main" val="1908122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650543" y="674400"/>
            <a:ext cx="10890913" cy="5509200"/>
          </a:xfrm>
          <a:prstGeom prst="rect">
            <a:avLst/>
          </a:prstGeom>
          <a:solidFill>
            <a:schemeClr val="accent1">
              <a:lumMod val="75000"/>
            </a:schemeClr>
          </a:solidFill>
          <a:ln>
            <a:solidFill>
              <a:srgbClr val="C00000"/>
            </a:solidFill>
          </a:ln>
        </p:spPr>
        <p:txBody>
          <a:bodyPr wrap="square">
            <a:spAutoFit/>
          </a:bodyPr>
          <a:lstStyle/>
          <a:p>
            <a:pPr algn="ctr"/>
            <a:r>
              <a:rPr lang="ru-RU" sz="2800" b="1" dirty="0" smtClean="0"/>
              <a:t> </a:t>
            </a:r>
            <a:r>
              <a:rPr lang="ru-RU" sz="3200" dirty="0" smtClean="0">
                <a:solidFill>
                  <a:srgbClr val="FFFF00"/>
                </a:solidFill>
              </a:rPr>
              <a:t>Каждый год 10 декабря в день памяти А. Нобеля в столице Швеции - Стокгольме вручают Нобелевскую премию. В 1896 году 10 декабря мир был взбудоражен известием о смерти </a:t>
            </a:r>
          </a:p>
          <a:p>
            <a:pPr algn="ctr"/>
            <a:r>
              <a:rPr lang="ru-RU" sz="3200" dirty="0" smtClean="0">
                <a:solidFill>
                  <a:srgbClr val="FFFF00"/>
                </a:solidFill>
              </a:rPr>
              <a:t>А. Нобеля - самого богатого человека в Европе. Немалое любопытство вызвал вопрос: кому перейдут 93 предприятия, созданных во всех странах мира. А. Нобель был известен как талантливый химик, полиглот, широко образованный человек. Он изобретатель бездымного пороха, динамита, газосварки, искусственного шелка и гуттаперчи. Его капитал составлял 31 млн шведских крон, которые он разделил на пять равных частей и завещал:</a:t>
            </a:r>
            <a:endParaRPr lang="ru-RU" sz="3200" dirty="0">
              <a:solidFill>
                <a:srgbClr val="FFFF00"/>
              </a:solidFill>
            </a:endParaRPr>
          </a:p>
        </p:txBody>
      </p:sp>
    </p:spTree>
    <p:extLst>
      <p:ext uri="{BB962C8B-B14F-4D97-AF65-F5344CB8AC3E}">
        <p14:creationId xmlns:p14="http://schemas.microsoft.com/office/powerpoint/2010/main" val="3542137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6387151" y="170557"/>
            <a:ext cx="5581935" cy="6309420"/>
          </a:xfrm>
          <a:prstGeom prst="rect">
            <a:avLst/>
          </a:prstGeom>
        </p:spPr>
        <p:txBody>
          <a:bodyPr wrap="square">
            <a:spAutoFit/>
          </a:bodyPr>
          <a:lstStyle/>
          <a:p>
            <a:r>
              <a:rPr lang="ru-RU" sz="2800" b="1" dirty="0"/>
              <a:t>Интересные факты</a:t>
            </a:r>
          </a:p>
          <a:p>
            <a:r>
              <a:rPr lang="ru-RU" sz="2000" dirty="0"/>
              <a:t>Главное изобретение Альфред по слухам придумал случайно: во время перевозки нитроглицерина одна бутылка разбилась, вещество попало на почву и произошел взрыв. Но сам ученый не подтвердил этой версии. Нобель утверждал, что необходимый результат достиг путем кропотливых опытов.</a:t>
            </a:r>
          </a:p>
          <a:p>
            <a:r>
              <a:rPr lang="ru-RU" sz="2000" dirty="0"/>
              <a:t>Альфред Нобель был похоронен общественностью, будучи живым, в 1888 году. Ошибочное сообщение о смерти старшего брата ученого, журналисты восприняли как новость о смерти Альфреда Нобеля и поспешили осветить столь радостное для них событие. В те дни Альфред узнал, как негативно общество воспринимает открытия ученого. Будучи пацифистом, Нобель придумал способ на веки обелить собственное имя, завещав капитал будущим поколениям ученых и деятелей-миротворцев.</a:t>
            </a:r>
          </a:p>
        </p:txBody>
      </p:sp>
      <p:pic>
        <p:nvPicPr>
          <p:cNvPr id="4" name="Рисунок 3"/>
          <p:cNvPicPr>
            <a:picLocks noChangeAspect="1"/>
          </p:cNvPicPr>
          <p:nvPr/>
        </p:nvPicPr>
        <p:blipFill>
          <a:blip r:embed="rId3"/>
          <a:stretch>
            <a:fillRect/>
          </a:stretch>
        </p:blipFill>
        <p:spPr>
          <a:xfrm>
            <a:off x="100651" y="1203206"/>
            <a:ext cx="6063586" cy="3305175"/>
          </a:xfrm>
          <a:prstGeom prst="rect">
            <a:avLst/>
          </a:prstGeom>
        </p:spPr>
      </p:pic>
    </p:spTree>
    <p:extLst>
      <p:ext uri="{BB962C8B-B14F-4D97-AF65-F5344CB8AC3E}">
        <p14:creationId xmlns:p14="http://schemas.microsoft.com/office/powerpoint/2010/main" val="3897974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4749421" y="125906"/>
            <a:ext cx="7246961" cy="6555641"/>
          </a:xfrm>
          <a:prstGeom prst="rect">
            <a:avLst/>
          </a:prstGeom>
        </p:spPr>
        <p:txBody>
          <a:bodyPr wrap="square">
            <a:spAutoFit/>
          </a:bodyPr>
          <a:lstStyle/>
          <a:p>
            <a:r>
              <a:rPr lang="ru-RU" sz="2800" dirty="0"/>
              <a:t>Нобелевская премия</a:t>
            </a:r>
          </a:p>
          <a:p>
            <a:r>
              <a:rPr lang="ru-RU" sz="2800" dirty="0"/>
              <a:t>Ученые недоумевали, почему же Нобель не присудил премию за достижения в математике. Многие сходились на мысли, что у Альфреда была личная неприязнь к математику </a:t>
            </a:r>
            <a:r>
              <a:rPr lang="ru-RU" sz="2800" dirty="0" err="1"/>
              <a:t>Миттаг-Леффлеру</a:t>
            </a:r>
            <a:r>
              <a:rPr lang="ru-RU" sz="2800" dirty="0"/>
              <a:t>. Но на самом деле Альфред Нобель считал эту науку вспомогательным инструментом для проведения исследований в области химии и физики.</a:t>
            </a:r>
          </a:p>
          <a:p>
            <a:r>
              <a:rPr lang="ru-RU" sz="2800" dirty="0"/>
              <a:t>Через столетие в США редактором сатирического издания Марком </a:t>
            </a:r>
            <a:r>
              <a:rPr lang="ru-RU" sz="2800" dirty="0" err="1"/>
              <a:t>Абрахамсом</a:t>
            </a:r>
            <a:r>
              <a:rPr lang="ru-RU" sz="2800" dirty="0"/>
              <a:t> была организована </a:t>
            </a:r>
            <a:r>
              <a:rPr lang="ru-RU" sz="2800" dirty="0" err="1"/>
              <a:t>Шнобелевская</a:t>
            </a:r>
            <a:r>
              <a:rPr lang="ru-RU" sz="2800" dirty="0"/>
              <a:t> премия, которая стала присуждаться изобретателям за самые необычные и ненужные достижения.</a:t>
            </a:r>
          </a:p>
        </p:txBody>
      </p:sp>
    </p:spTree>
    <p:extLst>
      <p:ext uri="{BB962C8B-B14F-4D97-AF65-F5344CB8AC3E}">
        <p14:creationId xmlns:p14="http://schemas.microsoft.com/office/powerpoint/2010/main" val="1244145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0" y="0"/>
            <a:ext cx="12192000" cy="6858000"/>
          </a:xfrm>
          <a:prstGeom prst="rect">
            <a:avLst/>
          </a:prstGeom>
        </p:spPr>
      </p:pic>
      <p:sp>
        <p:nvSpPr>
          <p:cNvPr id="3" name="Прямоугольник 2"/>
          <p:cNvSpPr/>
          <p:nvPr/>
        </p:nvSpPr>
        <p:spPr>
          <a:xfrm>
            <a:off x="95534" y="147305"/>
            <a:ext cx="11764370" cy="6555641"/>
          </a:xfrm>
          <a:prstGeom prst="rect">
            <a:avLst/>
          </a:prstGeom>
        </p:spPr>
        <p:txBody>
          <a:bodyPr wrap="square">
            <a:spAutoFit/>
          </a:bodyPr>
          <a:lstStyle/>
          <a:p>
            <a:pPr algn="ctr"/>
            <a:r>
              <a:rPr lang="ru-RU" sz="2800" b="1" dirty="0" smtClean="0">
                <a:solidFill>
                  <a:srgbClr val="FF0000"/>
                </a:solidFill>
              </a:rPr>
              <a:t>Цель проведения конференции:</a:t>
            </a:r>
          </a:p>
          <a:p>
            <a:pPr marL="457200" indent="-457200" algn="ctr">
              <a:buFontTx/>
              <a:buChar char="-"/>
            </a:pPr>
            <a:r>
              <a:rPr lang="ru-RU" sz="2800" b="1" dirty="0" smtClean="0">
                <a:solidFill>
                  <a:srgbClr val="FF0000"/>
                </a:solidFill>
              </a:rPr>
              <a:t>познакомиться с физиками, получившими Нобелевскую премию.</a:t>
            </a:r>
          </a:p>
          <a:p>
            <a:pPr marL="457200" indent="-457200" algn="ctr">
              <a:buFontTx/>
              <a:buChar char="-"/>
            </a:pPr>
            <a:endParaRPr lang="ru-RU" sz="2800" b="1" dirty="0" smtClean="0">
              <a:solidFill>
                <a:srgbClr val="FF0000"/>
              </a:solidFill>
            </a:endParaRPr>
          </a:p>
          <a:p>
            <a:pPr algn="ctr"/>
            <a:r>
              <a:rPr lang="ru-RU" sz="2800" b="1" dirty="0" smtClean="0">
                <a:solidFill>
                  <a:srgbClr val="FF0000"/>
                </a:solidFill>
              </a:rPr>
              <a:t>     Проблема: </a:t>
            </a:r>
          </a:p>
          <a:p>
            <a:pPr algn="ctr"/>
            <a:endParaRPr lang="ru-RU" sz="2800" b="1" dirty="0" smtClean="0">
              <a:solidFill>
                <a:srgbClr val="FF0000"/>
              </a:solidFill>
            </a:endParaRPr>
          </a:p>
          <a:p>
            <a:pPr algn="ctr"/>
            <a:r>
              <a:rPr lang="ru-RU" sz="2800" b="1" dirty="0" smtClean="0">
                <a:solidFill>
                  <a:srgbClr val="FF0000"/>
                </a:solidFill>
              </a:rPr>
              <a:t>изучение работ ученых, удостоенных Нобелевской премии.</a:t>
            </a:r>
          </a:p>
          <a:p>
            <a:pPr algn="ctr"/>
            <a:endParaRPr lang="ru-RU" sz="2800" b="1" dirty="0" smtClean="0">
              <a:solidFill>
                <a:srgbClr val="FF0000"/>
              </a:solidFill>
            </a:endParaRPr>
          </a:p>
          <a:p>
            <a:pPr algn="ctr"/>
            <a:r>
              <a:rPr lang="ru-RU" sz="2800" b="1" dirty="0" smtClean="0">
                <a:solidFill>
                  <a:srgbClr val="FF0000"/>
                </a:solidFill>
              </a:rPr>
              <a:t>     Задачи:</a:t>
            </a:r>
          </a:p>
          <a:p>
            <a:pPr algn="ctr"/>
            <a:endParaRPr lang="ru-RU" sz="2800" b="1" dirty="0" smtClean="0">
              <a:solidFill>
                <a:srgbClr val="FF0000"/>
              </a:solidFill>
            </a:endParaRPr>
          </a:p>
          <a:p>
            <a:pPr algn="ctr"/>
            <a:r>
              <a:rPr lang="ru-RU" sz="2800" b="1" dirty="0" smtClean="0">
                <a:solidFill>
                  <a:srgbClr val="FF0000"/>
                </a:solidFill>
              </a:rPr>
              <a:t>1. Развитие личности, способной гордиться достижениями ученых всего мира.</a:t>
            </a:r>
          </a:p>
          <a:p>
            <a:pPr algn="ctr"/>
            <a:endParaRPr lang="ru-RU" sz="2800" b="1" dirty="0" smtClean="0">
              <a:solidFill>
                <a:srgbClr val="FF0000"/>
              </a:solidFill>
            </a:endParaRPr>
          </a:p>
          <a:p>
            <a:pPr algn="ctr"/>
            <a:r>
              <a:rPr lang="ru-RU" sz="2800" b="1" dirty="0" smtClean="0">
                <a:solidFill>
                  <a:srgbClr val="FF0000"/>
                </a:solidFill>
              </a:rPr>
              <a:t>2. Воспитание духовной культуры.</a:t>
            </a:r>
          </a:p>
          <a:p>
            <a:pPr algn="ctr"/>
            <a:endParaRPr lang="ru-RU" sz="2800" b="1" dirty="0" smtClean="0">
              <a:solidFill>
                <a:srgbClr val="FF0000"/>
              </a:solidFill>
            </a:endParaRPr>
          </a:p>
          <a:p>
            <a:pPr algn="ctr"/>
            <a:r>
              <a:rPr lang="ru-RU" sz="2800" b="1" dirty="0" smtClean="0">
                <a:solidFill>
                  <a:srgbClr val="FF0000"/>
                </a:solidFill>
              </a:rPr>
              <a:t>3. Повышение интереса к физике.</a:t>
            </a:r>
            <a:endParaRPr lang="ru-RU" sz="2800" b="1" dirty="0">
              <a:solidFill>
                <a:srgbClr val="FF0000"/>
              </a:solidFill>
            </a:endParaRPr>
          </a:p>
        </p:txBody>
      </p:sp>
    </p:spTree>
    <p:extLst>
      <p:ext uri="{BB962C8B-B14F-4D97-AF65-F5344CB8AC3E}">
        <p14:creationId xmlns:p14="http://schemas.microsoft.com/office/powerpoint/2010/main" val="3475685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pic>
        <p:nvPicPr>
          <p:cNvPr id="3" name="Рисунок 2"/>
          <p:cNvPicPr>
            <a:picLocks noChangeAspect="1"/>
          </p:cNvPicPr>
          <p:nvPr/>
        </p:nvPicPr>
        <p:blipFill>
          <a:blip r:embed="rId3"/>
          <a:stretch>
            <a:fillRect/>
          </a:stretch>
        </p:blipFill>
        <p:spPr>
          <a:xfrm>
            <a:off x="9633537" y="214218"/>
            <a:ext cx="2267310" cy="2815586"/>
          </a:xfrm>
          <a:prstGeom prst="rect">
            <a:avLst/>
          </a:prstGeom>
        </p:spPr>
      </p:pic>
      <p:sp>
        <p:nvSpPr>
          <p:cNvPr id="4" name="Прямоугольник 3"/>
          <p:cNvSpPr/>
          <p:nvPr/>
        </p:nvSpPr>
        <p:spPr>
          <a:xfrm>
            <a:off x="245661" y="0"/>
            <a:ext cx="9387876" cy="6463308"/>
          </a:xfrm>
          <a:prstGeom prst="rect">
            <a:avLst/>
          </a:prstGeom>
        </p:spPr>
        <p:txBody>
          <a:bodyPr wrap="square">
            <a:spAutoFit/>
          </a:bodyPr>
          <a:lstStyle/>
          <a:p>
            <a:r>
              <a:rPr lang="ru-RU" dirty="0">
                <a:solidFill>
                  <a:srgbClr val="C00000"/>
                </a:solidFill>
              </a:rPr>
              <a:t>Назначение и выбор</a:t>
            </a:r>
          </a:p>
          <a:p>
            <a:r>
              <a:rPr lang="ru-RU" dirty="0">
                <a:solidFill>
                  <a:srgbClr val="C00000"/>
                </a:solidFill>
              </a:rPr>
              <a:t>На Нобелевскую премию по физике можно выбрать не более трёх лауреатов. По сравнению с некоторыми другими Нобелевскими премиями, выдвижение и отбор на премию по физике — процесс длинный и строгий. Именно поэтому премия становилась всё авторитетнее на протяжении многих лет и в итоге стала важнейшей премией по физике в мире.</a:t>
            </a:r>
          </a:p>
          <a:p>
            <a:r>
              <a:rPr lang="ru-RU" dirty="0">
                <a:solidFill>
                  <a:srgbClr val="C00000"/>
                </a:solidFill>
              </a:rPr>
              <a:t>Три лауреата Нобелевской премии по физике. В первом ряду слева направо: Альберт А. Майкельсон, Альберт Эйнштейн и Роберт </a:t>
            </a:r>
            <a:r>
              <a:rPr lang="ru-RU" dirty="0" err="1">
                <a:solidFill>
                  <a:srgbClr val="C00000"/>
                </a:solidFill>
              </a:rPr>
              <a:t>Милликен</a:t>
            </a:r>
            <a:r>
              <a:rPr lang="ru-RU" dirty="0">
                <a:solidFill>
                  <a:srgbClr val="C00000"/>
                </a:solidFill>
              </a:rPr>
              <a:t>.</a:t>
            </a:r>
          </a:p>
          <a:p>
            <a:r>
              <a:rPr lang="ru-RU" dirty="0">
                <a:solidFill>
                  <a:srgbClr val="C00000"/>
                </a:solidFill>
              </a:rPr>
              <a:t>Нобелевские лауреаты выбираются Нобелевским комитетом по физике, который состоит из пяти членов, избираемых Шведской королевской академией наук. На первом этапе несколько тысяч людей предлагают кандидатов. Эти имена изучаются и обсуждаются экспертами до окончательного выбора</a:t>
            </a:r>
            <a:r>
              <a:rPr lang="ru-RU" dirty="0" smtClean="0">
                <a:solidFill>
                  <a:srgbClr val="C00000"/>
                </a:solidFill>
              </a:rPr>
              <a:t>.</a:t>
            </a:r>
            <a:endParaRPr lang="ru-RU" dirty="0">
              <a:solidFill>
                <a:srgbClr val="C00000"/>
              </a:solidFill>
            </a:endParaRPr>
          </a:p>
          <a:p>
            <a:r>
              <a:rPr lang="ru-RU" dirty="0">
                <a:solidFill>
                  <a:srgbClr val="C00000"/>
                </a:solidFill>
              </a:rPr>
              <a:t>Формы направляются приблизительно трём тысячам человек с предложением представить свои кандидатуры. Имена </a:t>
            </a:r>
            <a:r>
              <a:rPr lang="ru-RU" dirty="0" err="1">
                <a:solidFill>
                  <a:srgbClr val="C00000"/>
                </a:solidFill>
              </a:rPr>
              <a:t>номинаторов</a:t>
            </a:r>
            <a:r>
              <a:rPr lang="ru-RU" dirty="0">
                <a:solidFill>
                  <a:srgbClr val="C00000"/>
                </a:solidFill>
              </a:rPr>
              <a:t> не объявляются публично в течение пятидесяти лет, и также не сообщаются номинантам. Списки номинантов и представивших их </a:t>
            </a:r>
            <a:r>
              <a:rPr lang="ru-RU" dirty="0" err="1">
                <a:solidFill>
                  <a:srgbClr val="C00000"/>
                </a:solidFill>
              </a:rPr>
              <a:t>номинаторов</a:t>
            </a:r>
            <a:r>
              <a:rPr lang="ru-RU" dirty="0">
                <a:solidFill>
                  <a:srgbClr val="C00000"/>
                </a:solidFill>
              </a:rPr>
              <a:t> хранятся в запечатанном виде в течение пятидесяти лет. Впрочем, на практике некоторые кандидаты становятся известными ранее</a:t>
            </a:r>
            <a:r>
              <a:rPr lang="ru-RU" dirty="0" smtClean="0">
                <a:solidFill>
                  <a:srgbClr val="C00000"/>
                </a:solidFill>
              </a:rPr>
              <a:t>.</a:t>
            </a:r>
            <a:endParaRPr lang="ru-RU" dirty="0">
              <a:solidFill>
                <a:srgbClr val="C00000"/>
              </a:solidFill>
            </a:endParaRPr>
          </a:p>
          <a:p>
            <a:r>
              <a:rPr lang="ru-RU" dirty="0">
                <a:solidFill>
                  <a:srgbClr val="C00000"/>
                </a:solidFill>
              </a:rPr>
              <a:t>Заявки проверяются комиссией, и список, содержащий около двухсот предварительных кандидатов, направляется к выбранным экспертами в этих областях. Они урезают список до примерно пятнадцати имен. Комитет представляет доклад с рекомендациями соответствующим учреждениям. В то время как посмертная номинация не допускается, награду можно получить, если человек умер в течение нескольких месяцев между решением комитета премии (обычно в октябре) и церемонией в декабре. До 1974 года посмертные награды были разрешены, если получатель умер после того, как они были </a:t>
            </a:r>
            <a:r>
              <a:rPr lang="ru-RU" dirty="0" smtClean="0">
                <a:solidFill>
                  <a:srgbClr val="C00000"/>
                </a:solidFill>
              </a:rPr>
              <a:t>назначены.</a:t>
            </a:r>
            <a:endParaRPr lang="ru-RU" dirty="0">
              <a:solidFill>
                <a:srgbClr val="C00000"/>
              </a:solidFill>
            </a:endParaRPr>
          </a:p>
        </p:txBody>
      </p:sp>
    </p:spTree>
    <p:extLst>
      <p:ext uri="{BB962C8B-B14F-4D97-AF65-F5344CB8AC3E}">
        <p14:creationId xmlns:p14="http://schemas.microsoft.com/office/powerpoint/2010/main" val="2614683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7999"/>
          </a:xfrm>
          <a:prstGeom prst="rect">
            <a:avLst/>
          </a:prstGeom>
        </p:spPr>
      </p:pic>
      <p:sp>
        <p:nvSpPr>
          <p:cNvPr id="3" name="Прямоугольник 2"/>
          <p:cNvSpPr/>
          <p:nvPr/>
        </p:nvSpPr>
        <p:spPr>
          <a:xfrm>
            <a:off x="150124" y="155392"/>
            <a:ext cx="11764371" cy="6247864"/>
          </a:xfrm>
          <a:prstGeom prst="rect">
            <a:avLst/>
          </a:prstGeom>
        </p:spPr>
        <p:txBody>
          <a:bodyPr wrap="square">
            <a:spAutoFit/>
          </a:bodyPr>
          <a:lstStyle/>
          <a:p>
            <a:r>
              <a:rPr lang="ru-RU" sz="2000" b="1" dirty="0" smtClean="0">
                <a:solidFill>
                  <a:srgbClr val="C00000"/>
                </a:solidFill>
              </a:rPr>
              <a:t>Завещание Альфреда Нобеля</a:t>
            </a:r>
          </a:p>
          <a:p>
            <a:endParaRPr lang="ru-RU" sz="2000" b="1" dirty="0" smtClean="0">
              <a:solidFill>
                <a:srgbClr val="C00000"/>
              </a:solidFill>
            </a:endParaRPr>
          </a:p>
          <a:p>
            <a:r>
              <a:rPr lang="ru-RU" sz="2000" b="1" dirty="0" smtClean="0">
                <a:solidFill>
                  <a:srgbClr val="C00000"/>
                </a:solidFill>
              </a:rPr>
              <a:t>    Я нижеподписавшийся, Альфред </a:t>
            </a:r>
            <a:r>
              <a:rPr lang="ru-RU" sz="2000" b="1" dirty="0" err="1" smtClean="0">
                <a:solidFill>
                  <a:srgbClr val="C00000"/>
                </a:solidFill>
              </a:rPr>
              <a:t>Бернхард</a:t>
            </a:r>
            <a:r>
              <a:rPr lang="ru-RU" sz="2000" b="1" dirty="0" smtClean="0">
                <a:solidFill>
                  <a:srgbClr val="C00000"/>
                </a:solidFill>
              </a:rPr>
              <a:t> Нобель, после тщательного </a:t>
            </a:r>
            <a:r>
              <a:rPr lang="ru-RU" sz="2000" b="1" dirty="0" smtClean="0">
                <a:solidFill>
                  <a:srgbClr val="FF0000"/>
                </a:solidFill>
              </a:rPr>
              <a:t>обдумывания, объявляю, что </a:t>
            </a:r>
            <a:r>
              <a:rPr lang="ru-RU" sz="2000" b="1" dirty="0" smtClean="0">
                <a:solidFill>
                  <a:srgbClr val="C00000"/>
                </a:solidFill>
              </a:rPr>
              <a:t>приведенное ниже завещание относительно моей собственности вступает в действие сразу после моей смерти.</a:t>
            </a:r>
          </a:p>
          <a:p>
            <a:r>
              <a:rPr lang="ru-RU" sz="2000" b="1" dirty="0" smtClean="0">
                <a:solidFill>
                  <a:srgbClr val="C00000"/>
                </a:solidFill>
              </a:rPr>
              <a:t>…Со всем оставленным мной реализуемым имуществом необходимо поступить следующим образом. Мои душеприказчики должны перевести капитал в ценные бумаги, создав фонд, доходы от которого будут выплачиваться в виде премии тем, кто за предшествующий год внес наибольший вклад в прогресс человечества. Указанные доходы следует разделить на пять равных частей, которые должны распределятся следующим образом:</a:t>
            </a:r>
          </a:p>
          <a:p>
            <a:r>
              <a:rPr lang="ru-RU" sz="2000" b="1" dirty="0" smtClean="0">
                <a:solidFill>
                  <a:srgbClr val="C00000"/>
                </a:solidFill>
              </a:rPr>
              <a:t>первая часть тому, кто сделает наиболее важное открытие или изобретение в области физики,</a:t>
            </a:r>
          </a:p>
          <a:p>
            <a:r>
              <a:rPr lang="ru-RU" sz="2000" b="1" dirty="0" smtClean="0">
                <a:solidFill>
                  <a:srgbClr val="C00000"/>
                </a:solidFill>
              </a:rPr>
              <a:t>вторая - тому, кто сделает наиболее важное открытие или усовершенствование в области химии,</a:t>
            </a:r>
          </a:p>
          <a:p>
            <a:r>
              <a:rPr lang="ru-RU" sz="2000" b="1" dirty="0" smtClean="0">
                <a:solidFill>
                  <a:srgbClr val="C00000"/>
                </a:solidFill>
              </a:rPr>
              <a:t> третья - тому, кто сделает наиболее важное открытие в области физиологии или медицины,</a:t>
            </a:r>
          </a:p>
          <a:p>
            <a:r>
              <a:rPr lang="ru-RU" sz="2000" b="1" dirty="0" smtClean="0">
                <a:solidFill>
                  <a:srgbClr val="C00000"/>
                </a:solidFill>
              </a:rPr>
              <a:t> четвертая - создавшему наиболее значительное литературное произведение идеалистической направленности,</a:t>
            </a:r>
          </a:p>
          <a:p>
            <a:r>
              <a:rPr lang="ru-RU" sz="2000" b="1" dirty="0" smtClean="0">
                <a:solidFill>
                  <a:srgbClr val="C00000"/>
                </a:solidFill>
              </a:rPr>
              <a:t>пятая - тому, кто внесет весомый вклад в сплочение народов, ликвидацию или сокращение численности постоянных армий или в развитие мирных инициатив.</a:t>
            </a:r>
          </a:p>
          <a:p>
            <a:r>
              <a:rPr lang="ru-RU" sz="2000" b="1" dirty="0" smtClean="0">
                <a:solidFill>
                  <a:srgbClr val="C00000"/>
                </a:solidFill>
              </a:rPr>
              <a:t>…Мое непременное требование заключается в том, чтобы при присуждении премии никакого значения не имела национальность претендентов и ее получали самые достойные независимо от того, скандинавы или нет.</a:t>
            </a:r>
            <a:endParaRPr lang="ru-RU" sz="2000" b="1" dirty="0">
              <a:solidFill>
                <a:srgbClr val="C00000"/>
              </a:solidFill>
            </a:endParaRPr>
          </a:p>
        </p:txBody>
      </p:sp>
    </p:spTree>
    <p:extLst>
      <p:ext uri="{BB962C8B-B14F-4D97-AF65-F5344CB8AC3E}">
        <p14:creationId xmlns:p14="http://schemas.microsoft.com/office/powerpoint/2010/main" val="36528557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136477" y="0"/>
            <a:ext cx="11928143" cy="6863417"/>
          </a:xfrm>
          <a:prstGeom prst="rect">
            <a:avLst/>
          </a:prstGeom>
        </p:spPr>
        <p:txBody>
          <a:bodyPr wrap="square">
            <a:spAutoFit/>
          </a:bodyPr>
          <a:lstStyle/>
          <a:p>
            <a:r>
              <a:rPr lang="ru-RU" sz="4000" b="1" dirty="0" smtClean="0">
                <a:solidFill>
                  <a:schemeClr val="bg1"/>
                </a:solidFill>
              </a:rPr>
              <a:t>Первая Нобелевская премия по физике была присуждена немецкому физику Вильгельму Конраду Рентгену «в знак признания необычайно важных заслуг перед наукой, выразившихся в открытии замечательных лучей, названных впоследствии в его честь». Эта награда находится в ведении Нобелевского фонда и по праву считается самой престижной наградой, которую может получить физик. Она вручается в Стокгольме на ежегодной церемонии 10 декабря, в годовщину смерти Нобеля.</a:t>
            </a:r>
            <a:endParaRPr lang="ru-RU" sz="4000" b="1" dirty="0">
              <a:solidFill>
                <a:schemeClr val="bg1"/>
              </a:solidFill>
            </a:endParaRPr>
          </a:p>
        </p:txBody>
      </p:sp>
    </p:spTree>
    <p:extLst>
      <p:ext uri="{BB962C8B-B14F-4D97-AF65-F5344CB8AC3E}">
        <p14:creationId xmlns:p14="http://schemas.microsoft.com/office/powerpoint/2010/main" val="3086611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pic>
        <p:nvPicPr>
          <p:cNvPr id="3" name="Рисунок 2"/>
          <p:cNvPicPr>
            <a:picLocks noChangeAspect="1"/>
          </p:cNvPicPr>
          <p:nvPr/>
        </p:nvPicPr>
        <p:blipFill>
          <a:blip r:embed="rId3"/>
          <a:stretch>
            <a:fillRect/>
          </a:stretch>
        </p:blipFill>
        <p:spPr>
          <a:xfrm>
            <a:off x="150125" y="176316"/>
            <a:ext cx="2921805" cy="2552700"/>
          </a:xfrm>
          <a:prstGeom prst="rect">
            <a:avLst/>
          </a:prstGeom>
        </p:spPr>
      </p:pic>
      <p:sp>
        <p:nvSpPr>
          <p:cNvPr id="4" name="Прямоугольник 3"/>
          <p:cNvSpPr/>
          <p:nvPr/>
        </p:nvSpPr>
        <p:spPr>
          <a:xfrm>
            <a:off x="150126" y="2782669"/>
            <a:ext cx="2921804" cy="1200329"/>
          </a:xfrm>
          <a:prstGeom prst="rect">
            <a:avLst/>
          </a:prstGeom>
        </p:spPr>
        <p:txBody>
          <a:bodyPr wrap="square">
            <a:spAutoFit/>
          </a:bodyPr>
          <a:lstStyle/>
          <a:p>
            <a:r>
              <a:rPr lang="ru-RU" dirty="0"/>
              <a:t>Вильгельм Рентген (1845—1923), первый лауреат Нобелевской премии по физике.</a:t>
            </a:r>
          </a:p>
        </p:txBody>
      </p:sp>
      <p:pic>
        <p:nvPicPr>
          <p:cNvPr id="5" name="Рисунок 4"/>
          <p:cNvPicPr>
            <a:picLocks noChangeAspect="1"/>
          </p:cNvPicPr>
          <p:nvPr/>
        </p:nvPicPr>
        <p:blipFill>
          <a:blip r:embed="rId4"/>
          <a:stretch>
            <a:fillRect/>
          </a:stretch>
        </p:blipFill>
        <p:spPr>
          <a:xfrm>
            <a:off x="3237978" y="203143"/>
            <a:ext cx="3569979" cy="2552700"/>
          </a:xfrm>
          <a:prstGeom prst="rect">
            <a:avLst/>
          </a:prstGeom>
        </p:spPr>
      </p:pic>
      <p:sp>
        <p:nvSpPr>
          <p:cNvPr id="6" name="Прямоугольник 5"/>
          <p:cNvSpPr/>
          <p:nvPr/>
        </p:nvSpPr>
        <p:spPr>
          <a:xfrm>
            <a:off x="3237978" y="2782669"/>
            <a:ext cx="3299300" cy="1477328"/>
          </a:xfrm>
          <a:prstGeom prst="rect">
            <a:avLst/>
          </a:prstGeom>
        </p:spPr>
        <p:txBody>
          <a:bodyPr wrap="square">
            <a:spAutoFit/>
          </a:bodyPr>
          <a:lstStyle/>
          <a:p>
            <a:r>
              <a:rPr lang="ru-RU" dirty="0"/>
              <a:t>Три лауреата Нобелевской премии по физике. В первом ряду слева направо: Альберт А. Майкельсон, Альберт Эйнштейн и Роберт </a:t>
            </a:r>
            <a:r>
              <a:rPr lang="ru-RU" dirty="0" err="1"/>
              <a:t>Милликен</a:t>
            </a:r>
            <a:r>
              <a:rPr lang="ru-RU" dirty="0"/>
              <a:t>.</a:t>
            </a:r>
          </a:p>
        </p:txBody>
      </p:sp>
      <p:pic>
        <p:nvPicPr>
          <p:cNvPr id="7" name="Рисунок 6"/>
          <p:cNvPicPr>
            <a:picLocks noChangeAspect="1"/>
          </p:cNvPicPr>
          <p:nvPr/>
        </p:nvPicPr>
        <p:blipFill>
          <a:blip r:embed="rId5"/>
          <a:stretch>
            <a:fillRect/>
          </a:stretch>
        </p:blipFill>
        <p:spPr>
          <a:xfrm>
            <a:off x="6974005" y="176316"/>
            <a:ext cx="5051948" cy="2552700"/>
          </a:xfrm>
          <a:prstGeom prst="rect">
            <a:avLst/>
          </a:prstGeom>
        </p:spPr>
      </p:pic>
      <p:sp>
        <p:nvSpPr>
          <p:cNvPr id="8" name="Прямоугольник 7"/>
          <p:cNvSpPr/>
          <p:nvPr/>
        </p:nvSpPr>
        <p:spPr>
          <a:xfrm>
            <a:off x="6974005" y="2782669"/>
            <a:ext cx="5051947" cy="4370427"/>
          </a:xfrm>
          <a:prstGeom prst="rect">
            <a:avLst/>
          </a:prstGeom>
        </p:spPr>
        <p:txBody>
          <a:bodyPr wrap="square">
            <a:spAutoFit/>
          </a:bodyPr>
          <a:lstStyle/>
          <a:p>
            <a:r>
              <a:rPr lang="ru-RU" sz="2000" dirty="0"/>
              <a:t>Первая Нобелевская премия по физике была присуждена немецкому физику Вильгельму Конраду Рентгену «в знак признания необычайно важных заслуг перед наукой, выразившихся в открытии замечательных лучей, названных впоследствии в его честь». Эта награда находится в ведении Нобелевского фонда и по праву считается самой престижной наградой, которую может получить физик. Она вручается в Стокгольме на ежегодной церемонии 10 декабря, в годовщину смерти Нобеля.</a:t>
            </a:r>
          </a:p>
          <a:p>
            <a:endParaRPr lang="ru-RU" dirty="0"/>
          </a:p>
        </p:txBody>
      </p:sp>
      <p:sp>
        <p:nvSpPr>
          <p:cNvPr id="10" name="Прямоугольник 9"/>
          <p:cNvSpPr/>
          <p:nvPr/>
        </p:nvSpPr>
        <p:spPr>
          <a:xfrm>
            <a:off x="0" y="4655421"/>
            <a:ext cx="6867051" cy="1477328"/>
          </a:xfrm>
          <a:prstGeom prst="rect">
            <a:avLst/>
          </a:prstGeom>
        </p:spPr>
        <p:txBody>
          <a:bodyPr wrap="square">
            <a:spAutoFit/>
          </a:bodyPr>
          <a:lstStyle/>
          <a:p>
            <a:r>
              <a:rPr lang="ru-RU" dirty="0"/>
              <a:t>·  </a:t>
            </a:r>
            <a:r>
              <a:rPr lang="ru-RU" dirty="0" smtClean="0"/>
              <a:t> </a:t>
            </a:r>
            <a:r>
              <a:rPr lang="ru-RU" b="1" dirty="0">
                <a:solidFill>
                  <a:srgbClr val="FF0000"/>
                </a:solidFill>
              </a:rPr>
              <a:t>1 премия присуждается за научные открытия в области физики</a:t>
            </a:r>
            <a:r>
              <a:rPr lang="ru-RU" b="1" dirty="0" smtClean="0">
                <a:solidFill>
                  <a:srgbClr val="FF0000"/>
                </a:solidFill>
              </a:rPr>
              <a:t>;</a:t>
            </a:r>
            <a:endParaRPr lang="ru-RU" b="1" dirty="0">
              <a:solidFill>
                <a:srgbClr val="FF0000"/>
              </a:solidFill>
            </a:endParaRPr>
          </a:p>
          <a:p>
            <a:r>
              <a:rPr lang="ru-RU" b="1" dirty="0">
                <a:solidFill>
                  <a:srgbClr val="FF0000"/>
                </a:solidFill>
              </a:rPr>
              <a:t>·   </a:t>
            </a:r>
            <a:r>
              <a:rPr lang="ru-RU" b="1" dirty="0" smtClean="0">
                <a:solidFill>
                  <a:srgbClr val="FF0000"/>
                </a:solidFill>
              </a:rPr>
              <a:t>2 </a:t>
            </a:r>
            <a:r>
              <a:rPr lang="ru-RU" b="1" dirty="0">
                <a:solidFill>
                  <a:srgbClr val="FF0000"/>
                </a:solidFill>
              </a:rPr>
              <a:t>премия присуждается за научные открытия в области химии</a:t>
            </a:r>
            <a:r>
              <a:rPr lang="ru-RU" b="1" dirty="0" smtClean="0">
                <a:solidFill>
                  <a:srgbClr val="FF0000"/>
                </a:solidFill>
              </a:rPr>
              <a:t>;</a:t>
            </a:r>
            <a:endParaRPr lang="ru-RU" b="1" dirty="0">
              <a:solidFill>
                <a:srgbClr val="FF0000"/>
              </a:solidFill>
            </a:endParaRPr>
          </a:p>
          <a:p>
            <a:r>
              <a:rPr lang="ru-RU" b="1" dirty="0">
                <a:solidFill>
                  <a:srgbClr val="FF0000"/>
                </a:solidFill>
              </a:rPr>
              <a:t>·  </a:t>
            </a:r>
            <a:r>
              <a:rPr lang="ru-RU" b="1" dirty="0" smtClean="0">
                <a:solidFill>
                  <a:srgbClr val="FF0000"/>
                </a:solidFill>
              </a:rPr>
              <a:t> </a:t>
            </a:r>
            <a:r>
              <a:rPr lang="ru-RU" b="1" dirty="0">
                <a:solidFill>
                  <a:srgbClr val="FF0000"/>
                </a:solidFill>
              </a:rPr>
              <a:t>3 премия - по медицине и физиологии</a:t>
            </a:r>
            <a:r>
              <a:rPr lang="ru-RU" b="1" dirty="0" smtClean="0">
                <a:solidFill>
                  <a:srgbClr val="FF0000"/>
                </a:solidFill>
              </a:rPr>
              <a:t>;</a:t>
            </a:r>
            <a:endParaRPr lang="ru-RU" b="1" dirty="0">
              <a:solidFill>
                <a:srgbClr val="FF0000"/>
              </a:solidFill>
            </a:endParaRPr>
          </a:p>
          <a:p>
            <a:r>
              <a:rPr lang="ru-RU" b="1" dirty="0">
                <a:solidFill>
                  <a:srgbClr val="FF0000"/>
                </a:solidFill>
              </a:rPr>
              <a:t>·  </a:t>
            </a:r>
            <a:r>
              <a:rPr lang="ru-RU" b="1" dirty="0" smtClean="0">
                <a:solidFill>
                  <a:srgbClr val="FF0000"/>
                </a:solidFill>
              </a:rPr>
              <a:t> </a:t>
            </a:r>
            <a:r>
              <a:rPr lang="ru-RU" b="1" dirty="0">
                <a:solidFill>
                  <a:srgbClr val="FF0000"/>
                </a:solidFill>
              </a:rPr>
              <a:t>4 премия - за литературные произведения</a:t>
            </a:r>
            <a:r>
              <a:rPr lang="ru-RU" b="1" dirty="0" smtClean="0">
                <a:solidFill>
                  <a:srgbClr val="FF0000"/>
                </a:solidFill>
              </a:rPr>
              <a:t>;</a:t>
            </a:r>
            <a:endParaRPr lang="ru-RU" b="1" dirty="0">
              <a:solidFill>
                <a:srgbClr val="FF0000"/>
              </a:solidFill>
            </a:endParaRPr>
          </a:p>
          <a:p>
            <a:r>
              <a:rPr lang="ru-RU" b="1" dirty="0">
                <a:solidFill>
                  <a:srgbClr val="FF0000"/>
                </a:solidFill>
              </a:rPr>
              <a:t>·  </a:t>
            </a:r>
            <a:r>
              <a:rPr lang="ru-RU" b="1" dirty="0" smtClean="0">
                <a:solidFill>
                  <a:srgbClr val="FF0000"/>
                </a:solidFill>
              </a:rPr>
              <a:t>5 </a:t>
            </a:r>
            <a:r>
              <a:rPr lang="ru-RU" b="1" dirty="0">
                <a:solidFill>
                  <a:srgbClr val="FF0000"/>
                </a:solidFill>
              </a:rPr>
              <a:t>премия - за деятельность по укреплению и сохранению мира.</a:t>
            </a:r>
          </a:p>
        </p:txBody>
      </p:sp>
    </p:spTree>
    <p:extLst>
      <p:ext uri="{BB962C8B-B14F-4D97-AF65-F5344CB8AC3E}">
        <p14:creationId xmlns:p14="http://schemas.microsoft.com/office/powerpoint/2010/main" val="3428077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95534" y="0"/>
            <a:ext cx="11778018" cy="6740307"/>
          </a:xfrm>
          <a:prstGeom prst="rect">
            <a:avLst/>
          </a:prstGeom>
        </p:spPr>
        <p:txBody>
          <a:bodyPr wrap="square">
            <a:spAutoFit/>
          </a:bodyPr>
          <a:lstStyle/>
          <a:p>
            <a:r>
              <a:rPr lang="ru-RU" sz="1600" dirty="0">
                <a:solidFill>
                  <a:srgbClr val="FFFF00"/>
                </a:solidFill>
              </a:rPr>
              <a:t>Награды</a:t>
            </a:r>
          </a:p>
          <a:p>
            <a:r>
              <a:rPr lang="ru-RU" sz="1600" dirty="0">
                <a:solidFill>
                  <a:srgbClr val="FFFF00"/>
                </a:solidFill>
              </a:rPr>
              <a:t>Лауреат Нобелевской премии по физике получает золотую медаль, диплом с формулировкой награждения и денежную </a:t>
            </a:r>
            <a:r>
              <a:rPr lang="ru-RU" sz="1600" dirty="0" smtClean="0">
                <a:solidFill>
                  <a:srgbClr val="FFFF00"/>
                </a:solidFill>
              </a:rPr>
              <a:t>сумму. </a:t>
            </a:r>
            <a:r>
              <a:rPr lang="ru-RU" sz="1600" dirty="0">
                <a:solidFill>
                  <a:srgbClr val="FFFF00"/>
                </a:solidFill>
              </a:rPr>
              <a:t>Денежная сумма зависит от доходов Нобелевского фонда в текущем </a:t>
            </a:r>
            <a:r>
              <a:rPr lang="ru-RU" sz="1600" dirty="0" smtClean="0">
                <a:solidFill>
                  <a:srgbClr val="FFFF00"/>
                </a:solidFill>
              </a:rPr>
              <a:t>году. </a:t>
            </a:r>
            <a:r>
              <a:rPr lang="ru-RU" sz="1600" dirty="0">
                <a:solidFill>
                  <a:srgbClr val="FFFF00"/>
                </a:solidFill>
              </a:rPr>
              <a:t>Если премия присуждается более чем одному лауреату, деньги делятся поровну между ними; в случае трёх лауреатов деньги также могут разделить на половину и две </a:t>
            </a:r>
            <a:r>
              <a:rPr lang="ru-RU" sz="1600" dirty="0" smtClean="0">
                <a:solidFill>
                  <a:srgbClr val="FFFF00"/>
                </a:solidFill>
              </a:rPr>
              <a:t>четверти.</a:t>
            </a:r>
            <a:endParaRPr lang="ru-RU" sz="1600" dirty="0">
              <a:solidFill>
                <a:srgbClr val="FFFF00"/>
              </a:solidFill>
            </a:endParaRPr>
          </a:p>
          <a:p>
            <a:r>
              <a:rPr lang="ru-RU" sz="1600" dirty="0">
                <a:solidFill>
                  <a:srgbClr val="FFFF00"/>
                </a:solidFill>
              </a:rPr>
              <a:t>Медали</a:t>
            </a:r>
          </a:p>
          <a:p>
            <a:r>
              <a:rPr lang="ru-RU" sz="1600" dirty="0">
                <a:solidFill>
                  <a:srgbClr val="FFFF00"/>
                </a:solidFill>
              </a:rPr>
              <a:t>Медали Нобелевской премии, отчеканенные </a:t>
            </a:r>
            <a:r>
              <a:rPr lang="ru-RU" sz="1600" dirty="0" err="1">
                <a:solidFill>
                  <a:srgbClr val="FFFF00"/>
                </a:solidFill>
              </a:rPr>
              <a:t>Myntverket</a:t>
            </a:r>
            <a:r>
              <a:rPr lang="ru-RU" sz="1600" dirty="0">
                <a:solidFill>
                  <a:srgbClr val="FFFF00"/>
                </a:solidFill>
              </a:rPr>
              <a:t>[</a:t>
            </a:r>
            <a:r>
              <a:rPr lang="ru-RU" sz="1600" dirty="0" err="1">
                <a:solidFill>
                  <a:srgbClr val="FFFF00"/>
                </a:solidFill>
              </a:rPr>
              <a:t>en</a:t>
            </a:r>
            <a:r>
              <a:rPr lang="ru-RU" sz="1600" dirty="0" smtClean="0">
                <a:solidFill>
                  <a:srgbClr val="FFFF00"/>
                </a:solidFill>
              </a:rPr>
              <a:t>] </a:t>
            </a:r>
            <a:r>
              <a:rPr lang="ru-RU" sz="1600" dirty="0">
                <a:solidFill>
                  <a:srgbClr val="FFFF00"/>
                </a:solidFill>
              </a:rPr>
              <a:t>в Швеции и Монетным двором Норвегии с 1902 года, являются зарегистрированными торговыми марками Нобелевского фонда. Каждая медаль имеет изображение левого профиля Альфреда Нобеля на лицевой стороне. Медали Нобелевской премии по физике, химии, физиологии или медицине, литературе имеют одинаковую лицевую сторону с изображением Альфреда Нобеля и годами его жизни (1833—1896). Портрет Нобеля также появляется на лицевой стороне медали Нобелевской премии мира и медали премии в области экономики, но с несколько иным </a:t>
            </a:r>
            <a:r>
              <a:rPr lang="ru-RU" sz="1600" dirty="0" smtClean="0">
                <a:solidFill>
                  <a:srgbClr val="FFFF00"/>
                </a:solidFill>
              </a:rPr>
              <a:t>дизайном. </a:t>
            </a:r>
            <a:r>
              <a:rPr lang="ru-RU" sz="1600" dirty="0">
                <a:solidFill>
                  <a:srgbClr val="FFFF00"/>
                </a:solidFill>
              </a:rPr>
              <a:t>Изображение на оборотной стороне медали варьируется в зависимости от учреждения, присуждающего награду. На оборотной стороне медали Нобелевской премии по химии и физике один и тот же </a:t>
            </a:r>
            <a:r>
              <a:rPr lang="ru-RU" sz="1600" dirty="0" smtClean="0">
                <a:solidFill>
                  <a:srgbClr val="FFFF00"/>
                </a:solidFill>
              </a:rPr>
              <a:t>дизайн.</a:t>
            </a:r>
            <a:endParaRPr lang="ru-RU" sz="1600" dirty="0">
              <a:solidFill>
                <a:srgbClr val="FFFF00"/>
              </a:solidFill>
            </a:endParaRPr>
          </a:p>
          <a:p>
            <a:r>
              <a:rPr lang="ru-RU" sz="1600" dirty="0">
                <a:solidFill>
                  <a:srgbClr val="FFFF00"/>
                </a:solidFill>
              </a:rPr>
              <a:t>Диплом Нобелевской премии по физике 1903 года, выданный Марии Кюри и Пьеру Кюри, хранящийся в отделе рукописей Национальной библиотеки Франции</a:t>
            </a:r>
          </a:p>
          <a:p>
            <a:r>
              <a:rPr lang="ru-RU" sz="1600" dirty="0">
                <a:solidFill>
                  <a:srgbClr val="FFFF00"/>
                </a:solidFill>
              </a:rPr>
              <a:t>Дипломы</a:t>
            </a:r>
          </a:p>
          <a:p>
            <a:r>
              <a:rPr lang="ru-RU" sz="1600" dirty="0">
                <a:solidFill>
                  <a:srgbClr val="FFFF00"/>
                </a:solidFill>
              </a:rPr>
              <a:t>Нобелевские лауреаты получают диплом из рук короля Швеции. Каждый диплом имеет уникальный дизайн, разработанный награждающим учреждением для </a:t>
            </a:r>
            <a:r>
              <a:rPr lang="ru-RU" sz="1600" dirty="0" smtClean="0">
                <a:solidFill>
                  <a:srgbClr val="FFFF00"/>
                </a:solidFill>
              </a:rPr>
              <a:t>лауреата. </a:t>
            </a:r>
            <a:r>
              <a:rPr lang="ru-RU" sz="1600" dirty="0">
                <a:solidFill>
                  <a:srgbClr val="FFFF00"/>
                </a:solidFill>
              </a:rPr>
              <a:t>Диплом содержит изображение и текст, в котором содержится имя лауреата и, как правило, формулировка того, за что присуждена </a:t>
            </a:r>
            <a:r>
              <a:rPr lang="ru-RU" sz="1600" dirty="0" smtClean="0">
                <a:solidFill>
                  <a:srgbClr val="FFFF00"/>
                </a:solidFill>
              </a:rPr>
              <a:t>премия.</a:t>
            </a:r>
            <a:endParaRPr lang="ru-RU" sz="1600" dirty="0">
              <a:solidFill>
                <a:srgbClr val="FFFF00"/>
              </a:solidFill>
            </a:endParaRPr>
          </a:p>
          <a:p>
            <a:r>
              <a:rPr lang="ru-RU" sz="1600" dirty="0">
                <a:solidFill>
                  <a:srgbClr val="FFFF00"/>
                </a:solidFill>
              </a:rPr>
              <a:t>Премиальные</a:t>
            </a:r>
          </a:p>
          <a:p>
            <a:r>
              <a:rPr lang="ru-RU" sz="1600" dirty="0">
                <a:solidFill>
                  <a:srgbClr val="FFFF00"/>
                </a:solidFill>
              </a:rPr>
              <a:t>Лауреатам также выдаётся денежная часть премии; в 2009 году сумма составляла 10 миллионов шведских крон (1,4 млн долл. США</a:t>
            </a:r>
            <a:r>
              <a:rPr lang="ru-RU" sz="1600" dirty="0" smtClean="0">
                <a:solidFill>
                  <a:srgbClr val="FFFF00"/>
                </a:solidFill>
              </a:rPr>
              <a:t>). </a:t>
            </a:r>
            <a:r>
              <a:rPr lang="ru-RU" sz="1600" dirty="0">
                <a:solidFill>
                  <a:srgbClr val="FFFF00"/>
                </a:solidFill>
              </a:rPr>
              <a:t>Суммы могут отличаться в зависимости от того, сколько денег Нобелевский фонд может присудить в этом году. Если есть два победителя в одной категории, грант делится поровну между ними. Если победителей трое, то награждающий комитет имеет возможность поделить грант на равные части или вручить половину суммы одному и по одной четверти двум </a:t>
            </a:r>
            <a:r>
              <a:rPr lang="ru-RU" sz="1600" dirty="0" smtClean="0">
                <a:solidFill>
                  <a:srgbClr val="FFFF00"/>
                </a:solidFill>
              </a:rPr>
              <a:t>другим.</a:t>
            </a:r>
            <a:endParaRPr lang="ru-RU" sz="1600" dirty="0">
              <a:solidFill>
                <a:srgbClr val="FFFF00"/>
              </a:solidFill>
            </a:endParaRPr>
          </a:p>
          <a:p>
            <a:r>
              <a:rPr lang="ru-RU" sz="1600" dirty="0">
                <a:solidFill>
                  <a:srgbClr val="FFFF00"/>
                </a:solidFill>
              </a:rPr>
              <a:t>Церемония</a:t>
            </a:r>
          </a:p>
          <a:p>
            <a:r>
              <a:rPr lang="ru-RU" sz="1600" dirty="0">
                <a:solidFill>
                  <a:srgbClr val="FFFF00"/>
                </a:solidFill>
              </a:rPr>
              <a:t>Комитет и учреждения, выступающие в качестве отборочной комиссии для премии, обычно объявляют имена лауреатов в октябре. Премия вручается затем на официальной церемонии, которая проводится ежегодно в мэрии Стокгольма 10 декабря, в годовщину смерти Нобеля. Лауреаты получают диплом, медаль и документ, подтверждающий денежный </a:t>
            </a:r>
            <a:r>
              <a:rPr lang="ru-RU" sz="1600" dirty="0" smtClean="0">
                <a:solidFill>
                  <a:srgbClr val="FFFF00"/>
                </a:solidFill>
              </a:rPr>
              <a:t>приз.</a:t>
            </a:r>
            <a:endParaRPr lang="ru-RU" dirty="0">
              <a:solidFill>
                <a:srgbClr val="FFFF00"/>
              </a:solidFill>
            </a:endParaRPr>
          </a:p>
        </p:txBody>
      </p:sp>
    </p:spTree>
    <p:extLst>
      <p:ext uri="{BB962C8B-B14F-4D97-AF65-F5344CB8AC3E}">
        <p14:creationId xmlns:p14="http://schemas.microsoft.com/office/powerpoint/2010/main" val="30790868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4" name="Прямоугольник 3"/>
          <p:cNvSpPr/>
          <p:nvPr/>
        </p:nvSpPr>
        <p:spPr>
          <a:xfrm>
            <a:off x="0" y="0"/>
            <a:ext cx="12037325" cy="6986528"/>
          </a:xfrm>
          <a:prstGeom prst="rect">
            <a:avLst/>
          </a:prstGeom>
        </p:spPr>
        <p:txBody>
          <a:bodyPr wrap="square">
            <a:spAutoFit/>
          </a:bodyPr>
          <a:lstStyle/>
          <a:p>
            <a:r>
              <a:rPr lang="ru-RU" sz="2800" dirty="0"/>
              <a:t>Статистика</a:t>
            </a:r>
          </a:p>
          <a:p>
            <a:r>
              <a:rPr lang="ru-RU" sz="2800" dirty="0"/>
              <a:t>Несмотря на многолетнюю историю награды, премии были удостоены лишь пять женщин — Мария Склодовская-Кюри стала первой женщиной-лауреатом Нобелевской премии вообще и получила награду в 1903 году, Мария </a:t>
            </a:r>
            <a:r>
              <a:rPr lang="ru-RU" sz="2800" dirty="0" err="1"/>
              <a:t>Гёпперт</a:t>
            </a:r>
            <a:r>
              <a:rPr lang="ru-RU" sz="2800" dirty="0"/>
              <a:t>-Майер стала лауреатом в 1963 году, Донна </a:t>
            </a:r>
            <a:r>
              <a:rPr lang="ru-RU" sz="2800" dirty="0" err="1"/>
              <a:t>Стрикленд</a:t>
            </a:r>
            <a:r>
              <a:rPr lang="ru-RU" sz="2800" dirty="0"/>
              <a:t> — в 2018 году, </a:t>
            </a:r>
            <a:r>
              <a:rPr lang="ru-RU" sz="2800" dirty="0" err="1"/>
              <a:t>Андреа</a:t>
            </a:r>
            <a:r>
              <a:rPr lang="ru-RU" sz="2800" dirty="0"/>
              <a:t> Гез — в 2020 году и Анн </a:t>
            </a:r>
            <a:r>
              <a:rPr lang="ru-RU" sz="2800" dirty="0" err="1"/>
              <a:t>Л’Юилье</a:t>
            </a:r>
            <a:r>
              <a:rPr lang="ru-RU" sz="2800" dirty="0"/>
              <a:t> — в 2023 </a:t>
            </a:r>
            <a:r>
              <a:rPr lang="ru-RU" sz="2800" dirty="0" smtClean="0"/>
              <a:t>году.</a:t>
            </a:r>
            <a:endParaRPr lang="ru-RU" sz="2800" dirty="0"/>
          </a:p>
          <a:p>
            <a:r>
              <a:rPr lang="ru-RU" sz="2800" dirty="0"/>
              <a:t>Единственным человеком, получившим Нобелевскую премию по физике два раза, был Джон Бардин — в 1956 и 1972 </a:t>
            </a:r>
            <a:r>
              <a:rPr lang="ru-RU" sz="2800" dirty="0" smtClean="0"/>
              <a:t>годах.</a:t>
            </a:r>
            <a:endParaRPr lang="ru-RU" sz="2800" dirty="0"/>
          </a:p>
          <a:p>
            <a:r>
              <a:rPr lang="ru-RU" sz="2800" dirty="0"/>
              <a:t>Самым молодым на момент присуждения лауреатом Нобелевской премии по физике стал Уильям Лоренс Брэгг, получивший её в 1915 году вместе со своим отцом Уильямом Генри Брэггом в возрасте всего 25 </a:t>
            </a:r>
            <a:r>
              <a:rPr lang="ru-RU" sz="2800" dirty="0" smtClean="0"/>
              <a:t>лет.</a:t>
            </a:r>
            <a:endParaRPr lang="ru-RU" sz="2800" dirty="0"/>
          </a:p>
          <a:p>
            <a:r>
              <a:rPr lang="ru-RU" sz="2800" dirty="0"/>
              <a:t>Самым пожилым на момент присуждения лауреатом стал Артур </a:t>
            </a:r>
            <a:r>
              <a:rPr lang="ru-RU" sz="2800" dirty="0" err="1"/>
              <a:t>Эшкин</a:t>
            </a:r>
            <a:r>
              <a:rPr lang="ru-RU" sz="2800" dirty="0"/>
              <a:t>, удостоенный премии 2018 года в возрасте </a:t>
            </a:r>
            <a:r>
              <a:rPr lang="ru-RU" sz="2800"/>
              <a:t>96 </a:t>
            </a:r>
            <a:r>
              <a:rPr lang="ru-RU" sz="2800" smtClean="0"/>
              <a:t>лет. </a:t>
            </a:r>
            <a:r>
              <a:rPr lang="ru-RU" sz="2800" dirty="0"/>
              <a:t>Он же стал самым пожилым на момент присуждения лауреатом Нобелевской премии вообще, однако уже в 2019 году уступил этот статус лауреату Нобелевской премии по химии Джону </a:t>
            </a:r>
            <a:r>
              <a:rPr lang="ru-RU" sz="2800" dirty="0" err="1"/>
              <a:t>Гуденафу</a:t>
            </a:r>
            <a:r>
              <a:rPr lang="ru-RU" sz="2800" dirty="0"/>
              <a:t>.</a:t>
            </a:r>
          </a:p>
        </p:txBody>
      </p:sp>
    </p:spTree>
    <p:extLst>
      <p:ext uri="{BB962C8B-B14F-4D97-AF65-F5344CB8AC3E}">
        <p14:creationId xmlns:p14="http://schemas.microsoft.com/office/powerpoint/2010/main" val="3695725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109182" y="122538"/>
            <a:ext cx="11423175" cy="5324535"/>
          </a:xfrm>
          <a:prstGeom prst="rect">
            <a:avLst/>
          </a:prstGeom>
        </p:spPr>
        <p:txBody>
          <a:bodyPr wrap="square">
            <a:spAutoFit/>
          </a:bodyPr>
          <a:lstStyle/>
          <a:p>
            <a:r>
              <a:rPr lang="ru-RU" sz="2000" b="1" smtClean="0"/>
              <a:t>    Заключение</a:t>
            </a:r>
            <a:endParaRPr lang="ru-RU" sz="2000" b="1" dirty="0" smtClean="0"/>
          </a:p>
          <a:p>
            <a:r>
              <a:rPr lang="ru-RU" sz="2000" b="1" dirty="0" smtClean="0"/>
              <a:t>       Основной целью конференции  было выяснить  кто стал лауреатом Нобелевской премии по физике  и за какие научные достижения присвоена премия.</a:t>
            </a:r>
          </a:p>
          <a:p>
            <a:r>
              <a:rPr lang="ru-RU" sz="2000" b="1" dirty="0" smtClean="0"/>
              <a:t>     Фундаментальная работа проводилась в двух обсерваториях с разных сторон Земли в течение долгого промежутка времени. Так, еще в 1998 году команда </a:t>
            </a:r>
            <a:r>
              <a:rPr lang="ru-RU" sz="2000" b="1" dirty="0" err="1" smtClean="0"/>
              <a:t>Кадзито</a:t>
            </a:r>
            <a:r>
              <a:rPr lang="ru-RU" sz="2000" b="1" dirty="0" smtClean="0"/>
              <a:t> обнаружила, что нейтрино создаются при проникновении космических лучей в атмосферу земли, а на своем пути к детектору под гору </a:t>
            </a:r>
            <a:r>
              <a:rPr lang="ru-RU" sz="2000" b="1" dirty="0" err="1" smtClean="0"/>
              <a:t>Камиоко</a:t>
            </a:r>
            <a:r>
              <a:rPr lang="ru-RU" sz="2000" b="1" dirty="0" smtClean="0"/>
              <a:t> частицы изменили свою идентичность. Аналогичный процесс тремя годами позднее обнаружила группа Макдональда, улавливая нейтрино, идущие от солнца в обсерватории Садбери. Это открытие поможет завершить объяснение фундаментальных строительных блоков вселенной, а также найдет практическое применение в разработке ядерного синтеза.</a:t>
            </a:r>
          </a:p>
          <a:p>
            <a:r>
              <a:rPr lang="ru-RU" sz="2000" b="1" dirty="0" smtClean="0"/>
              <a:t>     Теперь ученые знают, что масса нейтрино более чем в миллион раз меньше, чем масса электрона. Но так как микроскопические частицы настолько многочисленные, по оценкам экспертов, общий вес нейтрино может быть приравнен к общей массе всех видимых звезд во вселенной</a:t>
            </a:r>
            <a:r>
              <a:rPr lang="ru-RU" sz="2000" b="1" dirty="0"/>
              <a:t>. .</a:t>
            </a:r>
            <a:endParaRPr lang="ru-RU" sz="2000" b="1" dirty="0" smtClean="0"/>
          </a:p>
          <a:p>
            <a:r>
              <a:rPr lang="ru-RU" sz="2000" b="1" dirty="0" smtClean="0"/>
              <a:t>   Работа Нобелевских комитетов идет круглогодично, в ней участвуют интеллектуалы из всех стран мира. Это ориентирует ученых, писателей и общественных деятелей на работу в интересах развития общества, которая предшествует присуждению премий за «вклад в общечеловеческий прогресс» </a:t>
            </a:r>
            <a:endParaRPr lang="ru-RU" sz="2000" b="1" dirty="0"/>
          </a:p>
        </p:txBody>
      </p:sp>
      <p:pic>
        <p:nvPicPr>
          <p:cNvPr id="2050" name="Picture 2" descr="ckeuowjhzf2fa0i1rhf1c7kbxxo3wc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60007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9a7bgg3p5z5kqf53zdpxl5rns9k5gc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 cy="4857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j04qm3qiit06414gvb5v8mopm8bx08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42862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6b9vlmfwe0sctek2oin1a0f3vexi54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5750" cy="3714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po3bcaks83ri3xm8qk4pr4o3d63ot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ppo3bcaks83ri3xm8qk4pr4o3d63ot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17lmgx70qwodx4fdu426ghh9vbjj52h"/>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17lmgx70qwodx4fdu426ghh9vbjj52h"/>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oqx0f0wriko7z6qcwnebb1rxrvbz2c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oqx0f0wriko7z6qcwnebb1rxrvbz2c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rw6dx1j3kys8bljbpym8my09arw0xf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hv6m42z5bv11pa50mowg0tyffdfir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v6m42z5bv11pa50mowg0tyffdfir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hv6m42z5bv11pa50mowg0tyffdfir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2znka33jtrqypllt77gtv8cz3puxus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2znka33jtrqypllt77gtv8cz3puxus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Флаг США"/>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209550" cy="1143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Picture 19" descr="Флаг Германии"/>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209550" cy="123825"/>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Флаг Великобритании"/>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09550" cy="123825"/>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descr="Флаг Франции"/>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Флаг России"/>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Флаг СССР"/>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Флаг Нидерландов"/>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Флаг Японии"/>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Флаг Швеции"/>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209550" cy="133350"/>
          </a:xfrm>
          <a:prstGeom prst="rect">
            <a:avLst/>
          </a:prstGeom>
          <a:noFill/>
          <a:extLst>
            <a:ext uri="{909E8E84-426E-40DD-AFC4-6F175D3DCCD1}">
              <a14:hiddenFill xmlns:a14="http://schemas.microsoft.com/office/drawing/2010/main">
                <a:solidFill>
                  <a:srgbClr val="FFFFFF"/>
                </a:solidFill>
              </a14:hiddenFill>
            </a:ext>
          </a:extLst>
        </p:spPr>
      </p:pic>
      <p:pic>
        <p:nvPicPr>
          <p:cNvPr id="2075" name="Picture 27" descr="Флаг Канады"/>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Флаг Швейцарии"/>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71450" cy="171450"/>
          </a:xfrm>
          <a:prstGeom prst="rect">
            <a:avLst/>
          </a:prstGeom>
          <a:noFill/>
          <a:extLst>
            <a:ext uri="{909E8E84-426E-40DD-AFC4-6F175D3DCCD1}">
              <a14:hiddenFill xmlns:a14="http://schemas.microsoft.com/office/drawing/2010/main">
                <a:solidFill>
                  <a:srgbClr val="FFFFFF"/>
                </a:solidFill>
              </a14:hiddenFill>
            </a:ext>
          </a:extLst>
        </p:spPr>
      </p:pic>
      <p:pic>
        <p:nvPicPr>
          <p:cNvPr id="2077" name="Picture 29" descr="Флаг Дании"/>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209550" cy="161925"/>
          </a:xfrm>
          <a:prstGeom prst="rect">
            <a:avLst/>
          </a:prstGeom>
          <a:noFill/>
          <a:extLst>
            <a:ext uri="{909E8E84-426E-40DD-AFC4-6F175D3DCCD1}">
              <a14:hiddenFill xmlns:a14="http://schemas.microsoft.com/office/drawing/2010/main">
                <a:solidFill>
                  <a:srgbClr val="FFFFFF"/>
                </a:solidFill>
              </a14:hiddenFill>
            </a:ext>
          </a:extLst>
        </p:spPr>
      </p:pic>
      <p:pic>
        <p:nvPicPr>
          <p:cNvPr id="2078" name="Picture 30" descr="Флаг Италии"/>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79" name="Picture 31" descr="Флаг Австрии"/>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80" name="Picture 32" descr="Китай"/>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81" name="Picture 33" descr="Флаг Индии"/>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82" name="Picture 34" descr="Флаг Ирландии"/>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083" name="Picture 35" descr="Флаг Пакистана"/>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84" name="Picture 36" descr="Флаг Бельгии"/>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085" name="Picture 37" descr="Флаг Австралии"/>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086" name="Picture 38" descr="Флаг Венгрии"/>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087" name="Picture 39" descr="amu97jbgk7zg8561l49zea9fbutb59w"/>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2088" name="Picture 40" descr="o5zwx2ueglx3v9goapqy3fba8y8mupi"/>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2089" name="Picture 41" descr="ckeuowjhzf2fa0i1rhf1c7kbxxo3wc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85750" cy="600075"/>
          </a:xfrm>
          <a:prstGeom prst="rect">
            <a:avLst/>
          </a:prstGeom>
          <a:noFill/>
          <a:extLst>
            <a:ext uri="{909E8E84-426E-40DD-AFC4-6F175D3DCCD1}">
              <a14:hiddenFill xmlns:a14="http://schemas.microsoft.com/office/drawing/2010/main">
                <a:solidFill>
                  <a:srgbClr val="FFFFFF"/>
                </a:solidFill>
              </a14:hiddenFill>
            </a:ext>
          </a:extLst>
        </p:spPr>
      </p:pic>
      <p:pic>
        <p:nvPicPr>
          <p:cNvPr id="2090" name="Picture 42" descr="9a7bgg3p5z5kqf53zdpxl5rns9k5gc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 cy="485775"/>
          </a:xfrm>
          <a:prstGeom prst="rect">
            <a:avLst/>
          </a:prstGeom>
          <a:noFill/>
          <a:extLst>
            <a:ext uri="{909E8E84-426E-40DD-AFC4-6F175D3DCCD1}">
              <a14:hiddenFill xmlns:a14="http://schemas.microsoft.com/office/drawing/2010/main">
                <a:solidFill>
                  <a:srgbClr val="FFFFFF"/>
                </a:solidFill>
              </a14:hiddenFill>
            </a:ext>
          </a:extLst>
        </p:spPr>
      </p:pic>
      <p:pic>
        <p:nvPicPr>
          <p:cNvPr id="2091" name="Picture 43" descr="j04qm3qiit06414gvb5v8mopm8bx08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85750" cy="428625"/>
          </a:xfrm>
          <a:prstGeom prst="rect">
            <a:avLst/>
          </a:prstGeom>
          <a:noFill/>
          <a:extLst>
            <a:ext uri="{909E8E84-426E-40DD-AFC4-6F175D3DCCD1}">
              <a14:hiddenFill xmlns:a14="http://schemas.microsoft.com/office/drawing/2010/main">
                <a:solidFill>
                  <a:srgbClr val="FFFFFF"/>
                </a:solidFill>
              </a14:hiddenFill>
            </a:ext>
          </a:extLst>
        </p:spPr>
      </p:pic>
      <p:pic>
        <p:nvPicPr>
          <p:cNvPr id="2092" name="Picture 44" descr="6b9vlmfwe0sctek2oin1a0f3vexi54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85750" cy="371475"/>
          </a:xfrm>
          <a:prstGeom prst="rect">
            <a:avLst/>
          </a:prstGeom>
          <a:noFill/>
          <a:extLst>
            <a:ext uri="{909E8E84-426E-40DD-AFC4-6F175D3DCCD1}">
              <a14:hiddenFill xmlns:a14="http://schemas.microsoft.com/office/drawing/2010/main">
                <a:solidFill>
                  <a:srgbClr val="FFFFFF"/>
                </a:solidFill>
              </a14:hiddenFill>
            </a:ext>
          </a:extLst>
        </p:spPr>
      </p:pic>
      <p:pic>
        <p:nvPicPr>
          <p:cNvPr id="2093" name="Picture 45" descr="ppo3bcaks83ri3xm8qk4pr4o3d63ot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2094" name="Picture 46" descr="ppo3bcaks83ri3xm8qk4pr4o3d63ot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857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2095" name="Picture 47" descr="17lmgx70qwodx4fdu426ghh9vbjj52h"/>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96" name="Picture 48" descr="17lmgx70qwodx4fdu426ghh9vbjj52h"/>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97" name="Picture 49" descr="oqx0f0wriko7z6qcwnebb1rxrvbz2c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98" name="Picture 50" descr="oqx0f0wriko7z6qcwnebb1rxrvbz2c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85750" cy="314325"/>
          </a:xfrm>
          <a:prstGeom prst="rect">
            <a:avLst/>
          </a:prstGeom>
          <a:noFill/>
          <a:extLst>
            <a:ext uri="{909E8E84-426E-40DD-AFC4-6F175D3DCCD1}">
              <a14:hiddenFill xmlns:a14="http://schemas.microsoft.com/office/drawing/2010/main">
                <a:solidFill>
                  <a:srgbClr val="FFFFFF"/>
                </a:solidFill>
              </a14:hiddenFill>
            </a:ext>
          </a:extLst>
        </p:spPr>
      </p:pic>
      <p:pic>
        <p:nvPicPr>
          <p:cNvPr id="2099" name="Picture 51" descr="rw6dx1j3kys8bljbpym8my09arw0xfy"/>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2100" name="Picture 52" descr="hv6m42z5bv11pa50mowg0tyffdfir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101" name="Picture 53" descr="hv6m42z5bv11pa50mowg0tyffdfir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102" name="Picture 54" descr="hv6m42z5bv11pa50mowg0tyffdfir3w"/>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103" name="Picture 55" descr="2znka33jtrqypllt77gtv8cz3puxus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104" name="Picture 56" descr="2znka33jtrqypllt77gtv8cz3puxus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285750" cy="257175"/>
          </a:xfrm>
          <a:prstGeom prst="rect">
            <a:avLst/>
          </a:prstGeom>
          <a:noFill/>
          <a:extLst>
            <a:ext uri="{909E8E84-426E-40DD-AFC4-6F175D3DCCD1}">
              <a14:hiddenFill xmlns:a14="http://schemas.microsoft.com/office/drawing/2010/main">
                <a:solidFill>
                  <a:srgbClr val="FFFFFF"/>
                </a:solidFill>
              </a14:hiddenFill>
            </a:ext>
          </a:extLst>
        </p:spPr>
      </p:pic>
      <p:pic>
        <p:nvPicPr>
          <p:cNvPr id="2105" name="Picture 57" descr="Флаг США"/>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209550" cy="114300"/>
          </a:xfrm>
          <a:prstGeom prst="rect">
            <a:avLst/>
          </a:prstGeom>
          <a:noFill/>
          <a:extLst>
            <a:ext uri="{909E8E84-426E-40DD-AFC4-6F175D3DCCD1}">
              <a14:hiddenFill xmlns:a14="http://schemas.microsoft.com/office/drawing/2010/main">
                <a:solidFill>
                  <a:srgbClr val="FFFFFF"/>
                </a:solidFill>
              </a14:hiddenFill>
            </a:ext>
          </a:extLst>
        </p:spPr>
      </p:pic>
      <p:pic>
        <p:nvPicPr>
          <p:cNvPr id="2106" name="Picture 58" descr="Флаг Германии"/>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209550" cy="123825"/>
          </a:xfrm>
          <a:prstGeom prst="rect">
            <a:avLst/>
          </a:prstGeom>
          <a:noFill/>
          <a:extLst>
            <a:ext uri="{909E8E84-426E-40DD-AFC4-6F175D3DCCD1}">
              <a14:hiddenFill xmlns:a14="http://schemas.microsoft.com/office/drawing/2010/main">
                <a:solidFill>
                  <a:srgbClr val="FFFFFF"/>
                </a:solidFill>
              </a14:hiddenFill>
            </a:ext>
          </a:extLst>
        </p:spPr>
      </p:pic>
      <p:pic>
        <p:nvPicPr>
          <p:cNvPr id="2107" name="Picture 59" descr="Флаг Великобритании"/>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09550" cy="123825"/>
          </a:xfrm>
          <a:prstGeom prst="rect">
            <a:avLst/>
          </a:prstGeom>
          <a:noFill/>
          <a:extLst>
            <a:ext uri="{909E8E84-426E-40DD-AFC4-6F175D3DCCD1}">
              <a14:hiddenFill xmlns:a14="http://schemas.microsoft.com/office/drawing/2010/main">
                <a:solidFill>
                  <a:srgbClr val="FFFFFF"/>
                </a:solidFill>
              </a14:hiddenFill>
            </a:ext>
          </a:extLst>
        </p:spPr>
      </p:pic>
      <p:pic>
        <p:nvPicPr>
          <p:cNvPr id="2108" name="Picture 60" descr="Флаг Франции"/>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09" name="Picture 61" descr="Флаг России"/>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10" name="Picture 62" descr="Флаг СССР"/>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111" name="Picture 63" descr="Флаг Нидерландов"/>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12" name="Picture 64" descr="Флаг Японии"/>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13" name="Picture 65" descr="Флаг Швеции"/>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209550" cy="133350"/>
          </a:xfrm>
          <a:prstGeom prst="rect">
            <a:avLst/>
          </a:prstGeom>
          <a:noFill/>
          <a:extLst>
            <a:ext uri="{909E8E84-426E-40DD-AFC4-6F175D3DCCD1}">
              <a14:hiddenFill xmlns:a14="http://schemas.microsoft.com/office/drawing/2010/main">
                <a:solidFill>
                  <a:srgbClr val="FFFFFF"/>
                </a:solidFill>
              </a14:hiddenFill>
            </a:ext>
          </a:extLst>
        </p:spPr>
      </p:pic>
      <p:pic>
        <p:nvPicPr>
          <p:cNvPr id="2114" name="Picture 66" descr="Флаг Канады"/>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115" name="Picture 67" descr="Флаг Швейцарии"/>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0" y="0"/>
            <a:ext cx="171450" cy="171450"/>
          </a:xfrm>
          <a:prstGeom prst="rect">
            <a:avLst/>
          </a:prstGeom>
          <a:noFill/>
          <a:extLst>
            <a:ext uri="{909E8E84-426E-40DD-AFC4-6F175D3DCCD1}">
              <a14:hiddenFill xmlns:a14="http://schemas.microsoft.com/office/drawing/2010/main">
                <a:solidFill>
                  <a:srgbClr val="FFFFFF"/>
                </a:solidFill>
              </a14:hiddenFill>
            </a:ext>
          </a:extLst>
        </p:spPr>
      </p:pic>
      <p:pic>
        <p:nvPicPr>
          <p:cNvPr id="2116" name="Picture 68" descr="Флаг Дании"/>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0" y="0"/>
            <a:ext cx="209550" cy="161925"/>
          </a:xfrm>
          <a:prstGeom prst="rect">
            <a:avLst/>
          </a:prstGeom>
          <a:noFill/>
          <a:extLst>
            <a:ext uri="{909E8E84-426E-40DD-AFC4-6F175D3DCCD1}">
              <a14:hiddenFill xmlns:a14="http://schemas.microsoft.com/office/drawing/2010/main">
                <a:solidFill>
                  <a:srgbClr val="FFFFFF"/>
                </a:solidFill>
              </a14:hiddenFill>
            </a:ext>
          </a:extLst>
        </p:spPr>
      </p:pic>
      <p:pic>
        <p:nvPicPr>
          <p:cNvPr id="2117" name="Picture 69" descr="Флаг Италии"/>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18" name="Picture 70" descr="Флаг Австрии"/>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19" name="Picture 71" descr="Китай"/>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20" name="Picture 72" descr="Флаг Индии"/>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21" name="Picture 73" descr="Флаг Ирландии"/>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122" name="Picture 74" descr="Флаг Пакистана"/>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23" name="Picture 75" descr="Флаг Бельгии"/>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0" y="0"/>
            <a:ext cx="209550" cy="142875"/>
          </a:xfrm>
          <a:prstGeom prst="rect">
            <a:avLst/>
          </a:prstGeom>
          <a:noFill/>
          <a:extLst>
            <a:ext uri="{909E8E84-426E-40DD-AFC4-6F175D3DCCD1}">
              <a14:hiddenFill xmlns:a14="http://schemas.microsoft.com/office/drawing/2010/main">
                <a:solidFill>
                  <a:srgbClr val="FFFFFF"/>
                </a:solidFill>
              </a14:hiddenFill>
            </a:ext>
          </a:extLst>
        </p:spPr>
      </p:pic>
      <p:pic>
        <p:nvPicPr>
          <p:cNvPr id="2124" name="Picture 76" descr="Флаг Австралии"/>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125" name="Picture 77" descr="Флаг Венгрии"/>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0" y="0"/>
            <a:ext cx="209550" cy="104775"/>
          </a:xfrm>
          <a:prstGeom prst="rect">
            <a:avLst/>
          </a:prstGeom>
          <a:noFill/>
          <a:extLst>
            <a:ext uri="{909E8E84-426E-40DD-AFC4-6F175D3DCCD1}">
              <a14:hiddenFill xmlns:a14="http://schemas.microsoft.com/office/drawing/2010/main">
                <a:solidFill>
                  <a:srgbClr val="FFFFFF"/>
                </a:solidFill>
              </a14:hiddenFill>
            </a:ext>
          </a:extLst>
        </p:spPr>
      </p:pic>
      <p:pic>
        <p:nvPicPr>
          <p:cNvPr id="2126" name="Picture 78" descr="amu97jbgk7zg8561l49zea9fbutb59w"/>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pic>
        <p:nvPicPr>
          <p:cNvPr id="2127" name="Picture 79" descr="o5zwx2ueglx3v9goapqy3fba8y8mupi"/>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0" y="0"/>
            <a:ext cx="285750" cy="285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250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8000"/>
          </a:xfrm>
          <a:prstGeom prst="rect">
            <a:avLst/>
          </a:prstGeom>
        </p:spPr>
      </p:pic>
      <p:sp>
        <p:nvSpPr>
          <p:cNvPr id="3" name="Прямоугольник 2"/>
          <p:cNvSpPr/>
          <p:nvPr/>
        </p:nvSpPr>
        <p:spPr>
          <a:xfrm>
            <a:off x="3220870" y="2053947"/>
            <a:ext cx="6509983" cy="4524315"/>
          </a:xfrm>
          <a:prstGeom prst="rect">
            <a:avLst/>
          </a:prstGeom>
        </p:spPr>
        <p:txBody>
          <a:bodyPr wrap="square">
            <a:spAutoFit/>
          </a:bodyPr>
          <a:lstStyle/>
          <a:p>
            <a:pPr marL="285750" indent="-285750">
              <a:buFont typeface="Wingdings" panose="05000000000000000000" pitchFamily="2" charset="2"/>
              <a:buChar char="q"/>
            </a:pPr>
            <a:r>
              <a:rPr lang="ru-RU" b="1" dirty="0" smtClean="0">
                <a:solidFill>
                  <a:srgbClr val="FFFF00"/>
                </a:solidFill>
              </a:rPr>
              <a:t>Используемые источники</a:t>
            </a:r>
          </a:p>
          <a:p>
            <a:pPr marL="285750" indent="-285750">
              <a:buFont typeface="Wingdings" panose="05000000000000000000" pitchFamily="2" charset="2"/>
              <a:buChar char="q"/>
            </a:pPr>
            <a:endParaRPr lang="ru-RU" b="1" dirty="0" smtClean="0">
              <a:solidFill>
                <a:srgbClr val="FFFF00"/>
              </a:solidFill>
            </a:endParaRPr>
          </a:p>
          <a:p>
            <a:pPr marL="285750" indent="-285750">
              <a:buFont typeface="Wingdings" panose="05000000000000000000" pitchFamily="2" charset="2"/>
              <a:buChar char="q"/>
            </a:pPr>
            <a:r>
              <a:rPr lang="ru-RU" b="1" dirty="0" smtClean="0">
                <a:solidFill>
                  <a:srgbClr val="FFFF00"/>
                </a:solidFill>
              </a:rPr>
              <a:t>Энциклопедический дневник «Лауреаты Нобелевской премии 1901 – 2023». </a:t>
            </a:r>
          </a:p>
          <a:p>
            <a:pPr marL="285750" indent="-285750">
              <a:buFont typeface="Wingdings" panose="05000000000000000000" pitchFamily="2" charset="2"/>
              <a:buChar char="q"/>
            </a:pPr>
            <a:r>
              <a:rPr lang="ru-RU" b="1" dirty="0" smtClean="0">
                <a:solidFill>
                  <a:srgbClr val="FFFF00"/>
                </a:solidFill>
              </a:rPr>
              <a:t>Газета.ru  http://www.gazeta.ru/science/2015/10/04_a_7791125.shtml </a:t>
            </a:r>
          </a:p>
          <a:p>
            <a:pPr marL="285750" indent="-285750">
              <a:buFont typeface="Wingdings" panose="05000000000000000000" pitchFamily="2" charset="2"/>
              <a:buChar char="q"/>
            </a:pPr>
            <a:r>
              <a:rPr lang="ru-RU" b="1" dirty="0" smtClean="0">
                <a:solidFill>
                  <a:srgbClr val="FFFF00"/>
                </a:solidFill>
              </a:rPr>
              <a:t>http://elementy.ru/novosti_nauki/432589/Nobelevskaya_premiya_po_fizike_2015</a:t>
            </a:r>
          </a:p>
          <a:p>
            <a:pPr marL="285750" indent="-285750">
              <a:buFont typeface="Wingdings" panose="05000000000000000000" pitchFamily="2" charset="2"/>
              <a:buChar char="q"/>
            </a:pPr>
            <a:r>
              <a:rPr lang="ru-RU" b="1" dirty="0" smtClean="0">
                <a:solidFill>
                  <a:srgbClr val="FFFF00"/>
                </a:solidFill>
              </a:rPr>
              <a:t>http://postnauka.ru/faq/53808</a:t>
            </a:r>
          </a:p>
          <a:p>
            <a:pPr marL="285750" indent="-285750">
              <a:buFont typeface="Wingdings" panose="05000000000000000000" pitchFamily="2" charset="2"/>
              <a:buChar char="q"/>
            </a:pPr>
            <a:r>
              <a:rPr lang="ru-RU" b="1" dirty="0" smtClean="0">
                <a:solidFill>
                  <a:srgbClr val="FFFF00"/>
                </a:solidFill>
              </a:rPr>
              <a:t> Википедия – свободная </a:t>
            </a:r>
            <a:r>
              <a:rPr lang="ru-RU" b="1" dirty="0" err="1" smtClean="0">
                <a:solidFill>
                  <a:srgbClr val="FFFF00"/>
                </a:solidFill>
              </a:rPr>
              <a:t>энциклопедя</a:t>
            </a:r>
            <a:r>
              <a:rPr lang="ru-RU" b="1" dirty="0" smtClean="0">
                <a:solidFill>
                  <a:srgbClr val="FFFF00"/>
                </a:solidFill>
              </a:rPr>
              <a:t> https://ru.wikipedia.org/wiki/Нобель,_Альфред</a:t>
            </a:r>
          </a:p>
          <a:p>
            <a:pPr marL="285750" indent="-285750">
              <a:buFont typeface="Wingdings" panose="05000000000000000000" pitchFamily="2" charset="2"/>
              <a:buChar char="q"/>
            </a:pPr>
            <a:r>
              <a:rPr lang="ru-RU" b="1" dirty="0" smtClean="0">
                <a:solidFill>
                  <a:srgbClr val="FFFF00"/>
                </a:solidFill>
              </a:rPr>
              <a:t>Кафедра </a:t>
            </a:r>
            <a:r>
              <a:rPr lang="ru-RU" b="1" dirty="0" err="1" smtClean="0">
                <a:solidFill>
                  <a:srgbClr val="FFFF00"/>
                </a:solidFill>
              </a:rPr>
              <a:t>физхимии</a:t>
            </a:r>
            <a:r>
              <a:rPr lang="ru-RU" b="1" dirty="0" smtClean="0">
                <a:solidFill>
                  <a:srgbClr val="FFFF00"/>
                </a:solidFill>
              </a:rPr>
              <a:t> РГУ http://www.physchem.chimfak.rsu.ru/Source/History/Persones/Nobel.html </a:t>
            </a:r>
          </a:p>
          <a:p>
            <a:pPr marL="285750" indent="-285750">
              <a:buFont typeface="Wingdings" panose="05000000000000000000" pitchFamily="2" charset="2"/>
              <a:buChar char="q"/>
            </a:pPr>
            <a:r>
              <a:rPr lang="ru-RU" b="1" dirty="0" smtClean="0">
                <a:solidFill>
                  <a:srgbClr val="FFFF00"/>
                </a:solidFill>
              </a:rPr>
              <a:t>http://norse.ru/society/sweden/nobel.html </a:t>
            </a:r>
          </a:p>
          <a:p>
            <a:endParaRPr lang="ru-RU" dirty="0"/>
          </a:p>
        </p:txBody>
      </p:sp>
    </p:spTree>
    <p:extLst>
      <p:ext uri="{BB962C8B-B14F-4D97-AF65-F5344CB8AC3E}">
        <p14:creationId xmlns:p14="http://schemas.microsoft.com/office/powerpoint/2010/main" val="3516173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0" y="0"/>
            <a:ext cx="12192000" cy="6858000"/>
          </a:xfrm>
          <a:prstGeom prst="rect">
            <a:avLst/>
          </a:prstGeom>
        </p:spPr>
      </p:pic>
      <p:sp>
        <p:nvSpPr>
          <p:cNvPr id="4" name="Прямоугольник 3"/>
          <p:cNvSpPr/>
          <p:nvPr/>
        </p:nvSpPr>
        <p:spPr>
          <a:xfrm>
            <a:off x="191068" y="186226"/>
            <a:ext cx="10263116" cy="6124754"/>
          </a:xfrm>
          <a:prstGeom prst="rect">
            <a:avLst/>
          </a:prstGeom>
        </p:spPr>
        <p:txBody>
          <a:bodyPr wrap="square">
            <a:spAutoFit/>
          </a:bodyPr>
          <a:lstStyle/>
          <a:p>
            <a:r>
              <a:rPr lang="ru-RU" sz="2800" dirty="0" smtClean="0">
                <a:solidFill>
                  <a:srgbClr val="FF0000"/>
                </a:solidFill>
              </a:rPr>
              <a:t>Актуальность этой темы связана с тем, что развитие науки сопровождается постоянными изменениями: открытие новых явлений, установление законов, совершенствование методов исследования, возникновение новых теорий. К сожалению, исторические сведения об открытии законов, введения новых понятий, часто оказываются за рамками учебника и учебного процесса.</a:t>
            </a:r>
          </a:p>
          <a:p>
            <a:endParaRPr lang="ru-RU" sz="2800" dirty="0" smtClean="0">
              <a:solidFill>
                <a:srgbClr val="FF0000"/>
              </a:solidFill>
            </a:endParaRPr>
          </a:p>
          <a:p>
            <a:r>
              <a:rPr lang="ru-RU" sz="2800" dirty="0" smtClean="0">
                <a:solidFill>
                  <a:srgbClr val="FF0000"/>
                </a:solidFill>
              </a:rPr>
              <a:t>Обращение к истории науки показывает, как труден и длителен путь учёного к истине, которая сегодня формулируется в виде короткого уравнения или закона. Благодаря трудам физиков, получившим Нобелевскую премию и трудам их последователей, сейчас мы пользуемся вещами, которые невозможно было представить несколько веков назад.</a:t>
            </a:r>
            <a:endParaRPr lang="ru-RU" sz="2800" dirty="0">
              <a:solidFill>
                <a:srgbClr val="FF0000"/>
              </a:solidFill>
            </a:endParaRPr>
          </a:p>
        </p:txBody>
      </p:sp>
    </p:spTree>
    <p:extLst>
      <p:ext uri="{BB962C8B-B14F-4D97-AF65-F5344CB8AC3E}">
        <p14:creationId xmlns:p14="http://schemas.microsoft.com/office/powerpoint/2010/main" val="3528700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7037"/>
            <a:ext cx="12192000" cy="6823925"/>
          </a:xfrm>
          <a:prstGeom prst="rect">
            <a:avLst/>
          </a:prstGeom>
        </p:spPr>
      </p:pic>
      <p:sp>
        <p:nvSpPr>
          <p:cNvPr id="3" name="Прямоугольник 2"/>
          <p:cNvSpPr/>
          <p:nvPr/>
        </p:nvSpPr>
        <p:spPr>
          <a:xfrm>
            <a:off x="150126" y="17037"/>
            <a:ext cx="11941790" cy="6740307"/>
          </a:xfrm>
          <a:prstGeom prst="rect">
            <a:avLst/>
          </a:prstGeom>
        </p:spPr>
        <p:txBody>
          <a:bodyPr wrap="square">
            <a:spAutoFit/>
          </a:bodyPr>
          <a:lstStyle/>
          <a:p>
            <a:r>
              <a:rPr lang="ru-RU" dirty="0"/>
              <a:t>К</a:t>
            </a:r>
            <a:r>
              <a:rPr lang="ru-RU" dirty="0" smtClean="0"/>
              <a:t>то положил начало этой премии?</a:t>
            </a:r>
          </a:p>
          <a:p>
            <a:endParaRPr lang="ru-RU" dirty="0"/>
          </a:p>
          <a:p>
            <a:r>
              <a:rPr lang="ru-RU" dirty="0" smtClean="0"/>
              <a:t> Альфред Нобель был фабрикантом достаточно удачливым, капитал весомый впервые заработал на торговле вооружением. Это была очень интересная фигура, человек твердых правил. Свои заработанные деньги оставил не семье, а согласно завещанию - на выплату премий, которые вручаться должны ученым, внесшим своим открытием наибольший вклад в историю науки.</a:t>
            </a:r>
          </a:p>
          <a:p>
            <a:r>
              <a:rPr lang="ru-RU" dirty="0" smtClean="0"/>
              <a:t>     Альфред Нобель (1833-1896) — шведский химик-экспериментатор и бизнесмен, доктор философии и академик, изобретатель динамита и других взрывчатых веществ, основатель благотворительного фонда для награждения премией своего имени - Нобелевской премии, принесшего ему посмертную известность.</a:t>
            </a:r>
          </a:p>
          <a:p>
            <a:r>
              <a:rPr lang="ru-RU" dirty="0" smtClean="0"/>
              <a:t>     Альфред Нобель родился 21 октября 1833 года в Стокгольме в семье талантливого изобретателя-самоучки </a:t>
            </a:r>
            <a:r>
              <a:rPr lang="ru-RU" dirty="0" err="1" smtClean="0"/>
              <a:t>Иммануила</a:t>
            </a:r>
            <a:r>
              <a:rPr lang="ru-RU" dirty="0" smtClean="0"/>
              <a:t> Нобеля, выходца из крестьян южного шведского округа </a:t>
            </a:r>
            <a:r>
              <a:rPr lang="ru-RU" dirty="0" err="1" smtClean="0"/>
              <a:t>Нобелеф</a:t>
            </a:r>
            <a:r>
              <a:rPr lang="ru-RU" dirty="0" smtClean="0"/>
              <a:t>, с чем и связано происхождение фамилии. Глава семьи прославился и разбогател на русской службе, особенно во время Крымской войны. Мины, сделанные на его заводе, защищали рейды Кронштадта и </a:t>
            </a:r>
            <a:r>
              <a:rPr lang="ru-RU" dirty="0" err="1" smtClean="0"/>
              <a:t>Ревеля</a:t>
            </a:r>
            <a:r>
              <a:rPr lang="ru-RU" dirty="0" smtClean="0"/>
              <a:t> от нападения английской эскадры. За свои заслуги перед Россией он получил большую имперскую золотую медаль, которой, как правило, не награждали иностранцев.</a:t>
            </a:r>
          </a:p>
          <a:p>
            <a:r>
              <a:rPr lang="ru-RU" dirty="0" smtClean="0"/>
              <a:t>     Альфред Нобель хотя и был очень талантлив - но не получил даже среднего образования. В 1849 г. отец отправляет юного Альфреда в двухлетнее путешествие по Европе и Америке. Большую часть этого путешествия Альфред проводит в Париже. Там он проходит практический курс химии и физики в лаборатории знаменитого химика Жюля </a:t>
            </a:r>
            <a:r>
              <a:rPr lang="ru-RU" dirty="0" err="1" smtClean="0"/>
              <a:t>Пелуэа</a:t>
            </a:r>
            <a:r>
              <a:rPr lang="ru-RU" dirty="0" smtClean="0"/>
              <a:t>, занимавшегося исследованиями нефти и открывшего нитрилы. После отъезда отца в Стокгольм Альфред Нобель занялся исследованием свойств нитроглицерина. Вероятно, что этому способствовало частое общение Нобеля с выдающимся русским химиком Николаем Николаевичем Зининым.</a:t>
            </a:r>
          </a:p>
          <a:p>
            <a:r>
              <a:rPr lang="ru-RU" dirty="0" smtClean="0"/>
              <a:t>       В Стокгольме, куда Альфред уехал в 1863 году, он продолжил свои опыты. Но 3 сентября 1864 года случилась трагедия. При взрыве во время опытов погибли несколько человек, в том числе младший брат Альфреда Эмиль-Оскар, которому было всего 20 лет. Вскоре после несчастья отца разбил паралич, и последние восемь лет он провел прикованным к постели.</a:t>
            </a:r>
          </a:p>
        </p:txBody>
      </p:sp>
    </p:spTree>
    <p:extLst>
      <p:ext uri="{BB962C8B-B14F-4D97-AF65-F5344CB8AC3E}">
        <p14:creationId xmlns:p14="http://schemas.microsoft.com/office/powerpoint/2010/main" val="830756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0" y="37464"/>
            <a:ext cx="12192000" cy="6823925"/>
          </a:xfrm>
          <a:prstGeom prst="rect">
            <a:avLst/>
          </a:prstGeom>
        </p:spPr>
      </p:pic>
      <p:sp>
        <p:nvSpPr>
          <p:cNvPr id="4" name="Прямоугольник 3"/>
          <p:cNvSpPr/>
          <p:nvPr/>
        </p:nvSpPr>
        <p:spPr>
          <a:xfrm>
            <a:off x="409433" y="17038"/>
            <a:ext cx="11232108" cy="6740307"/>
          </a:xfrm>
          <a:prstGeom prst="rect">
            <a:avLst/>
          </a:prstGeom>
        </p:spPr>
        <p:txBody>
          <a:bodyPr wrap="square">
            <a:spAutoFit/>
          </a:bodyPr>
          <a:lstStyle/>
          <a:p>
            <a:r>
              <a:rPr lang="ru-RU" dirty="0"/>
              <a:t>Альфред </a:t>
            </a:r>
            <a:r>
              <a:rPr lang="ru-RU" dirty="0" err="1"/>
              <a:t>Бернхард</a:t>
            </a:r>
            <a:r>
              <a:rPr lang="ru-RU" dirty="0"/>
              <a:t> Нобель - химик и инженер из Швеции, изобрел динамит, гремучий студень, кордит</a:t>
            </a:r>
            <a:r>
              <a:rPr lang="ru-RU" dirty="0" smtClean="0"/>
              <a:t>.</a:t>
            </a:r>
            <a:endParaRPr lang="ru-RU" dirty="0"/>
          </a:p>
          <a:p>
            <a:r>
              <a:rPr lang="ru-RU" dirty="0"/>
              <a:t>Будущий ученый, швед по национальности, родился 21 октября 1833 года. Отцом Альфреда был изобретатель-автодидакт </a:t>
            </a:r>
            <a:r>
              <a:rPr lang="ru-RU" dirty="0" err="1"/>
              <a:t>Иммануиль</a:t>
            </a:r>
            <a:r>
              <a:rPr lang="ru-RU" dirty="0"/>
              <a:t> Нобель, крестьянин из округа </a:t>
            </a:r>
            <a:r>
              <a:rPr lang="ru-RU" dirty="0" err="1"/>
              <a:t>Нобелеф</a:t>
            </a:r>
            <a:r>
              <a:rPr lang="ru-RU" dirty="0"/>
              <a:t>. Ученый-самородок прославился изготовлением военных мин, которые использовались российской артиллерией во время Крымской войны. За это изобретение швед был представлен к императорской награде</a:t>
            </a:r>
            <a:r>
              <a:rPr lang="ru-RU" dirty="0" smtClean="0"/>
              <a:t>.</a:t>
            </a:r>
          </a:p>
          <a:p>
            <a:r>
              <a:rPr lang="ru-RU" dirty="0"/>
              <a:t>Семья Альфреда Нобеля</a:t>
            </a:r>
          </a:p>
          <a:p>
            <a:r>
              <a:rPr lang="ru-RU" dirty="0"/>
              <a:t>Мать </a:t>
            </a:r>
            <a:r>
              <a:rPr lang="ru-RU" dirty="0" err="1"/>
              <a:t>Андриетта</a:t>
            </a:r>
            <a:r>
              <a:rPr lang="ru-RU" dirty="0"/>
              <a:t> Нобель была домохозяйкой, воспитывала четверых сыновей: Альфреда, Роберта, Людвига и Эмиля. Семья первое время жила в Швеции, затем переехала на территорию Финляндии, после чего эмигрировала в Россию, в Санкт-Петербург. </a:t>
            </a:r>
            <a:r>
              <a:rPr lang="ru-RU" dirty="0" err="1"/>
              <a:t>Иммануиль</a:t>
            </a:r>
            <a:r>
              <a:rPr lang="ru-RU" dirty="0"/>
              <a:t> занимался не только оружейным делом, большой вклад отец Нобеля внес в разработку систем отопления домов при помощи водяного пара. Инженер изобрел станки для сборки колес для телег</a:t>
            </a:r>
            <a:r>
              <a:rPr lang="ru-RU" dirty="0" smtClean="0"/>
              <a:t>.</a:t>
            </a:r>
          </a:p>
          <a:p>
            <a:r>
              <a:rPr lang="ru-RU" dirty="0"/>
              <a:t>Дети Нобеля обучались на дому. У них были гувернантки, которые преподавали братьям естественные науки, литературу и европейские языки. Мальчики к концу обучения владели шведским, русским, французским, английским и немецким языками. В 17 лет Альфреда отправили в поездку по странам Европы и США. В столице Франции юноше удалось поработать вместе с ученым </a:t>
            </a:r>
            <a:r>
              <a:rPr lang="ru-RU" dirty="0" err="1"/>
              <a:t>Теофилем</a:t>
            </a:r>
            <a:r>
              <a:rPr lang="ru-RU" dirty="0"/>
              <a:t> Жюлем </a:t>
            </a:r>
            <a:r>
              <a:rPr lang="ru-RU" dirty="0" err="1"/>
              <a:t>Пелузой</a:t>
            </a:r>
            <a:r>
              <a:rPr lang="ru-RU" dirty="0"/>
              <a:t>, который определил в 1936 году из чего состоит глицерин. </a:t>
            </a:r>
            <a:r>
              <a:rPr lang="ru-RU" dirty="0" err="1"/>
              <a:t>Пелуза</a:t>
            </a:r>
            <a:r>
              <a:rPr lang="ru-RU" dirty="0"/>
              <a:t> вместе с </a:t>
            </a:r>
            <a:r>
              <a:rPr lang="ru-RU" dirty="0" err="1"/>
              <a:t>Асканио</a:t>
            </a:r>
            <a:r>
              <a:rPr lang="ru-RU" dirty="0"/>
              <a:t> </a:t>
            </a:r>
            <a:r>
              <a:rPr lang="ru-RU" dirty="0" err="1"/>
              <a:t>Собреро</a:t>
            </a:r>
            <a:r>
              <a:rPr lang="ru-RU" dirty="0"/>
              <a:t> в 1840-1843 годах работал над созданием нитроглицерина</a:t>
            </a:r>
            <a:r>
              <a:rPr lang="ru-RU" dirty="0" smtClean="0"/>
              <a:t>.</a:t>
            </a:r>
          </a:p>
          <a:p>
            <a:r>
              <a:rPr lang="ru-RU" dirty="0"/>
              <a:t>Наука и изобретения</a:t>
            </a:r>
          </a:p>
          <a:p>
            <a:r>
              <a:rPr lang="ru-RU" dirty="0"/>
              <a:t>Из Франции Нобель направляется в Соединенные Штаты для совместной работы в лаборатории американского изобретателя шведского происхождения Джона Эриксона, который разработал военный корабль «Монитор», участвовавший в гражданской войне северян и южан. Ученый занимался также изучением свойств солнечной энергии. Молодой ученик под руководством мастера проводит самостоятельные химические и физические опыты</a:t>
            </a:r>
            <a:r>
              <a:rPr lang="ru-RU" dirty="0" smtClean="0"/>
              <a:t>.</a:t>
            </a:r>
          </a:p>
          <a:p>
            <a:endParaRPr lang="ru-RU" dirty="0"/>
          </a:p>
        </p:txBody>
      </p:sp>
    </p:spTree>
    <p:extLst>
      <p:ext uri="{BB962C8B-B14F-4D97-AF65-F5344CB8AC3E}">
        <p14:creationId xmlns:p14="http://schemas.microsoft.com/office/powerpoint/2010/main" val="1489044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0" y="0"/>
            <a:ext cx="12192000" cy="6823925"/>
          </a:xfrm>
          <a:prstGeom prst="rect">
            <a:avLst/>
          </a:prstGeom>
        </p:spPr>
      </p:pic>
      <p:sp>
        <p:nvSpPr>
          <p:cNvPr id="3" name="TextBox 2"/>
          <p:cNvSpPr txBox="1"/>
          <p:nvPr/>
        </p:nvSpPr>
        <p:spPr>
          <a:xfrm>
            <a:off x="668741" y="191069"/>
            <a:ext cx="10986448" cy="6463308"/>
          </a:xfrm>
          <a:prstGeom prst="rect">
            <a:avLst/>
          </a:prstGeom>
          <a:noFill/>
        </p:spPr>
        <p:txBody>
          <a:bodyPr wrap="square" rtlCol="0">
            <a:spAutoFit/>
          </a:bodyPr>
          <a:lstStyle/>
          <a:p>
            <a:r>
              <a:rPr lang="ru-RU" dirty="0"/>
              <a:t>Химик Альфред Нобель</a:t>
            </a:r>
          </a:p>
          <a:p>
            <a:r>
              <a:rPr lang="ru-RU" dirty="0"/>
              <a:t>Вернувшись в Стокгольм, Нобель не останавливается на достигнутом. Химик работает над поисками активного вещества, уменьшающего взрывоопасность </a:t>
            </a:r>
            <a:r>
              <a:rPr lang="ru-RU" dirty="0" err="1"/>
              <a:t>тринитрата</a:t>
            </a:r>
            <a:r>
              <a:rPr lang="ru-RU" dirty="0"/>
              <a:t> глицерина. В результате одного эксперимента, который проводился на заводах Нобелей в Стокгольме, 3 сентября 1864 года произошел взрыв. Авария унесла жизни нескольких человек, в том числе и младшего брата Эмиля. На момент катастрофы молодому человеку едва исполнилось 20 лет. Отец не пережил утрату, слег после инсульта и не вставал уже до </a:t>
            </a:r>
            <a:r>
              <a:rPr lang="ru-RU" dirty="0" smtClean="0"/>
              <a:t>смерти.</a:t>
            </a:r>
          </a:p>
          <a:p>
            <a:r>
              <a:rPr lang="ru-RU" dirty="0"/>
              <a:t>Изобретатель Альфред Нобель</a:t>
            </a:r>
          </a:p>
          <a:p>
            <a:r>
              <a:rPr lang="ru-RU" dirty="0"/>
              <a:t>Через месяц после трагедии Альфреду удалось получить патент на нитроглицерин. После этого инженер запатентовал создание динамита, детонатора желатинового динамита и других взрывчатых веществ. Преуспел ученый и в разработке приборов хозяйственного назначения: холодильного аппарата, парового котла, газовой горелки, барометра, водомера. Химик сделал 355 изобретений в области биологии, химии, оптики, медицины, </a:t>
            </a:r>
            <a:r>
              <a:rPr lang="ru-RU" dirty="0" smtClean="0"/>
              <a:t>металлургии.</a:t>
            </a:r>
          </a:p>
          <a:p>
            <a:r>
              <a:rPr lang="ru-RU" dirty="0"/>
              <a:t>Нобель первый разработал химический состав искусственного шелка и нитроцеллюлозы. Каждое изобретение ученый популяризировал с помощью лекций с демонстрациями возможностей прибора или вещества. Такие презентации инженера-химика пользовались известностью среди неискушенной публики, коллег и друзей Нобеля</a:t>
            </a:r>
            <a:r>
              <a:rPr lang="ru-RU" dirty="0" smtClean="0"/>
              <a:t>.</a:t>
            </a:r>
          </a:p>
          <a:p>
            <a:r>
              <a:rPr lang="ru-RU" dirty="0"/>
              <a:t>Динамит изобрел Альфред Нобель</a:t>
            </a:r>
          </a:p>
          <a:p>
            <a:r>
              <a:rPr lang="ru-RU" dirty="0"/>
              <a:t>Нобель увлекался написанием литературных трудов, художественных книг. Отдушиной химика были стихи и проза, сочинению которых ученый передавался в свободное от работы время. Одним из спорных произведений Альфреда Нобеля стала пьеса «</a:t>
            </a:r>
            <a:r>
              <a:rPr lang="ru-RU" dirty="0" err="1"/>
              <a:t>Нимезида</a:t>
            </a:r>
            <a:r>
              <a:rPr lang="ru-RU" dirty="0"/>
              <a:t>», которая на долгие годы была запрещена к изданию и постановке церковными служителями, и лишь в 2003 году, ко дню памяти ученого, она была поставлена силами Стокгольмского драматического театра</a:t>
            </a:r>
            <a:r>
              <a:rPr lang="ru-RU" dirty="0" smtClean="0"/>
              <a:t>.</a:t>
            </a:r>
            <a:endParaRPr lang="ru-RU" dirty="0"/>
          </a:p>
        </p:txBody>
      </p:sp>
    </p:spTree>
    <p:extLst>
      <p:ext uri="{BB962C8B-B14F-4D97-AF65-F5344CB8AC3E}">
        <p14:creationId xmlns:p14="http://schemas.microsoft.com/office/powerpoint/2010/main" val="292826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7037"/>
            <a:ext cx="12192000" cy="6823925"/>
          </a:xfrm>
          <a:prstGeom prst="rect">
            <a:avLst/>
          </a:prstGeom>
        </p:spPr>
      </p:pic>
      <p:pic>
        <p:nvPicPr>
          <p:cNvPr id="3" name="Рисунок 2"/>
          <p:cNvPicPr>
            <a:picLocks noChangeAspect="1"/>
          </p:cNvPicPr>
          <p:nvPr/>
        </p:nvPicPr>
        <p:blipFill>
          <a:blip r:embed="rId3"/>
          <a:stretch>
            <a:fillRect/>
          </a:stretch>
        </p:blipFill>
        <p:spPr>
          <a:xfrm>
            <a:off x="4312693" y="190499"/>
            <a:ext cx="3261814" cy="2256838"/>
          </a:xfrm>
          <a:prstGeom prst="rect">
            <a:avLst/>
          </a:prstGeom>
        </p:spPr>
      </p:pic>
      <p:pic>
        <p:nvPicPr>
          <p:cNvPr id="7" name="Рисунок 6"/>
          <p:cNvPicPr>
            <a:picLocks noChangeAspect="1"/>
          </p:cNvPicPr>
          <p:nvPr/>
        </p:nvPicPr>
        <p:blipFill>
          <a:blip r:embed="rId4"/>
          <a:stretch>
            <a:fillRect/>
          </a:stretch>
        </p:blipFill>
        <p:spPr>
          <a:xfrm>
            <a:off x="5367802" y="4603684"/>
            <a:ext cx="2479889" cy="1923062"/>
          </a:xfrm>
          <a:prstGeom prst="rect">
            <a:avLst/>
          </a:prstGeom>
        </p:spPr>
      </p:pic>
      <p:pic>
        <p:nvPicPr>
          <p:cNvPr id="8" name="Рисунок 7"/>
          <p:cNvPicPr>
            <a:picLocks noChangeAspect="1"/>
          </p:cNvPicPr>
          <p:nvPr/>
        </p:nvPicPr>
        <p:blipFill>
          <a:blip r:embed="rId5"/>
          <a:stretch>
            <a:fillRect/>
          </a:stretch>
        </p:blipFill>
        <p:spPr>
          <a:xfrm>
            <a:off x="8343560" y="4400311"/>
            <a:ext cx="3352571" cy="2170542"/>
          </a:xfrm>
          <a:prstGeom prst="rect">
            <a:avLst/>
          </a:prstGeom>
        </p:spPr>
      </p:pic>
      <p:pic>
        <p:nvPicPr>
          <p:cNvPr id="9" name="Рисунок 8"/>
          <p:cNvPicPr>
            <a:picLocks noChangeAspect="1"/>
          </p:cNvPicPr>
          <p:nvPr/>
        </p:nvPicPr>
        <p:blipFill>
          <a:blip r:embed="rId6"/>
          <a:stretch>
            <a:fillRect/>
          </a:stretch>
        </p:blipFill>
        <p:spPr>
          <a:xfrm>
            <a:off x="5367802" y="2650710"/>
            <a:ext cx="2429871" cy="1749601"/>
          </a:xfrm>
          <a:prstGeom prst="rect">
            <a:avLst/>
          </a:prstGeom>
        </p:spPr>
      </p:pic>
      <p:pic>
        <p:nvPicPr>
          <p:cNvPr id="4" name="Рисунок 3"/>
          <p:cNvPicPr>
            <a:picLocks noChangeAspect="1"/>
          </p:cNvPicPr>
          <p:nvPr/>
        </p:nvPicPr>
        <p:blipFill>
          <a:blip r:embed="rId7"/>
          <a:stretch>
            <a:fillRect/>
          </a:stretch>
        </p:blipFill>
        <p:spPr>
          <a:xfrm>
            <a:off x="216692" y="190499"/>
            <a:ext cx="3809397" cy="3159273"/>
          </a:xfrm>
          <a:prstGeom prst="rect">
            <a:avLst/>
          </a:prstGeom>
        </p:spPr>
      </p:pic>
      <p:pic>
        <p:nvPicPr>
          <p:cNvPr id="5" name="Рисунок 4"/>
          <p:cNvPicPr>
            <a:picLocks noChangeAspect="1"/>
          </p:cNvPicPr>
          <p:nvPr/>
        </p:nvPicPr>
        <p:blipFill>
          <a:blip r:embed="rId8"/>
          <a:stretch>
            <a:fillRect/>
          </a:stretch>
        </p:blipFill>
        <p:spPr>
          <a:xfrm>
            <a:off x="216693" y="3525511"/>
            <a:ext cx="4761389" cy="3139712"/>
          </a:xfrm>
          <a:prstGeom prst="rect">
            <a:avLst/>
          </a:prstGeom>
        </p:spPr>
      </p:pic>
      <p:pic>
        <p:nvPicPr>
          <p:cNvPr id="6" name="Рисунок 5"/>
          <p:cNvPicPr>
            <a:picLocks noChangeAspect="1"/>
          </p:cNvPicPr>
          <p:nvPr/>
        </p:nvPicPr>
        <p:blipFill>
          <a:blip r:embed="rId9"/>
          <a:stretch>
            <a:fillRect/>
          </a:stretch>
        </p:blipFill>
        <p:spPr>
          <a:xfrm>
            <a:off x="8004118" y="145056"/>
            <a:ext cx="3981436" cy="3985146"/>
          </a:xfrm>
          <a:prstGeom prst="rect">
            <a:avLst/>
          </a:prstGeom>
        </p:spPr>
      </p:pic>
    </p:spTree>
    <p:extLst>
      <p:ext uri="{BB962C8B-B14F-4D97-AF65-F5344CB8AC3E}">
        <p14:creationId xmlns:p14="http://schemas.microsoft.com/office/powerpoint/2010/main" val="776910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0"/>
            <a:ext cx="12192000" cy="6857999"/>
          </a:xfrm>
          <a:prstGeom prst="rect">
            <a:avLst/>
          </a:prstGeom>
        </p:spPr>
      </p:pic>
      <p:sp>
        <p:nvSpPr>
          <p:cNvPr id="3" name="Прямоугольник 2"/>
          <p:cNvSpPr/>
          <p:nvPr/>
        </p:nvSpPr>
        <p:spPr>
          <a:xfrm>
            <a:off x="1828800" y="58845"/>
            <a:ext cx="10222174" cy="6740307"/>
          </a:xfrm>
          <a:prstGeom prst="rect">
            <a:avLst/>
          </a:prstGeom>
          <a:solidFill>
            <a:schemeClr val="accent1">
              <a:lumMod val="60000"/>
              <a:lumOff val="40000"/>
            </a:schemeClr>
          </a:solidFill>
        </p:spPr>
        <p:txBody>
          <a:bodyPr wrap="square">
            <a:spAutoFit/>
          </a:bodyPr>
          <a:lstStyle/>
          <a:p>
            <a:r>
              <a:rPr lang="ru-RU" sz="2400" dirty="0" smtClean="0">
                <a:solidFill>
                  <a:srgbClr val="C00000"/>
                </a:solidFill>
              </a:rPr>
              <a:t>14 октября 1864 года Альфред Нобель взял патент на право производства взрывчатого вещества, содержащего нитроглицерин. Затем последовали патенты на детонатор ("нобелевский запал"), динамит, </a:t>
            </a:r>
            <a:r>
              <a:rPr lang="ru-RU" sz="2400" dirty="0" err="1" smtClean="0">
                <a:solidFill>
                  <a:srgbClr val="C00000"/>
                </a:solidFill>
              </a:rPr>
              <a:t>желатинированный</a:t>
            </a:r>
            <a:r>
              <a:rPr lang="ru-RU" sz="2400" dirty="0" smtClean="0">
                <a:solidFill>
                  <a:srgbClr val="C00000"/>
                </a:solidFill>
              </a:rPr>
              <a:t> динамит, бездымный порох и т.д. и т.п. Всего же ему принадлежат 350 патентов, причем далеко не все они связаны с взрывчатыми веществами. Среди них патенты на водомер, барометр, холодильный аппарат, газовую горелку, усовершенствованный способ получения серной кислоты, конструкцию боевой ракеты и многое другое.</a:t>
            </a:r>
          </a:p>
          <a:p>
            <a:r>
              <a:rPr lang="ru-RU" sz="2400" dirty="0" smtClean="0">
                <a:solidFill>
                  <a:srgbClr val="C00000"/>
                </a:solidFill>
              </a:rPr>
              <a:t>   Интересы Нобеля были чрезвычайно разнообразны. Он занимался электрохимией и оптикой, биологией и медициной, конструировал автоматические тормоза и безопасные паровые котлы, пытался изготовить искусственные резину и кожу, исследовал нитроцеллюлозу и искусственный шелк, работал над получением легких сплавов. Это был один из образованнейших людей своего времени. Он читал много книг по технике и медицине, истории и философии, художественную литературу (и даже сам пытался писать), был знаком с королями и министрами, учеными и предпринимателями, художниками и писателями, например с Виктором Гюго.</a:t>
            </a:r>
            <a:endParaRPr lang="ru-RU" sz="2400" dirty="0">
              <a:solidFill>
                <a:srgbClr val="C00000"/>
              </a:solidFill>
            </a:endParaRPr>
          </a:p>
        </p:txBody>
      </p:sp>
    </p:spTree>
    <p:extLst>
      <p:ext uri="{BB962C8B-B14F-4D97-AF65-F5344CB8AC3E}">
        <p14:creationId xmlns:p14="http://schemas.microsoft.com/office/powerpoint/2010/main" val="1217881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0" y="1"/>
            <a:ext cx="12192000" cy="7004144"/>
          </a:xfrm>
          <a:prstGeom prst="rect">
            <a:avLst/>
          </a:prstGeom>
        </p:spPr>
      </p:pic>
      <p:pic>
        <p:nvPicPr>
          <p:cNvPr id="4" name="Рисунок 3"/>
          <p:cNvPicPr>
            <a:picLocks noChangeAspect="1"/>
          </p:cNvPicPr>
          <p:nvPr/>
        </p:nvPicPr>
        <p:blipFill>
          <a:blip r:embed="rId3"/>
          <a:stretch>
            <a:fillRect/>
          </a:stretch>
        </p:blipFill>
        <p:spPr>
          <a:xfrm>
            <a:off x="2341554" y="88592"/>
            <a:ext cx="4332200" cy="3265796"/>
          </a:xfrm>
          <a:prstGeom prst="rect">
            <a:avLst/>
          </a:prstGeom>
        </p:spPr>
      </p:pic>
      <p:pic>
        <p:nvPicPr>
          <p:cNvPr id="5" name="Рисунок 4"/>
          <p:cNvPicPr>
            <a:picLocks noChangeAspect="1"/>
          </p:cNvPicPr>
          <p:nvPr/>
        </p:nvPicPr>
        <p:blipFill>
          <a:blip r:embed="rId4"/>
          <a:stretch>
            <a:fillRect/>
          </a:stretch>
        </p:blipFill>
        <p:spPr>
          <a:xfrm>
            <a:off x="7260609" y="57555"/>
            <a:ext cx="4762784" cy="3296833"/>
          </a:xfrm>
          <a:prstGeom prst="rect">
            <a:avLst/>
          </a:prstGeom>
        </p:spPr>
      </p:pic>
      <p:pic>
        <p:nvPicPr>
          <p:cNvPr id="6" name="Рисунок 5"/>
          <p:cNvPicPr>
            <a:picLocks noChangeAspect="1"/>
          </p:cNvPicPr>
          <p:nvPr/>
        </p:nvPicPr>
        <p:blipFill>
          <a:blip r:embed="rId5"/>
          <a:stretch>
            <a:fillRect/>
          </a:stretch>
        </p:blipFill>
        <p:spPr>
          <a:xfrm>
            <a:off x="2341553" y="3442978"/>
            <a:ext cx="4332201" cy="3415022"/>
          </a:xfrm>
          <a:prstGeom prst="rect">
            <a:avLst/>
          </a:prstGeom>
        </p:spPr>
      </p:pic>
      <p:pic>
        <p:nvPicPr>
          <p:cNvPr id="7" name="Рисунок 6"/>
          <p:cNvPicPr>
            <a:picLocks noChangeAspect="1"/>
          </p:cNvPicPr>
          <p:nvPr/>
        </p:nvPicPr>
        <p:blipFill>
          <a:blip r:embed="rId6"/>
          <a:stretch>
            <a:fillRect/>
          </a:stretch>
        </p:blipFill>
        <p:spPr>
          <a:xfrm>
            <a:off x="7260609" y="3442978"/>
            <a:ext cx="4762784" cy="3415022"/>
          </a:xfrm>
          <a:prstGeom prst="rect">
            <a:avLst/>
          </a:prstGeom>
        </p:spPr>
      </p:pic>
    </p:spTree>
    <p:extLst>
      <p:ext uri="{BB962C8B-B14F-4D97-AF65-F5344CB8AC3E}">
        <p14:creationId xmlns:p14="http://schemas.microsoft.com/office/powerpoint/2010/main" val="296661048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12208</TotalTime>
  <Words>4001</Words>
  <Application>Microsoft Office PowerPoint</Application>
  <PresentationFormat>Широкоэкранный</PresentationFormat>
  <Paragraphs>143</Paragraphs>
  <Slides>27</Slides>
  <Notes>4</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27</vt:i4>
      </vt:variant>
    </vt:vector>
  </HeadingPairs>
  <TitlesOfParts>
    <vt:vector size="32" baseType="lpstr">
      <vt:lpstr>Arial</vt:lpstr>
      <vt:lpstr>Calibri</vt:lpstr>
      <vt:lpstr>Calibri Light</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50</cp:revision>
  <dcterms:created xsi:type="dcterms:W3CDTF">2024-02-05T19:07:19Z</dcterms:created>
  <dcterms:modified xsi:type="dcterms:W3CDTF">2024-03-24T10:02:30Z</dcterms:modified>
</cp:coreProperties>
</file>