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57" r:id="rId4"/>
    <p:sldId id="281" r:id="rId5"/>
    <p:sldId id="282" r:id="rId6"/>
    <p:sldId id="259" r:id="rId7"/>
    <p:sldId id="258" r:id="rId8"/>
    <p:sldId id="260" r:id="rId9"/>
    <p:sldId id="283" r:id="rId10"/>
    <p:sldId id="261" r:id="rId11"/>
    <p:sldId id="262" r:id="rId12"/>
    <p:sldId id="263" r:id="rId13"/>
    <p:sldId id="264" r:id="rId14"/>
    <p:sldId id="289" r:id="rId15"/>
    <p:sldId id="265" r:id="rId16"/>
    <p:sldId id="284" r:id="rId17"/>
    <p:sldId id="267" r:id="rId18"/>
    <p:sldId id="268" r:id="rId19"/>
    <p:sldId id="269" r:id="rId20"/>
    <p:sldId id="285" r:id="rId21"/>
    <p:sldId id="271" r:id="rId22"/>
    <p:sldId id="273" r:id="rId23"/>
    <p:sldId id="286" r:id="rId24"/>
    <p:sldId id="287" r:id="rId25"/>
    <p:sldId id="288" r:id="rId26"/>
    <p:sldId id="274" r:id="rId27"/>
    <p:sldId id="276" r:id="rId28"/>
    <p:sldId id="277" r:id="rId29"/>
    <p:sldId id="290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ксандра" initials="А" lastIdx="1" clrIdx="0">
    <p:extLst>
      <p:ext uri="{19B8F6BF-5375-455C-9EA6-DF929625EA0E}">
        <p15:presenceInfo xmlns:p15="http://schemas.microsoft.com/office/powerpoint/2012/main" xmlns="" userId="998eade094e5d2c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51" d="100"/>
          <a:sy n="51" d="100"/>
        </p:scale>
        <p:origin x="-600" y="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A1DB-EE38-4CDF-ACEC-023A05EEDECF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3F21-5FCE-4654-9846-566184FF0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945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A1DB-EE38-4CDF-ACEC-023A05EEDECF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3F21-5FCE-4654-9846-566184FF0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892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A1DB-EE38-4CDF-ACEC-023A05EEDECF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3F21-5FCE-4654-9846-566184FF0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01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A1DB-EE38-4CDF-ACEC-023A05EEDECF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3F21-5FCE-4654-9846-566184FF0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31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A1DB-EE38-4CDF-ACEC-023A05EEDECF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3F21-5FCE-4654-9846-566184FF0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687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A1DB-EE38-4CDF-ACEC-023A05EEDECF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3F21-5FCE-4654-9846-566184FF0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14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A1DB-EE38-4CDF-ACEC-023A05EEDECF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3F21-5FCE-4654-9846-566184FF0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074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A1DB-EE38-4CDF-ACEC-023A05EEDECF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3F21-5FCE-4654-9846-566184FF0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241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A1DB-EE38-4CDF-ACEC-023A05EEDECF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3F21-5FCE-4654-9846-566184FF0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679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A1DB-EE38-4CDF-ACEC-023A05EEDECF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3F21-5FCE-4654-9846-566184FF0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506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A1DB-EE38-4CDF-ACEC-023A05EEDECF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C3F21-5FCE-4654-9846-566184FF0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997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FA1DB-EE38-4CDF-ACEC-023A05EEDECF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C3F21-5FCE-4654-9846-566184FF0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36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2239" y="0"/>
            <a:ext cx="9144000" cy="84291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Начало правления Петра 1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827" y="842915"/>
            <a:ext cx="8464823" cy="601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38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79211"/>
            <a:ext cx="10515600" cy="1325563"/>
          </a:xfrm>
        </p:spPr>
        <p:txBody>
          <a:bodyPr>
            <a:normAutofit/>
          </a:bodyPr>
          <a:lstStyle/>
          <a:p>
            <a:pPr>
              <a:tabLst>
                <a:tab pos="6727825" algn="l"/>
              </a:tabLst>
            </a:pPr>
            <a:r>
              <a:rPr lang="ru-RU" sz="3200" b="1" dirty="0" smtClean="0"/>
              <a:t>Смотрим на карту русско-турецкой войны!</a:t>
            </a:r>
            <a:endParaRPr lang="ru-RU" sz="32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622" y="705158"/>
            <a:ext cx="7481455" cy="56819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11658"/>
          <a:stretch/>
        </p:blipFill>
        <p:spPr>
          <a:xfrm>
            <a:off x="7800699" y="705158"/>
            <a:ext cx="3869268" cy="568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09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ru-RU" dirty="0" smtClean="0"/>
              <a:t>Реформы Федора Алексеевича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358" y="1235595"/>
            <a:ext cx="6122159" cy="5639701"/>
          </a:xfrm>
        </p:spPr>
        <p:txBody>
          <a:bodyPr/>
          <a:lstStyle/>
          <a:p>
            <a:r>
              <a:rPr lang="ru-RU" dirty="0" smtClean="0"/>
              <a:t>Введение единого военного налога-</a:t>
            </a:r>
            <a:r>
              <a:rPr lang="ru-RU" dirty="0" smtClean="0">
                <a:solidFill>
                  <a:srgbClr val="FF0000"/>
                </a:solidFill>
              </a:rPr>
              <a:t>Стрелецких денег</a:t>
            </a:r>
          </a:p>
          <a:p>
            <a:r>
              <a:rPr lang="ru-RU" dirty="0" smtClean="0"/>
              <a:t>Создание </a:t>
            </a:r>
            <a:r>
              <a:rPr lang="ru-RU" dirty="0" smtClean="0">
                <a:solidFill>
                  <a:srgbClr val="FF0000"/>
                </a:solidFill>
              </a:rPr>
              <a:t>Изуюмской</a:t>
            </a:r>
            <a:r>
              <a:rPr lang="ru-RU" dirty="0" smtClean="0"/>
              <a:t> засечной черты у Белгорода</a:t>
            </a:r>
          </a:p>
          <a:p>
            <a:r>
              <a:rPr lang="ru-RU" dirty="0" smtClean="0"/>
              <a:t>В </a:t>
            </a:r>
            <a:r>
              <a:rPr lang="ru-RU" dirty="0" smtClean="0">
                <a:solidFill>
                  <a:srgbClr val="FF0000"/>
                </a:solidFill>
              </a:rPr>
              <a:t>1682</a:t>
            </a:r>
            <a:r>
              <a:rPr lang="ru-RU" dirty="0" smtClean="0"/>
              <a:t> году отменено </a:t>
            </a:r>
            <a:r>
              <a:rPr lang="ru-RU" dirty="0" smtClean="0">
                <a:solidFill>
                  <a:srgbClr val="FF0000"/>
                </a:solidFill>
              </a:rPr>
              <a:t>местничество</a:t>
            </a:r>
            <a:r>
              <a:rPr lang="ru-RU" dirty="0" smtClean="0"/>
              <a:t> и сожжены разрядные книги. Были введены родословные книги.</a:t>
            </a:r>
          </a:p>
          <a:p>
            <a:r>
              <a:rPr lang="ru-RU" dirty="0" smtClean="0"/>
              <a:t>Новый механизм формирования армии и новая система разрядов.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816" y="1218299"/>
            <a:ext cx="5859184" cy="39842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05549" y="147485"/>
            <a:ext cx="2961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Изуюмская</a:t>
            </a:r>
            <a:r>
              <a:rPr lang="ru-RU" b="1" dirty="0" smtClean="0"/>
              <a:t> засечная черта </a:t>
            </a:r>
            <a:endParaRPr lang="ru-RU" b="1" dirty="0"/>
          </a:p>
        </p:txBody>
      </p:sp>
      <p:sp>
        <p:nvSpPr>
          <p:cNvPr id="9" name="Стрелка вниз 8"/>
          <p:cNvSpPr/>
          <p:nvPr/>
        </p:nvSpPr>
        <p:spPr>
          <a:xfrm>
            <a:off x="9316871" y="664301"/>
            <a:ext cx="338920" cy="5539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005549" y="5387210"/>
            <a:ext cx="4012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Защита от крымского ханства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741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815" y="174056"/>
            <a:ext cx="11764370" cy="1325563"/>
          </a:xfrm>
        </p:spPr>
        <p:txBody>
          <a:bodyPr/>
          <a:lstStyle/>
          <a:p>
            <a:r>
              <a:rPr lang="ru-RU" dirty="0" smtClean="0"/>
              <a:t>Налоги стали собирать не с человека, а со двора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673" t="12933" r="15908" b="11793"/>
          <a:stretch/>
        </p:blipFill>
        <p:spPr>
          <a:xfrm>
            <a:off x="6346209" y="2074271"/>
            <a:ext cx="7038375" cy="43536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6052" t="9680" r="14226"/>
          <a:stretch/>
        </p:blipFill>
        <p:spPr>
          <a:xfrm>
            <a:off x="213815" y="2074271"/>
            <a:ext cx="5961396" cy="43536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44605" y="1497984"/>
            <a:ext cx="899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До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120418" y="1499619"/>
            <a:ext cx="2456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После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1485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227" y="500062"/>
            <a:ext cx="10515600" cy="13255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49" y="201352"/>
            <a:ext cx="4747201" cy="6253849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 rot="1124553">
            <a:off x="5600437" y="282970"/>
            <a:ext cx="4857989" cy="4066757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906027" y="1220181"/>
            <a:ext cx="43762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Так как детей у меня нет, то править после меня будет Петр. </a:t>
            </a:r>
          </a:p>
          <a:p>
            <a:pPr algn="ctr"/>
            <a:r>
              <a:rPr lang="ru-RU" sz="2800" b="1" dirty="0" smtClean="0"/>
              <a:t>Он хотя бы не хромой заика!</a:t>
            </a:r>
            <a:endParaRPr lang="ru-RU" sz="28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22806" t="2680" r="13468"/>
          <a:stretch/>
        </p:blipFill>
        <p:spPr>
          <a:xfrm rot="20869542">
            <a:off x="8889599" y="4575223"/>
            <a:ext cx="2431478" cy="2407841"/>
          </a:xfrm>
          <a:prstGeom prst="rect">
            <a:avLst/>
          </a:prstGeom>
        </p:spPr>
      </p:pic>
      <p:sp>
        <p:nvSpPr>
          <p:cNvPr id="10" name="Овальная выноска 9"/>
          <p:cNvSpPr/>
          <p:nvPr/>
        </p:nvSpPr>
        <p:spPr>
          <a:xfrm>
            <a:off x="10522425" y="3261814"/>
            <a:ext cx="1669576" cy="1359721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588374" y="3678747"/>
            <a:ext cx="1869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 как же я?</a:t>
            </a:r>
            <a:endParaRPr lang="ru-RU" sz="2400" b="1" dirty="0"/>
          </a:p>
        </p:txBody>
      </p:sp>
      <p:sp>
        <p:nvSpPr>
          <p:cNvPr id="3" name="Капля 2"/>
          <p:cNvSpPr/>
          <p:nvPr/>
        </p:nvSpPr>
        <p:spPr>
          <a:xfrm rot="18801480">
            <a:off x="9592502" y="5496842"/>
            <a:ext cx="129112" cy="99661"/>
          </a:xfrm>
          <a:prstGeom prst="teardro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апля 11"/>
          <p:cNvSpPr/>
          <p:nvPr/>
        </p:nvSpPr>
        <p:spPr>
          <a:xfrm rot="3581025" flipH="1">
            <a:off x="9513824" y="5753798"/>
            <a:ext cx="147324" cy="111585"/>
          </a:xfrm>
          <a:prstGeom prst="teardro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апля 12"/>
          <p:cNvSpPr/>
          <p:nvPr/>
        </p:nvSpPr>
        <p:spPr>
          <a:xfrm rot="3581025" flipH="1">
            <a:off x="9520580" y="6029419"/>
            <a:ext cx="147324" cy="111585"/>
          </a:xfrm>
          <a:prstGeom prst="teardro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91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42844" y="362642"/>
            <a:ext cx="7166755" cy="53750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66822">
            <a:off x="8108691" y="3880646"/>
            <a:ext cx="1971283" cy="27579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вальная выноска 4"/>
          <p:cNvSpPr/>
          <p:nvPr/>
        </p:nvSpPr>
        <p:spPr>
          <a:xfrm rot="648772">
            <a:off x="5183339" y="305924"/>
            <a:ext cx="4506338" cy="3039127"/>
          </a:xfrm>
          <a:prstGeom prst="wedgeEllipseCallou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/>
              <a:t>Авада</a:t>
            </a:r>
            <a:r>
              <a:rPr lang="ru-RU" sz="3600" b="1" dirty="0"/>
              <a:t> </a:t>
            </a:r>
            <a:r>
              <a:rPr lang="ru-RU" sz="3600" b="1" dirty="0" err="1" smtClean="0"/>
              <a:t>Кедавра</a:t>
            </a:r>
            <a:r>
              <a:rPr lang="ru-RU" sz="3600" b="1" dirty="0" smtClean="0"/>
              <a:t> </a:t>
            </a:r>
            <a:r>
              <a:rPr lang="en-US" sz="3600" b="1" dirty="0" smtClean="0"/>
              <a:t>Peter</a:t>
            </a:r>
            <a:r>
              <a:rPr lang="ru-RU" sz="3600" b="1" dirty="0" smtClean="0"/>
              <a:t>!!!!!!</a:t>
            </a:r>
            <a:endParaRPr lang="ru-RU" sz="3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3630" y="3684749"/>
            <a:ext cx="2088108" cy="29214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87515">
            <a:off x="9780437" y="3766758"/>
            <a:ext cx="1969661" cy="2755701"/>
          </a:xfrm>
          <a:prstGeom prst="rect">
            <a:avLst/>
          </a:prstGeom>
        </p:spPr>
      </p:pic>
      <p:sp>
        <p:nvSpPr>
          <p:cNvPr id="11" name="Выноска-облако 10"/>
          <p:cNvSpPr/>
          <p:nvPr/>
        </p:nvSpPr>
        <p:spPr>
          <a:xfrm>
            <a:off x="9797088" y="1870879"/>
            <a:ext cx="1936358" cy="1378423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We love Sofia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6561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905" y="176058"/>
            <a:ext cx="10515600" cy="1325563"/>
          </a:xfrm>
        </p:spPr>
        <p:txBody>
          <a:bodyPr/>
          <a:lstStyle/>
          <a:p>
            <a:r>
              <a:rPr lang="ru-RU" dirty="0" smtClean="0"/>
              <a:t>Милославские были против!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120" y="1325562"/>
            <a:ext cx="5576247" cy="518441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i="1" dirty="0" smtClean="0"/>
              <a:t>В попытке сохранить власть Милославские пустили слух, что царевич Иван убит Нарышкиными. Вспыхнул кровавый </a:t>
            </a:r>
            <a:r>
              <a:rPr lang="ru-RU" i="1" dirty="0" smtClean="0">
                <a:solidFill>
                  <a:srgbClr val="FF0000"/>
                </a:solidFill>
              </a:rPr>
              <a:t>стрелецкий бунт</a:t>
            </a:r>
            <a:r>
              <a:rPr lang="ru-RU" i="1" dirty="0" smtClean="0"/>
              <a:t>. 25 мая 1682 года разъяренная толпа вооруженных людей ворвалась в Кремль. </a:t>
            </a:r>
          </a:p>
          <a:p>
            <a:pPr marL="0" indent="0">
              <a:buNone/>
            </a:pPr>
            <a:r>
              <a:rPr lang="ru-RU" i="1" dirty="0" smtClean="0"/>
              <a:t>Хоть Иван и предстал перед стрельцами живым и невредимым, мятеж продолжался, пока не были убиты многие бояре. </a:t>
            </a:r>
          </a:p>
          <a:p>
            <a:pPr marL="0" indent="0">
              <a:buNone/>
            </a:pPr>
            <a:r>
              <a:rPr lang="ru-RU" i="1" dirty="0" smtClean="0"/>
              <a:t>В итоге трон разделили оба претендента на престол. Иван V был назначен «первым» царем, а Петр I – «вторым». Регентшей при них, а фактически – правительницей государства, стала царевна Софья Алексеевна.</a:t>
            </a:r>
            <a:endParaRPr lang="ru-RU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269" t="5998"/>
          <a:stretch/>
        </p:blipFill>
        <p:spPr>
          <a:xfrm>
            <a:off x="5991367" y="1501621"/>
            <a:ext cx="5760701" cy="4373740"/>
          </a:xfrm>
          <a:prstGeom prst="rect">
            <a:avLst/>
          </a:prstGeom>
        </p:spPr>
      </p:pic>
      <p:sp>
        <p:nvSpPr>
          <p:cNvPr id="5" name="Овальная выноска 4"/>
          <p:cNvSpPr/>
          <p:nvPr/>
        </p:nvSpPr>
        <p:spPr>
          <a:xfrm rot="1483100">
            <a:off x="8951099" y="-27793"/>
            <a:ext cx="2483892" cy="2060812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216739" y="802558"/>
            <a:ext cx="1952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Невиноватая я (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83742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654" y="-59496"/>
            <a:ext cx="10515600" cy="1325563"/>
          </a:xfrm>
        </p:spPr>
        <p:txBody>
          <a:bodyPr/>
          <a:lstStyle/>
          <a:p>
            <a:r>
              <a:rPr lang="ru-RU" dirty="0" smtClean="0"/>
              <a:t>Правление царевны Софьи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654" y="859809"/>
            <a:ext cx="11008056" cy="624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17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37961" y="480847"/>
            <a:ext cx="4071742" cy="57004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2827" r="50699" b="9067"/>
          <a:stretch/>
        </p:blipFill>
        <p:spPr>
          <a:xfrm>
            <a:off x="0" y="480847"/>
            <a:ext cx="6399761" cy="5700440"/>
          </a:xfrm>
          <a:prstGeom prst="rect">
            <a:avLst/>
          </a:prstGeom>
        </p:spPr>
      </p:pic>
      <p:sp>
        <p:nvSpPr>
          <p:cNvPr id="5" name="Овальная выноска 4"/>
          <p:cNvSpPr/>
          <p:nvPr/>
        </p:nvSpPr>
        <p:spPr>
          <a:xfrm rot="1852362">
            <a:off x="4897375" y="954218"/>
            <a:ext cx="1285022" cy="1202035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03139" y="1093570"/>
            <a:ext cx="13511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Окошко в трон добавьте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027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2985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Софья против Хованского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43" t="13013" r="5805" b="15532"/>
          <a:stretch/>
        </p:blipFill>
        <p:spPr>
          <a:xfrm>
            <a:off x="332095" y="1528548"/>
            <a:ext cx="11859905" cy="522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9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830" y="269780"/>
            <a:ext cx="6482687" cy="636985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Высшим стрелецким начальником София назначила популярного среди стрельцов князя </a:t>
            </a:r>
            <a:r>
              <a:rPr lang="ru-RU" dirty="0" smtClean="0">
                <a:solidFill>
                  <a:srgbClr val="FF0000"/>
                </a:solidFill>
              </a:rPr>
              <a:t>Ивана Андреевича Хованского</a:t>
            </a:r>
            <a:r>
              <a:rPr lang="ru-RU" dirty="0" smtClean="0"/>
              <a:t>, сторонника Милославских. </a:t>
            </a:r>
          </a:p>
          <a:p>
            <a:pPr marL="0" indent="0" algn="just">
              <a:buNone/>
            </a:pPr>
            <a:r>
              <a:rPr lang="ru-RU" dirty="0" smtClean="0"/>
              <a:t>Софья надеялась, что Хованский утихомирит стрельцов, но тот, видимо, решил играть свою игру. Он потакал стрельцам во всём и, опираясь на них, пытался оказывать давление на правительницу, уверяя её: «Когда меня не станет, то в Москве будут ходить по колена в крови». </a:t>
            </a:r>
          </a:p>
          <a:p>
            <a:pPr marL="0" indent="0" algn="just">
              <a:buNone/>
            </a:pPr>
            <a:r>
              <a:rPr lang="ru-RU" dirty="0" smtClean="0"/>
              <a:t>Это время и получило в русской истории название </a:t>
            </a:r>
            <a:r>
              <a:rPr lang="ru-RU" dirty="0" err="1" smtClean="0">
                <a:solidFill>
                  <a:srgbClr val="FF0000"/>
                </a:solidFill>
              </a:rPr>
              <a:t>Хованщина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420" y="27661"/>
            <a:ext cx="4993580" cy="6854091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>
            <a:off x="6605517" y="1214651"/>
            <a:ext cx="1037229" cy="1637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76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1210"/>
            <a:ext cx="9345432" cy="171406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r>
              <a:rPr lang="ru-RU" dirty="0"/>
              <a:t>1682 г. — Стрелецкий бунт</a:t>
            </a:r>
          </a:p>
          <a:p>
            <a:r>
              <a:rPr lang="ru-RU" dirty="0"/>
              <a:t>1682–1689 гг. — правление (регентство) Софьи Алексеевны</a:t>
            </a:r>
          </a:p>
          <a:p>
            <a:r>
              <a:rPr lang="ru-RU" dirty="0"/>
              <a:t>1687 г. — основание Славяно-греко-латинской академии</a:t>
            </a:r>
          </a:p>
          <a:p>
            <a:r>
              <a:rPr lang="ru-RU" dirty="0"/>
              <a:t>1689 г. — свержение Софьи Алексеевны</a:t>
            </a:r>
          </a:p>
        </p:txBody>
      </p:sp>
    </p:spTree>
    <p:extLst>
      <p:ext uri="{BB962C8B-B14F-4D97-AF65-F5344CB8AC3E}">
        <p14:creationId xmlns:p14="http://schemas.microsoft.com/office/powerpoint/2010/main" val="322461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221" y="0"/>
            <a:ext cx="11431138" cy="1325563"/>
          </a:xfrm>
        </p:spPr>
        <p:txBody>
          <a:bodyPr/>
          <a:lstStyle/>
          <a:p>
            <a:r>
              <a:rPr lang="ru-RU" dirty="0" smtClean="0"/>
              <a:t>Фаворит </a:t>
            </a:r>
            <a:r>
              <a:rPr lang="ru-RU" dirty="0"/>
              <a:t>князь Василий Васильевич Голицын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69791" y="1044978"/>
            <a:ext cx="4293489" cy="53503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20" y="1325563"/>
            <a:ext cx="7199343" cy="477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05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91916" cy="679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07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5289" y="0"/>
            <a:ext cx="9321421" cy="699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25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Преображенский </a:t>
            </a:r>
            <a:r>
              <a:rPr lang="ru-RU" dirty="0" smtClean="0"/>
              <a:t>период в жизни Петра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7047"/>
          <a:stretch/>
        </p:blipFill>
        <p:spPr>
          <a:xfrm flipH="1">
            <a:off x="449906" y="3384645"/>
            <a:ext cx="4681652" cy="31744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49906" y="2115394"/>
            <a:ext cx="4681652" cy="1460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Когда сестра </a:t>
            </a:r>
            <a:r>
              <a:rPr lang="ru-RU" sz="2800" b="1" dirty="0"/>
              <a:t>выгнала тебя в </a:t>
            </a:r>
            <a:r>
              <a:rPr lang="ru-RU" sz="2800" b="1" dirty="0" smtClean="0"/>
              <a:t>село Преображенское </a:t>
            </a:r>
            <a:endParaRPr lang="ru-RU" sz="2800" b="1" dirty="0"/>
          </a:p>
        </p:txBody>
      </p:sp>
      <p:sp>
        <p:nvSpPr>
          <p:cNvPr id="8" name="Овальная выноска 7"/>
          <p:cNvSpPr/>
          <p:nvPr/>
        </p:nvSpPr>
        <p:spPr>
          <a:xfrm rot="1491002">
            <a:off x="4866266" y="2190720"/>
            <a:ext cx="3688105" cy="276996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 еще вернусь Софья!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99469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288" y="1457135"/>
            <a:ext cx="11799627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Под руководством голландца </a:t>
            </a:r>
            <a:r>
              <a:rPr lang="ru-RU" b="1" dirty="0"/>
              <a:t>Франца </a:t>
            </a:r>
            <a:r>
              <a:rPr lang="ru-RU" b="1" dirty="0" err="1"/>
              <a:t>Тиммермана</a:t>
            </a:r>
            <a:r>
              <a:rPr lang="ru-RU" b="1" dirty="0"/>
              <a:t> </a:t>
            </a:r>
            <a:r>
              <a:rPr lang="ru-RU" dirty="0"/>
              <a:t>Пётр постигал арифметику, геометрию и фортификацию. </a:t>
            </a:r>
            <a:r>
              <a:rPr lang="ru-RU" b="1" dirty="0"/>
              <a:t>Шотландец Патрик Гордон </a:t>
            </a:r>
            <a:r>
              <a:rPr lang="ru-RU" dirty="0"/>
              <a:t>(1635–1699) и </a:t>
            </a:r>
            <a:r>
              <a:rPr lang="ru-RU" b="1" dirty="0"/>
              <a:t>Франц Лефорт </a:t>
            </a:r>
            <a:r>
              <a:rPr lang="ru-RU" dirty="0"/>
              <a:t>(1656–1699) обучали царя военному делу, а </a:t>
            </a:r>
            <a:r>
              <a:rPr lang="ru-RU" b="1" dirty="0" err="1"/>
              <a:t>Карштен</a:t>
            </a:r>
            <a:r>
              <a:rPr lang="ru-RU" b="1" dirty="0"/>
              <a:t> Брандт </a:t>
            </a:r>
            <a:r>
              <a:rPr lang="ru-RU" dirty="0"/>
              <a:t>— кораблестроению.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Учителя Петра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051" y="3300456"/>
            <a:ext cx="4813110" cy="29555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48433" y="5913510"/>
            <a:ext cx="3715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«В Немецкой слободе». А. Н. Бенуа </a:t>
            </a:r>
          </a:p>
        </p:txBody>
      </p:sp>
    </p:spTree>
    <p:extLst>
      <p:ext uri="{BB962C8B-B14F-4D97-AF65-F5344CB8AC3E}">
        <p14:creationId xmlns:p14="http://schemas.microsoft.com/office/powerpoint/2010/main" val="104344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6068"/>
            <a:ext cx="12405815" cy="1325563"/>
          </a:xfrm>
        </p:spPr>
        <p:txBody>
          <a:bodyPr/>
          <a:lstStyle/>
          <a:p>
            <a:r>
              <a:rPr lang="ru-RU" dirty="0" smtClean="0"/>
              <a:t>Потешные полки: Семеновский и Преображенский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8092" y="1948455"/>
            <a:ext cx="5960736" cy="43513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05600" y="3200794"/>
            <a:ext cx="526348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«Потешные» полки — </a:t>
            </a:r>
            <a:r>
              <a:rPr lang="ru-RU" sz="2800" b="1" i="1" dirty="0"/>
              <a:t>военизированные отряды, созданные в 1680–1690-х </a:t>
            </a:r>
            <a:r>
              <a:rPr lang="ru-RU" sz="2800" b="1" i="1" dirty="0" err="1" smtClean="0"/>
              <a:t>гг</a:t>
            </a:r>
            <a:r>
              <a:rPr lang="ru-RU" sz="2800" b="1" i="1" dirty="0" smtClean="0"/>
              <a:t> </a:t>
            </a:r>
            <a:r>
              <a:rPr lang="ru-RU" sz="2800" b="1" i="1" dirty="0"/>
              <a:t>из придворных слуг и их детей для военных игр царя Петра I.</a:t>
            </a:r>
          </a:p>
        </p:txBody>
      </p:sp>
    </p:spTree>
    <p:extLst>
      <p:ext uri="{BB962C8B-B14F-4D97-AF65-F5344CB8AC3E}">
        <p14:creationId xmlns:p14="http://schemas.microsoft.com/office/powerpoint/2010/main" val="320395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03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557329"/>
            <a:ext cx="4371318" cy="5093423"/>
          </a:xfrm>
          <a:prstGeom prst="rect">
            <a:avLst/>
          </a:prstGeom>
        </p:spPr>
      </p:pic>
      <p:pic>
        <p:nvPicPr>
          <p:cNvPr id="1026" name="Picture 2" descr="https://arthive.net/res/media/img/oy1200/work/1a2/2148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346" y="527798"/>
            <a:ext cx="3421454" cy="500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96537" y="272955"/>
            <a:ext cx="3370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До монастыря 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469876" y="158466"/>
            <a:ext cx="4039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После монастыря</a:t>
            </a:r>
            <a:endParaRPr lang="ru-RU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647453" y="5650752"/>
            <a:ext cx="3562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Софья нормального человека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932346" y="5650752"/>
            <a:ext cx="3930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Софья курильщика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8467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841" y="836835"/>
            <a:ext cx="6346209" cy="534559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После свержения Софьи Пётр I оказался фактически единственным законным правителем, хотя формально он и оставался «младшим царём», соправителем своего брата Ивана. 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Более того, в 1689 г., после победы Петра над Софьей, Иван встретил младшего брата в Успенском соборе и прилюдно передал ему всю полноту власти, чтобы никогда больше не вмешиваться в политические вопросы.</a:t>
            </a:r>
          </a:p>
          <a:p>
            <a:pPr marL="0" indent="0" algn="just">
              <a:buNone/>
            </a:pPr>
            <a:r>
              <a:rPr lang="ru-RU" dirty="0" smtClean="0"/>
              <a:t>С 1696 –единодержавный царь.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9499" t="-430" r="16340" b="1433"/>
          <a:stretch/>
        </p:blipFill>
        <p:spPr>
          <a:xfrm>
            <a:off x="7033145" y="836835"/>
            <a:ext cx="5158855" cy="471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994" y="419905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/>
              <a:t>"Птенцы гнезда Петрова" - так Пушкин А. С. назвал в поэме "Полтава" (1829) ближайших сподвижников Петра I: </a:t>
            </a:r>
            <a:endParaRPr lang="ru-RU" sz="36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42418"/>
          <a:stretch/>
        </p:blipFill>
        <p:spPr>
          <a:xfrm>
            <a:off x="0" y="2373602"/>
            <a:ext cx="7923663" cy="34219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0105" y="2887790"/>
            <a:ext cx="4727379" cy="43455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6" b="20092"/>
          <a:stretch/>
        </p:blipFill>
        <p:spPr>
          <a:xfrm rot="19854229">
            <a:off x="7577255" y="2098397"/>
            <a:ext cx="2463178" cy="196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54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583" y="0"/>
            <a:ext cx="9763125" cy="682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78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 XVII в. в России начинают понимать необходимость заимствования европейского опыта.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Полки иноземного строя </a:t>
            </a:r>
            <a:r>
              <a:rPr lang="ru-RU" dirty="0"/>
              <a:t>— воинские части, экипированные и обученные по образцу западноевропейских армий, где руководящие должности занимали, как правило, иностранцы.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85" y="3215828"/>
            <a:ext cx="4913194" cy="309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71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Священная лига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19541" y="2307340"/>
            <a:ext cx="6961348" cy="391575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59892" y="1352671"/>
            <a:ext cx="109419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Священная лига — союз, основанный папой Иннокентием XI в 1684 году. Состояла из Священной Римской империи, Венецианской республики и Речи </a:t>
            </a:r>
            <a:r>
              <a:rPr lang="ru-RU" sz="2400" b="1" i="1" dirty="0" err="1"/>
              <a:t>Посполитой</a:t>
            </a:r>
            <a:r>
              <a:rPr lang="ru-RU" sz="2400" b="1" i="1" dirty="0"/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814" y="2811441"/>
            <a:ext cx="2777825" cy="3800900"/>
          </a:xfrm>
          <a:prstGeom prst="rect">
            <a:avLst/>
          </a:prstGeom>
        </p:spPr>
      </p:pic>
      <p:sp>
        <p:nvSpPr>
          <p:cNvPr id="8" name="Овальная выноска 7"/>
          <p:cNvSpPr/>
          <p:nvPr/>
        </p:nvSpPr>
        <p:spPr>
          <a:xfrm rot="575055">
            <a:off x="2312563" y="2696755"/>
            <a:ext cx="2327557" cy="1508052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505179" y="3250726"/>
            <a:ext cx="2429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Россия </a:t>
            </a:r>
            <a:r>
              <a:rPr lang="ru-RU" sz="2000" b="1" i="1" dirty="0" err="1" smtClean="0"/>
              <a:t>го</a:t>
            </a:r>
            <a:r>
              <a:rPr lang="ru-RU" sz="2000" b="1" i="1" dirty="0" smtClean="0"/>
              <a:t> к нам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29166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918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Алексей Михайлович и его дети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1597" y="1690688"/>
            <a:ext cx="4351338" cy="4351338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>
            <a:off x="5636524" y="1132764"/>
            <a:ext cx="5554639" cy="4053385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96000" y="2152078"/>
            <a:ext cx="483130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 smtClean="0"/>
              <a:t>Короче в 1676 году я умер.</a:t>
            </a:r>
          </a:p>
          <a:p>
            <a:pPr algn="just"/>
            <a:r>
              <a:rPr lang="ru-RU" sz="2000" b="1" i="1" dirty="0" smtClean="0"/>
              <a:t> Было у меня две жены сначала Милославская, а потом Нарышкина.</a:t>
            </a:r>
            <a:endParaRPr lang="ru-RU" sz="2000" b="1" i="1" dirty="0"/>
          </a:p>
          <a:p>
            <a:pPr algn="just"/>
            <a:r>
              <a:rPr lang="ru-RU" sz="2000" b="1" i="1" dirty="0" smtClean="0"/>
              <a:t>Всех детей не помню, но самые главные это Федор, Иван 5, Софья и Петр.  Первые трое от первой жены, а Петрушка от второй.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1664691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144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5815" b="27551"/>
          <a:stretch/>
        </p:blipFill>
        <p:spPr>
          <a:xfrm>
            <a:off x="464310" y="885026"/>
            <a:ext cx="2881143" cy="26358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10" y="3616657"/>
            <a:ext cx="2881143" cy="28811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1408" y="3939391"/>
            <a:ext cx="2312468" cy="26998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b="11508"/>
          <a:stretch/>
        </p:blipFill>
        <p:spPr>
          <a:xfrm>
            <a:off x="7101408" y="885026"/>
            <a:ext cx="2312468" cy="29384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4842" y="38291"/>
            <a:ext cx="11423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+mj-lt"/>
              </a:rPr>
              <a:t>И в номинации лучший претендент на престол побеждает……?</a:t>
            </a:r>
            <a:endParaRPr lang="ru-RU" sz="320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15940" y="885026"/>
            <a:ext cx="335734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Федор Алексеевич</a:t>
            </a:r>
          </a:p>
          <a:p>
            <a:pPr algn="just"/>
            <a:r>
              <a:rPr lang="ru-RU" b="1" dirty="0" smtClean="0"/>
              <a:t>Особенности: </a:t>
            </a:r>
          </a:p>
          <a:p>
            <a:pPr algn="just"/>
            <a:r>
              <a:rPr lang="ru-RU" dirty="0" smtClean="0"/>
              <a:t>Болел цингой</a:t>
            </a:r>
          </a:p>
          <a:p>
            <a:pPr algn="just"/>
            <a:r>
              <a:rPr lang="ru-RU" dirty="0" smtClean="0"/>
              <a:t>Не мог ходить</a:t>
            </a:r>
          </a:p>
          <a:p>
            <a:pPr algn="just"/>
            <a:r>
              <a:rPr lang="ru-RU" dirty="0" smtClean="0"/>
              <a:t>Получил хорошее образование</a:t>
            </a:r>
          </a:p>
          <a:p>
            <a:pPr algn="just"/>
            <a:r>
              <a:rPr lang="ru-RU" b="1" dirty="0" err="1" smtClean="0"/>
              <a:t>Ульта</a:t>
            </a:r>
            <a:r>
              <a:rPr lang="ru-RU" dirty="0" smtClean="0"/>
              <a:t>: Как самый старший из выживших детей, был назначен наследником и с Сонькой драться не пришлось.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708108" y="1076154"/>
            <a:ext cx="22109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Иван </a:t>
            </a:r>
            <a:r>
              <a:rPr lang="en-US" dirty="0" smtClean="0"/>
              <a:t>V</a:t>
            </a:r>
          </a:p>
          <a:p>
            <a:r>
              <a:rPr lang="ru-RU" b="1" dirty="0" smtClean="0"/>
              <a:t>Особенности:</a:t>
            </a:r>
          </a:p>
          <a:p>
            <a:r>
              <a:rPr lang="ru-RU" dirty="0" smtClean="0"/>
              <a:t>Заикался</a:t>
            </a:r>
          </a:p>
          <a:p>
            <a:r>
              <a:rPr lang="ru-RU" dirty="0" smtClean="0"/>
              <a:t>Болел цингой</a:t>
            </a:r>
          </a:p>
          <a:p>
            <a:r>
              <a:rPr lang="ru-RU" b="1" dirty="0" err="1" smtClean="0"/>
              <a:t>Ульта</a:t>
            </a:r>
            <a:r>
              <a:rPr lang="ru-RU" b="1" dirty="0" smtClean="0"/>
              <a:t>: </a:t>
            </a:r>
            <a:r>
              <a:rPr lang="ru-RU" dirty="0" smtClean="0"/>
              <a:t>Был не опасен поэтому умер своей смертью.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515940" y="4082829"/>
            <a:ext cx="26861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Петр 1</a:t>
            </a:r>
          </a:p>
          <a:p>
            <a:r>
              <a:rPr lang="ru-RU" b="1" dirty="0" smtClean="0"/>
              <a:t>Особенности:</a:t>
            </a:r>
          </a:p>
          <a:p>
            <a:r>
              <a:rPr lang="ru-RU" dirty="0"/>
              <a:t>Ничем не болел, ростом был 203 см.</a:t>
            </a:r>
          </a:p>
          <a:p>
            <a:r>
              <a:rPr lang="ru-RU" b="1" dirty="0" err="1" smtClean="0"/>
              <a:t>Ульта</a:t>
            </a:r>
            <a:r>
              <a:rPr lang="ru-RU" b="1" dirty="0" smtClean="0"/>
              <a:t>: </a:t>
            </a:r>
            <a:r>
              <a:rPr lang="ru-RU" dirty="0" smtClean="0"/>
              <a:t>Правитель болота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708108" y="4082829"/>
            <a:ext cx="20699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Софья Алексеевна</a:t>
            </a:r>
          </a:p>
          <a:p>
            <a:r>
              <a:rPr lang="ru-RU" b="1" dirty="0" smtClean="0"/>
              <a:t>Особенности:</a:t>
            </a:r>
          </a:p>
          <a:p>
            <a:r>
              <a:rPr lang="ru-RU" dirty="0" smtClean="0"/>
              <a:t>Старшая сестра</a:t>
            </a:r>
          </a:p>
          <a:p>
            <a:r>
              <a:rPr lang="ru-RU" dirty="0" smtClean="0"/>
              <a:t>Хотела править</a:t>
            </a:r>
          </a:p>
          <a:p>
            <a:r>
              <a:rPr lang="ru-RU" dirty="0" smtClean="0"/>
              <a:t>Любила </a:t>
            </a:r>
            <a:r>
              <a:rPr lang="ru-RU" dirty="0" err="1" smtClean="0"/>
              <a:t>Голицина</a:t>
            </a:r>
            <a:endParaRPr lang="ru-RU" dirty="0" smtClean="0"/>
          </a:p>
          <a:p>
            <a:r>
              <a:rPr lang="ru-RU" b="1" dirty="0" err="1" smtClean="0"/>
              <a:t>Ульта</a:t>
            </a:r>
            <a:r>
              <a:rPr lang="ru-RU" b="1" dirty="0" smtClean="0"/>
              <a:t>: </a:t>
            </a:r>
            <a:r>
              <a:rPr lang="ru-RU" dirty="0" smtClean="0"/>
              <a:t>Легкие на подъем стрельцы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15481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540" y="-242277"/>
            <a:ext cx="10515600" cy="1325563"/>
          </a:xfrm>
        </p:spPr>
        <p:txBody>
          <a:bodyPr/>
          <a:lstStyle/>
          <a:p>
            <a:r>
              <a:rPr lang="ru-RU" dirty="0" smtClean="0"/>
              <a:t>И царем стал </a:t>
            </a:r>
            <a:r>
              <a:rPr lang="ru-RU" b="1" dirty="0" smtClean="0"/>
              <a:t>Федор Алексеевич!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681" y="1088346"/>
            <a:ext cx="5503222" cy="550322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0312" y="673896"/>
            <a:ext cx="4068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9 июня 1661 – 7 мая 1682 гг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76316">
            <a:off x="3415894" y="4256525"/>
            <a:ext cx="1911703" cy="23909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24340" y="4928860"/>
            <a:ext cx="3791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Его супер учитель Симеон Полоцкий.</a:t>
            </a:r>
          </a:p>
          <a:p>
            <a:r>
              <a:rPr lang="ru-RU" b="1" i="1" dirty="0" smtClean="0"/>
              <a:t>«Я думаю, что украинцы, белорусы и русские должны объединиться в рамках единого государства»</a:t>
            </a:r>
            <a:endParaRPr lang="ru-RU" b="1" i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t="14206" r="3790" b="13199"/>
          <a:stretch/>
        </p:blipFill>
        <p:spPr>
          <a:xfrm>
            <a:off x="4371745" y="881140"/>
            <a:ext cx="7643472" cy="3159503"/>
          </a:xfrm>
          <a:prstGeom prst="rect">
            <a:avLst/>
          </a:prstGeom>
        </p:spPr>
      </p:pic>
      <p:sp>
        <p:nvSpPr>
          <p:cNvPr id="11" name="Овальная выноска 10"/>
          <p:cNvSpPr/>
          <p:nvPr/>
        </p:nvSpPr>
        <p:spPr>
          <a:xfrm rot="17742222">
            <a:off x="-224375" y="1450787"/>
            <a:ext cx="1773504" cy="1382519"/>
          </a:xfrm>
          <a:prstGeom prst="wedgeEllipse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-70704" y="1535773"/>
            <a:ext cx="1362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Под Чигиринов было жарко!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96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633502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Выпускник </a:t>
            </a:r>
            <a:r>
              <a:rPr lang="ru-RU" dirty="0" err="1"/>
              <a:t>Киево-Могилянской</a:t>
            </a:r>
            <a:r>
              <a:rPr lang="ru-RU" dirty="0"/>
              <a:t> академии.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06779" y="668739"/>
            <a:ext cx="4148401" cy="55546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72" y="1929913"/>
            <a:ext cx="3204692" cy="4394561"/>
          </a:xfrm>
          <a:prstGeom prst="rect">
            <a:avLst/>
          </a:prstGeom>
        </p:spPr>
      </p:pic>
      <p:sp>
        <p:nvSpPr>
          <p:cNvPr id="6" name="Овальная выноска 5"/>
          <p:cNvSpPr/>
          <p:nvPr/>
        </p:nvSpPr>
        <p:spPr>
          <a:xfrm rot="897703">
            <a:off x="2288999" y="1068836"/>
            <a:ext cx="4872250" cy="2258703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/>
              <a:t>Я еще и стих в форме звезды написал</a:t>
            </a:r>
            <a:endParaRPr lang="ru-RU" sz="3600" b="1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80671" flipH="1">
            <a:off x="3824853" y="4548002"/>
            <a:ext cx="2120482" cy="2162755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5550017" y="3815077"/>
            <a:ext cx="2256762" cy="129767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Как поэтично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37865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794</Words>
  <Application>Microsoft Office PowerPoint</Application>
  <PresentationFormat>Произвольный</PresentationFormat>
  <Paragraphs>91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Начало правления Петра 1</vt:lpstr>
      <vt:lpstr>Презентация PowerPoint</vt:lpstr>
      <vt:lpstr>Презентация PowerPoint</vt:lpstr>
      <vt:lpstr>В XVII в. в России начинают понимать необходимость заимствования европейского опыта. </vt:lpstr>
      <vt:lpstr> Священная лига</vt:lpstr>
      <vt:lpstr>Алексей Михайлович и его дети</vt:lpstr>
      <vt:lpstr> </vt:lpstr>
      <vt:lpstr>И царем стал Федор Алексеевич!</vt:lpstr>
      <vt:lpstr>Выпускник Киево-Могилянской академии. </vt:lpstr>
      <vt:lpstr>Смотрим на карту русско-турецкой войны!</vt:lpstr>
      <vt:lpstr>Реформы Федора Алексеевича </vt:lpstr>
      <vt:lpstr>Налоги стали собирать не с человека, а со двора</vt:lpstr>
      <vt:lpstr>Презентация PowerPoint</vt:lpstr>
      <vt:lpstr>Презентация PowerPoint</vt:lpstr>
      <vt:lpstr>Милославские были против!</vt:lpstr>
      <vt:lpstr>Правление царевны Софьи</vt:lpstr>
      <vt:lpstr>Презентация PowerPoint</vt:lpstr>
      <vt:lpstr>Софья против Хованского </vt:lpstr>
      <vt:lpstr>Презентация PowerPoint</vt:lpstr>
      <vt:lpstr>Фаворит князь Василий Васильевич Голицын</vt:lpstr>
      <vt:lpstr>Презентация PowerPoint</vt:lpstr>
      <vt:lpstr>Презентация PowerPoint</vt:lpstr>
      <vt:lpstr>Преображенский период в жизни Петра</vt:lpstr>
      <vt:lpstr>Учителя Петра</vt:lpstr>
      <vt:lpstr>Потешные полки: Семеновский и Преображенский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Начало правления Петра 1</dc:title>
  <dc:creator>Александра</dc:creator>
  <cp:lastModifiedBy>User</cp:lastModifiedBy>
  <cp:revision>33</cp:revision>
  <dcterms:created xsi:type="dcterms:W3CDTF">2022-11-27T19:08:07Z</dcterms:created>
  <dcterms:modified xsi:type="dcterms:W3CDTF">2023-09-27T06:23:35Z</dcterms:modified>
</cp:coreProperties>
</file>