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1" r:id="rId4"/>
    <p:sldId id="294" r:id="rId5"/>
    <p:sldId id="259" r:id="rId6"/>
    <p:sldId id="260" r:id="rId7"/>
    <p:sldId id="261" r:id="rId8"/>
    <p:sldId id="282" r:id="rId9"/>
    <p:sldId id="276" r:id="rId10"/>
    <p:sldId id="283" r:id="rId11"/>
    <p:sldId id="277" r:id="rId12"/>
    <p:sldId id="284" r:id="rId13"/>
    <p:sldId id="278" r:id="rId14"/>
    <p:sldId id="285" r:id="rId15"/>
    <p:sldId id="279" r:id="rId16"/>
    <p:sldId id="286" r:id="rId17"/>
    <p:sldId id="280" r:id="rId18"/>
    <p:sldId id="287" r:id="rId19"/>
    <p:sldId id="281" r:id="rId20"/>
    <p:sldId id="262" r:id="rId21"/>
    <p:sldId id="265" r:id="rId22"/>
    <p:sldId id="289" r:id="rId23"/>
    <p:sldId id="290" r:id="rId24"/>
    <p:sldId id="291" r:id="rId25"/>
    <p:sldId id="292" r:id="rId26"/>
    <p:sldId id="295" r:id="rId27"/>
    <p:sldId id="293" r:id="rId28"/>
    <p:sldId id="258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73FB5-58B7-48A1-9066-284DED1CAA42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61D1F6D-E9E8-4FA6-BA17-2D1A06E81876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 descr="0006-023-Obuchenie-gramote.pn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14612" y="842631"/>
            <a:ext cx="4086947" cy="137192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73FB5-58B7-48A1-9066-284DED1CAA42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D1F6D-E9E8-4FA6-BA17-2D1A06E818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73FB5-58B7-48A1-9066-284DED1CAA42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D1F6D-E9E8-4FA6-BA17-2D1A06E818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73FB5-58B7-48A1-9066-284DED1CAA42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61D1F6D-E9E8-4FA6-BA17-2D1A06E818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73FB5-58B7-48A1-9066-284DED1CAA42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D1F6D-E9E8-4FA6-BA17-2D1A06E818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73FB5-58B7-48A1-9066-284DED1CAA42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D1F6D-E9E8-4FA6-BA17-2D1A06E818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73FB5-58B7-48A1-9066-284DED1CAA42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61D1F6D-E9E8-4FA6-BA17-2D1A06E818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73FB5-58B7-48A1-9066-284DED1CAA42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D1F6D-E9E8-4FA6-BA17-2D1A06E818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73FB5-58B7-48A1-9066-284DED1CAA42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D1F6D-E9E8-4FA6-BA17-2D1A06E818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73FB5-58B7-48A1-9066-284DED1CAA42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D1F6D-E9E8-4FA6-BA17-2D1A06E818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73FB5-58B7-48A1-9066-284DED1CAA42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D1F6D-E9E8-4FA6-BA17-2D1A06E818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1573FB5-58B7-48A1-9066-284DED1CAA42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61D1F6D-E9E8-4FA6-BA17-2D1A06E818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99592" y="2276871"/>
            <a:ext cx="7558608" cy="1323579"/>
          </a:xfrm>
        </p:spPr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  <a:defRPr/>
            </a:pPr>
            <a:r>
              <a:rPr lang="ru-RU" b="1" i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/>
            </a:r>
            <a:br>
              <a:rPr lang="ru-RU" b="1" i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</a:br>
            <a:r>
              <a:rPr lang="ru-RU" sz="4900" b="1" i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Как лечились  наши</a:t>
            </a:r>
            <a:r>
              <a:rPr lang="ru-RU" sz="4900" b="1" i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/>
            </a:r>
            <a:br>
              <a:rPr lang="ru-RU" sz="4900" b="1" i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</a:br>
            <a:r>
              <a:rPr lang="ru-RU" sz="4900" b="1" i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предки</a:t>
            </a:r>
            <a:r>
              <a:rPr lang="ru-RU" sz="3200" b="1" i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/>
            </a:r>
            <a:br>
              <a:rPr lang="ru-RU" sz="3200" b="1" i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</a:br>
            <a:endParaRPr lang="ru-RU" b="1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83568" y="3789039"/>
            <a:ext cx="4562053" cy="1584177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Окружающий мир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3 класс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62275" y="3535833"/>
            <a:ext cx="3219450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64088" y="4293096"/>
            <a:ext cx="356388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ru-RU" sz="2000" b="1" dirty="0">
                <a:solidFill>
                  <a:prstClr val="black"/>
                </a:solidFill>
                <a:latin typeface="Calibri"/>
              </a:rPr>
              <a:t>Учитель начальных классов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ru-RU" sz="2000" b="1" dirty="0">
                <a:solidFill>
                  <a:prstClr val="black"/>
                </a:solidFill>
                <a:latin typeface="Calibri"/>
              </a:rPr>
              <a:t>МБОУ СОШ №14 г. Балей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ru-RU" sz="2000" b="1" dirty="0">
                <a:solidFill>
                  <a:prstClr val="black"/>
                </a:solidFill>
                <a:latin typeface="Calibri"/>
              </a:rPr>
              <a:t>Забайкальский край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ru-RU" sz="2000" b="1" dirty="0">
                <a:solidFill>
                  <a:prstClr val="black"/>
                </a:solidFill>
                <a:latin typeface="Calibri"/>
              </a:rPr>
              <a:t>Чередниченко Валентина Ивановна</a:t>
            </a:r>
          </a:p>
        </p:txBody>
      </p:sp>
      <p:pic>
        <p:nvPicPr>
          <p:cNvPr id="6" name="Рисунок 5" descr="https://ds03.infourok.ru/uploads/ex/0f88/0003cc8f-c4e8dae0/img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C:\Users\ЕЛЕНА\Downloads\1674457151_2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928662" y="642918"/>
          <a:ext cx="7500991" cy="4857786"/>
        </p:xfrm>
        <a:graphic>
          <a:graphicData uri="http://schemas.openxmlformats.org/drawingml/2006/table">
            <a:tbl>
              <a:tblPr/>
              <a:tblGrid>
                <a:gridCol w="448476"/>
                <a:gridCol w="446480"/>
                <a:gridCol w="446480"/>
                <a:gridCol w="446480"/>
                <a:gridCol w="446480"/>
                <a:gridCol w="456460"/>
                <a:gridCol w="457126"/>
                <a:gridCol w="447810"/>
                <a:gridCol w="447810"/>
                <a:gridCol w="445148"/>
                <a:gridCol w="446480"/>
                <a:gridCol w="448476"/>
                <a:gridCol w="443153"/>
                <a:gridCol w="418533"/>
                <a:gridCol w="418533"/>
                <a:gridCol w="418533"/>
                <a:gridCol w="418533"/>
              </a:tblGrid>
              <a:tr h="809631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</a:t>
                      </a:r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ш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5"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09631">
                <a:tc gridSpan="4"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Ы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</a:t>
                      </a:r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ь</a:t>
                      </a:r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09631">
                <a:tc gridSpan="5"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09631"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 marL="58402" marR="5840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09631"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09631">
                <a:tc gridSpan="4">
                  <a:txBody>
                    <a:bodyPr/>
                    <a:lstStyle/>
                    <a:p>
                      <a:endParaRPr lang="ru-RU"/>
                    </a:p>
                  </a:txBody>
                  <a:tcPr marL="58402" marR="5840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4" name="Picture 4" descr="C:\Users\ЕЛЕНА\Downloads\SHalfej-Pink-Field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928662" y="714356"/>
          <a:ext cx="7500991" cy="4857786"/>
        </p:xfrm>
        <a:graphic>
          <a:graphicData uri="http://schemas.openxmlformats.org/drawingml/2006/table">
            <a:tbl>
              <a:tblPr/>
              <a:tblGrid>
                <a:gridCol w="448476"/>
                <a:gridCol w="446480"/>
                <a:gridCol w="446480"/>
                <a:gridCol w="446480"/>
                <a:gridCol w="446480"/>
                <a:gridCol w="456460"/>
                <a:gridCol w="457126"/>
                <a:gridCol w="447810"/>
                <a:gridCol w="447810"/>
                <a:gridCol w="445148"/>
                <a:gridCol w="446480"/>
                <a:gridCol w="448476"/>
                <a:gridCol w="443153"/>
                <a:gridCol w="418533"/>
                <a:gridCol w="418533"/>
                <a:gridCol w="418533"/>
                <a:gridCol w="418533"/>
              </a:tblGrid>
              <a:tr h="809631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</a:t>
                      </a:r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ш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5"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09631">
                <a:tc gridSpan="4"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Ы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</a:t>
                      </a:r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ь</a:t>
                      </a:r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09631">
                <a:tc gridSpan="5"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ш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</a:t>
                      </a:r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й</a:t>
                      </a:r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09631">
                <a:tc gridSpan="4"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09631"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09631">
                <a:tc gridSpan="4"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00" name="Picture 4" descr="https://avatars.mds.yandex.net/i?id=9a914a363b7abf9e452c8937fed28dcf0d2ae812-9846375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114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857224" y="714356"/>
          <a:ext cx="7500991" cy="4857786"/>
        </p:xfrm>
        <a:graphic>
          <a:graphicData uri="http://schemas.openxmlformats.org/drawingml/2006/table">
            <a:tbl>
              <a:tblPr/>
              <a:tblGrid>
                <a:gridCol w="448476"/>
                <a:gridCol w="446480"/>
                <a:gridCol w="446480"/>
                <a:gridCol w="446480"/>
                <a:gridCol w="446480"/>
                <a:gridCol w="456460"/>
                <a:gridCol w="457126"/>
                <a:gridCol w="447810"/>
                <a:gridCol w="447810"/>
                <a:gridCol w="445148"/>
                <a:gridCol w="446480"/>
                <a:gridCol w="448476"/>
                <a:gridCol w="443153"/>
                <a:gridCol w="418533"/>
                <a:gridCol w="418533"/>
                <a:gridCol w="418533"/>
                <a:gridCol w="418533"/>
              </a:tblGrid>
              <a:tr h="809631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</a:t>
                      </a:r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ш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5"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09631">
                <a:tc gridSpan="4"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Ы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</a:t>
                      </a:r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ь</a:t>
                      </a:r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09631">
                <a:tc gridSpan="5"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ш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</a:t>
                      </a:r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й</a:t>
                      </a:r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09631">
                <a:tc gridSpan="4"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09631"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09631">
                <a:tc gridSpan="4"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https://avatars.mds.yandex.net/i?id=b98e64b20b698db30e36d423ce0ef4aa661ef687-10749046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928662" y="642918"/>
          <a:ext cx="7500991" cy="4857786"/>
        </p:xfrm>
        <a:graphic>
          <a:graphicData uri="http://schemas.openxmlformats.org/drawingml/2006/table">
            <a:tbl>
              <a:tblPr/>
              <a:tblGrid>
                <a:gridCol w="448476"/>
                <a:gridCol w="446480"/>
                <a:gridCol w="446480"/>
                <a:gridCol w="446480"/>
                <a:gridCol w="446480"/>
                <a:gridCol w="456460"/>
                <a:gridCol w="457126"/>
                <a:gridCol w="447810"/>
                <a:gridCol w="447810"/>
                <a:gridCol w="445148"/>
                <a:gridCol w="446480"/>
                <a:gridCol w="448476"/>
                <a:gridCol w="443153"/>
                <a:gridCol w="418533"/>
                <a:gridCol w="418533"/>
                <a:gridCol w="418533"/>
                <a:gridCol w="418533"/>
              </a:tblGrid>
              <a:tr h="809631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</a:t>
                      </a:r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ш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5"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09631">
                <a:tc gridSpan="4"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Ы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</a:t>
                      </a:r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ь</a:t>
                      </a:r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09631">
                <a:tc gridSpan="5"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ш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</a:t>
                      </a:r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й</a:t>
                      </a:r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09631">
                <a:tc gridSpan="4"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09631"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</a:t>
                      </a:r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ж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09631">
                <a:tc gridSpan="4"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https://avatars.mds.yandex.net/i?id=4179d12dc403411cf81896c151018b66_l-11392166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857224" y="714356"/>
          <a:ext cx="7500991" cy="4857786"/>
        </p:xfrm>
        <a:graphic>
          <a:graphicData uri="http://schemas.openxmlformats.org/drawingml/2006/table">
            <a:tbl>
              <a:tblPr/>
              <a:tblGrid>
                <a:gridCol w="448476"/>
                <a:gridCol w="446480"/>
                <a:gridCol w="446480"/>
                <a:gridCol w="446480"/>
                <a:gridCol w="446480"/>
                <a:gridCol w="456460"/>
                <a:gridCol w="457126"/>
                <a:gridCol w="447810"/>
                <a:gridCol w="447810"/>
                <a:gridCol w="445148"/>
                <a:gridCol w="446480"/>
                <a:gridCol w="448476"/>
                <a:gridCol w="443153"/>
                <a:gridCol w="418533"/>
                <a:gridCol w="418533"/>
                <a:gridCol w="418533"/>
                <a:gridCol w="418533"/>
              </a:tblGrid>
              <a:tr h="809631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</a:t>
                      </a:r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ш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5"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09631">
                <a:tc gridSpan="4"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Ы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</a:t>
                      </a:r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ь</a:t>
                      </a:r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09631">
                <a:tc gridSpan="5"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ш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</a:t>
                      </a:r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й</a:t>
                      </a:r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09631">
                <a:tc gridSpan="4"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09631"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</a:t>
                      </a:r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ж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09631">
                <a:tc gridSpan="4"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ы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</a:t>
                      </a:r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/>
          <a:srcRect r="6142" b="4571"/>
          <a:stretch/>
        </p:blipFill>
        <p:spPr>
          <a:xfrm>
            <a:off x="899592" y="1008885"/>
            <a:ext cx="3267836" cy="4607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4286248" y="1214422"/>
            <a:ext cx="4357718" cy="4173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latin typeface="Calibri"/>
                <a:ea typeface="Calibri"/>
                <a:cs typeface="Times New Roman"/>
              </a:rPr>
              <a:t>Без больницы </a:t>
            </a:r>
            <a:r>
              <a:rPr lang="ru-RU" sz="2800" b="1" dirty="0" smtClean="0">
                <a:latin typeface="Calibri"/>
                <a:ea typeface="Calibri"/>
                <a:cs typeface="Times New Roman"/>
              </a:rPr>
              <a:t>люди жили</a:t>
            </a:r>
            <a:r>
              <a:rPr lang="ru-RU" sz="2800" b="1" dirty="0">
                <a:latin typeface="Calibri"/>
                <a:ea typeface="Calibri"/>
                <a:cs typeface="Times New Roman"/>
              </a:rPr>
              <a:t>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latin typeface="Calibri"/>
                <a:ea typeface="Calibri"/>
                <a:cs typeface="Times New Roman"/>
              </a:rPr>
              <a:t>Знахари людей лечили: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latin typeface="Calibri"/>
                <a:ea typeface="Calibri"/>
                <a:cs typeface="Times New Roman"/>
              </a:rPr>
              <a:t>От озноба – зверобоем,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latin typeface="Calibri"/>
                <a:ea typeface="Calibri"/>
                <a:cs typeface="Times New Roman"/>
              </a:rPr>
              <a:t>От зубов – льняным настоем,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latin typeface="Calibri"/>
                <a:ea typeface="Calibri"/>
                <a:cs typeface="Times New Roman"/>
              </a:rPr>
              <a:t>От ожогов – бузиной,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latin typeface="Calibri"/>
                <a:ea typeface="Calibri"/>
                <a:cs typeface="Times New Roman"/>
              </a:rPr>
              <a:t>А от ран – землей родной.</a:t>
            </a:r>
            <a:endParaRPr lang="ru-RU" sz="2800" b="1" dirty="0">
              <a:effectLst/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6954" y="4149080"/>
            <a:ext cx="3168352" cy="1793778"/>
          </a:xfrm>
          <a:prstGeom prst="roundRect">
            <a:avLst/>
          </a:prstGeom>
        </p:spPr>
      </p:pic>
      <p:pic>
        <p:nvPicPr>
          <p:cNvPr id="3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321" y="1144547"/>
            <a:ext cx="3666863" cy="2754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779912" y="2132856"/>
            <a:ext cx="446449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</a:rPr>
              <a:t>Наши предки издавна верили в целебную и очистительную силу бань, связывали здоровье с чистотой. Баня всегда считалась самым лучшим способом преодолеть болезнь. Человек, посетивший баню становился крепче, сильнее и здоровее. </a:t>
            </a:r>
            <a:endParaRPr kumimoji="0" lang="ru-RU" sz="24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114487"/>
            <a:ext cx="4728187" cy="3384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38066" y="836712"/>
            <a:ext cx="7406342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В старину говорили: « </a:t>
            </a:r>
            <a:r>
              <a:rPr lang="ru-RU" sz="2400" b="1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Коли бы не бани, то все бы пропали»</a:t>
            </a:r>
          </a:p>
        </p:txBody>
      </p:sp>
      <p:pic>
        <p:nvPicPr>
          <p:cNvPr id="7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58" y="1142984"/>
            <a:ext cx="3666863" cy="2754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558926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889504"/>
            <a:ext cx="84296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Люди с испокон веков очень бережно относились к берёзе. Ещё наши предки подметили лечебные свойства берёзы.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 В лечебных целях использовалось буквально всё: берёзовые почки, сок, пыльца, листья, кора, серёжки, корни, дёготь и берёзовый гриб Чага.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kern="0" dirty="0" smtClean="0">
                <a:solidFill>
                  <a:prstClr val="black"/>
                </a:solidFill>
                <a:latin typeface="Calibri"/>
              </a:rPr>
              <a:t>И конечно, делали веники для бани.</a:t>
            </a:r>
            <a:endParaRPr kumimoji="0" lang="ru-RU" sz="24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548680"/>
            <a:ext cx="3135256" cy="3205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548680"/>
            <a:ext cx="2520280" cy="321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93997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https://avatars.mds.yandex.net/i?id=e1addd85fbd14b7b77c1bdba0a97f541_l-5579637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https://avatars.mds.yandex.net/i?id=a66859aac647e7a31cf18b8b1ceff41d_l-5349176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C:\Users\ЕЛЕНА\Downloads\59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86757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11494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РАБОТА В ПАРАХ:</a:t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СОСТАВЬ ПОСЛОВИЦЫ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57158" y="928670"/>
            <a:ext cx="8634442" cy="5151455"/>
          </a:xfrm>
        </p:spPr>
        <p:txBody>
          <a:bodyPr/>
          <a:lstStyle/>
          <a:p>
            <a:pPr lvl="0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1.Здоров будешь- все добудешь. </a:t>
            </a:r>
          </a:p>
          <a:p>
            <a:pPr lvl="0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2.Здоровье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дороже богатства. </a:t>
            </a:r>
          </a:p>
          <a:p>
            <a:pPr lvl="0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3.Здоровье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не купишь- его разум дарит. </a:t>
            </a:r>
          </a:p>
          <a:p>
            <a:pPr lvl="0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4.Здоровью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цены нет. </a:t>
            </a:r>
          </a:p>
          <a:p>
            <a:pPr lvl="0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5.Здоровому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все здорово.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ЛЕНА\Downloads\17094603010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85794"/>
            <a:ext cx="8229600" cy="582594"/>
          </a:xfrm>
        </p:spPr>
        <p:txBody>
          <a:bodyPr>
            <a:noAutofit/>
          </a:bodyPr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Молодцы!!!</a:t>
            </a:r>
            <a:endParaRPr lang="ru-RU" sz="8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034" y="2000240"/>
            <a:ext cx="8215370" cy="3857652"/>
          </a:xfrm>
        </p:spPr>
      </p:pic>
      <p:sp>
        <p:nvSpPr>
          <p:cNvPr id="4" name="TextBox 3"/>
          <p:cNvSpPr txBox="1"/>
          <p:nvPr/>
        </p:nvSpPr>
        <p:spPr>
          <a:xfrm>
            <a:off x="2285984" y="3571876"/>
            <a:ext cx="4714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785918" y="3571876"/>
            <a:ext cx="55721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ЗНАХАРЬ</a:t>
            </a:r>
            <a:endParaRPr lang="ru-RU" dirty="0"/>
          </a:p>
        </p:txBody>
      </p:sp>
      <p:pic>
        <p:nvPicPr>
          <p:cNvPr id="13314" name="Picture 2" descr="C:\Users\ЕЛЕНА\Downloads\kak-vibrat-pravilnogo-zelitel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142985"/>
            <a:ext cx="6643734" cy="5429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Толковый словарь русского языка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ЗНАХАРЬ</a:t>
            </a:r>
            <a:r>
              <a:rPr lang="ru-RU" dirty="0" smtClean="0"/>
              <a:t> – лекарь- самоучка, действующий собственными примитивными способами, часто с колдовскими приёмами.</a:t>
            </a:r>
          </a:p>
          <a:p>
            <a:pPr algn="ctr">
              <a:buNone/>
            </a:pPr>
            <a:endParaRPr lang="ru-RU" dirty="0" smtClean="0"/>
          </a:p>
          <a:p>
            <a:pPr algn="r">
              <a:buNone/>
            </a:pPr>
            <a:r>
              <a:rPr lang="ru-RU" dirty="0" smtClean="0"/>
              <a:t>С.И. Ожегов 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58" y="1714488"/>
            <a:ext cx="3929660" cy="2695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139952" y="1196752"/>
            <a:ext cx="410445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</a:rPr>
              <a:t>С давних времён люди знали о целебных свойствах лука и чеснока.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</a:rPr>
              <a:t>Лук и чеснок -  первое средство от простуды. На Руси бытовала поговорка: Чеснок и лук от семи недуг. </a:t>
            </a:r>
            <a:endParaRPr kumimoji="0" lang="ru-RU" sz="32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477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55287"/>
            <a:ext cx="3672408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572000" y="714356"/>
            <a:ext cx="381642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ru-RU" sz="2800" b="1" dirty="0">
                <a:solidFill>
                  <a:srgbClr val="FF0000"/>
                </a:solidFill>
                <a:latin typeface="Calibri"/>
              </a:rPr>
              <a:t>Малина издавна широко применялась в народной медицине для предотвращения и лечения простудных заболеваний, обладая при этом мощным жаропонижающим свойством.  Варенье из малины является лучшим средством при простудных заболеваниях.</a:t>
            </a:r>
          </a:p>
        </p:txBody>
      </p:sp>
    </p:spTree>
    <p:extLst>
      <p:ext uri="{BB962C8B-B14F-4D97-AF65-F5344CB8AC3E}">
        <p14:creationId xmlns:p14="http://schemas.microsoft.com/office/powerpoint/2010/main" xmlns="" val="2069376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472" y="1500174"/>
            <a:ext cx="3825518" cy="3280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857620" y="1000108"/>
            <a:ext cx="439248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ru-RU" sz="3200" b="1" dirty="0">
                <a:solidFill>
                  <a:srgbClr val="FF0000"/>
                </a:solidFill>
                <a:latin typeface="Calibri"/>
              </a:rPr>
              <a:t>В старину мёд считался     целительным лекарством. Им лечили раны, хронические болезни, он был незаменим при истощениях, слабостях и просто при усталости. </a:t>
            </a:r>
          </a:p>
        </p:txBody>
      </p:sp>
    </p:spTree>
    <p:extLst>
      <p:ext uri="{BB962C8B-B14F-4D97-AF65-F5344CB8AC3E}">
        <p14:creationId xmlns:p14="http://schemas.microsoft.com/office/powerpoint/2010/main" xmlns="" val="2708483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C:\Users\ЕЛЕНА\Downloads\romashka-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928662" y="857232"/>
          <a:ext cx="7500991" cy="4857786"/>
        </p:xfrm>
        <a:graphic>
          <a:graphicData uri="http://schemas.openxmlformats.org/drawingml/2006/table">
            <a:tbl>
              <a:tblPr/>
              <a:tblGrid>
                <a:gridCol w="448476"/>
                <a:gridCol w="446480"/>
                <a:gridCol w="446480"/>
                <a:gridCol w="446480"/>
                <a:gridCol w="446480"/>
                <a:gridCol w="456460"/>
                <a:gridCol w="457126"/>
                <a:gridCol w="447810"/>
                <a:gridCol w="447810"/>
                <a:gridCol w="445148"/>
                <a:gridCol w="446480"/>
                <a:gridCol w="448476"/>
                <a:gridCol w="443153"/>
                <a:gridCol w="418533"/>
                <a:gridCol w="418533"/>
                <a:gridCol w="418533"/>
                <a:gridCol w="418533"/>
              </a:tblGrid>
              <a:tr h="809631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</a:t>
                      </a:r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ш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5"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09631">
                <a:tc gridSpan="4"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09631">
                <a:tc gridSpan="5"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09631">
                <a:tc gridSpan="4"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09631"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09631">
                <a:tc gridSpan="4"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402" marR="5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277</TotalTime>
  <Words>462</Words>
  <Application>Microsoft Office PowerPoint</Application>
  <PresentationFormat>Экран (4:3)</PresentationFormat>
  <Paragraphs>203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Трек</vt:lpstr>
      <vt:lpstr> Как лечились  наши  предки </vt:lpstr>
      <vt:lpstr>Слайд 2</vt:lpstr>
      <vt:lpstr>ЗНАХАРЬ</vt:lpstr>
      <vt:lpstr>Толковый словарь русского языка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РАБОТА В ПАРАХ:   СОСТАВЬ ПОСЛОВИЦЫ</vt:lpstr>
      <vt:lpstr>Слайд 26</vt:lpstr>
      <vt:lpstr>Слайд 27</vt:lpstr>
      <vt:lpstr>Молодцы!!!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</dc:title>
  <dc:subject>Гармония</dc:subject>
  <dc:creator>corowina</dc:creator>
  <cp:lastModifiedBy>ЕЛЕНА</cp:lastModifiedBy>
  <cp:revision>25</cp:revision>
  <dcterms:created xsi:type="dcterms:W3CDTF">2013-07-31T04:30:00Z</dcterms:created>
  <dcterms:modified xsi:type="dcterms:W3CDTF">2024-03-03T11:18:29Z</dcterms:modified>
</cp:coreProperties>
</file>