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8" r:id="rId12"/>
    <p:sldId id="270" r:id="rId13"/>
    <p:sldId id="273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51149-7D47-4D92-8CBD-82B9F987F5F4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CBE5-8B60-4C2A-8FE4-77E582D43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spc="-10" dirty="0" err="1" smtClean="0">
                <a:latin typeface="Times New Roman"/>
                <a:ea typeface="Calibri"/>
                <a:cs typeface="Times New Roman"/>
              </a:rPr>
              <a:t>Критериальная</a:t>
            </a:r>
            <a:r>
              <a:rPr lang="ru-RU" sz="3200" b="1" spc="-10" dirty="0" smtClean="0">
                <a:latin typeface="Times New Roman"/>
                <a:ea typeface="Calibri"/>
                <a:cs typeface="Times New Roman"/>
              </a:rPr>
              <a:t> система и методика оценивания </a:t>
            </a:r>
            <a:br>
              <a:rPr lang="ru-RU" sz="3200" b="1" spc="-1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b="1" spc="-10" dirty="0" smtClean="0">
                <a:latin typeface="Times New Roman"/>
                <a:ea typeface="Calibri"/>
                <a:cs typeface="Times New Roman"/>
              </a:rPr>
              <a:t>геометрических заданий  24, 25 модуля «Геометрия»  повышенного и высокого уровней  сложности с развернутым ответом КИМ ОГЭ по математике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</a:t>
            </a:r>
            <a:br>
              <a:rPr lang="ru-RU" sz="3200" b="1" dirty="0" smtClean="0">
                <a:latin typeface="Times New Roman"/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Подготовила: Белова Н. В.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D3152"/>
                </a:solidFill>
              </a:rPr>
              <a:t>Задание 24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1D3152"/>
                </a:solidFill>
              </a:rPr>
              <a:t>Задание 25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928670"/>
            <a:ext cx="6072230" cy="573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D3152"/>
                </a:solidFill>
              </a:rPr>
              <a:t>Задание 25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044"/>
          <a:stretch>
            <a:fillRect/>
          </a:stretch>
        </p:blipFill>
        <p:spPr bwMode="auto">
          <a:xfrm>
            <a:off x="357158" y="1214422"/>
            <a:ext cx="7662116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072074"/>
            <a:ext cx="7215716" cy="1467311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378" t="13574" r="28297" b="10663"/>
          <a:stretch>
            <a:fillRect/>
          </a:stretch>
        </p:blipFill>
        <p:spPr bwMode="auto">
          <a:xfrm>
            <a:off x="285720" y="142852"/>
            <a:ext cx="5214974" cy="50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186362"/>
            <a:ext cx="5552226" cy="1671638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6</a:t>
            </a:r>
            <a:br>
              <a:rPr lang="ru-RU" dirty="0"/>
            </a:br>
            <a:r>
              <a:rPr lang="en-US" dirty="0"/>
              <a:t></a:t>
            </a:r>
            <a:r>
              <a:rPr lang="en-US" i="1" dirty="0"/>
              <a:t>BAC .</a:t>
            </a:r>
            <a:endParaRPr lang="ru-RU" dirty="0"/>
          </a:p>
        </p:txBody>
      </p:sp>
      <p:pic>
        <p:nvPicPr>
          <p:cNvPr id="3074" name="Picture 2" descr="C:\Users\Надежда\Documents\Папка обмена Bluetooth\Screenshot_20230317_213346_com.android.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2515" b="34339"/>
          <a:stretch>
            <a:fillRect/>
          </a:stretch>
        </p:blipFill>
        <p:spPr bwMode="auto">
          <a:xfrm>
            <a:off x="714349" y="1142984"/>
            <a:ext cx="7261434" cy="5214974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8143900" cy="121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6248" y="635795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Оценка эксперта: 0 баллов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дежда\Documents\Папка обмена Bluetooth\Screenshot_20230317_213725_com.android.chrom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48" t="24623" r="10580" b="40309"/>
          <a:stretch>
            <a:fillRect/>
          </a:stretch>
        </p:blipFill>
        <p:spPr bwMode="auto">
          <a:xfrm>
            <a:off x="1428728" y="944824"/>
            <a:ext cx="6072230" cy="5341696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8143900" cy="121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29190" y="650083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Оценка эксперта: 2 балла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решение геометрических задач должно быть математически грамотным и полным, из него должен быть понятен ход рассуждений обучающегося. Оформление решения должно обеспечивать выполнение выше указанных требований.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034" r="51744"/>
          <a:stretch>
            <a:fillRect/>
          </a:stretch>
        </p:blipFill>
        <p:spPr bwMode="auto">
          <a:xfrm>
            <a:off x="0" y="214290"/>
            <a:ext cx="5286380" cy="2843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617" b="23290"/>
          <a:stretch>
            <a:fillRect/>
          </a:stretch>
        </p:blipFill>
        <p:spPr bwMode="auto">
          <a:xfrm>
            <a:off x="4572000" y="2928934"/>
            <a:ext cx="4232214" cy="378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prstClr val="black"/>
                </a:solidFill>
                <a:ea typeface="Calibri"/>
                <a:cs typeface="Times New Roman"/>
              </a:rPr>
              <a:t>Общие  подходы к проверке и оценке выполнения заданий с развернутым ответом</a:t>
            </a: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           Требования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к выполнению заданий с развернутым ответом заключаются в следующем: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решение должно быть математически грамотным и полным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из него должен быть понятен ход рассуждений обучающегося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. Оформление решения должно обеспечивать выполнение указанных выше требований, а в остальном может быть произвольным.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Лаконичное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решение, не содержащее неверных утверждений, все выкладки которого правильны, следует рассматривать как решение без недочетов.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При </a:t>
            </a:r>
            <a:r>
              <a:rPr lang="ru-RU" sz="2800" b="1" dirty="0">
                <a:solidFill>
                  <a:prstClr val="black"/>
                </a:solidFill>
              </a:rPr>
              <a:t>использовании обобщенной схемы оценивания каждого из заданий </a:t>
            </a:r>
            <a:r>
              <a:rPr lang="ru-RU" sz="2800" b="1" dirty="0" smtClean="0">
                <a:solidFill>
                  <a:prstClr val="black"/>
                </a:solidFill>
              </a:rPr>
              <a:t>24–25 </a:t>
            </a:r>
            <a:r>
              <a:rPr lang="ru-RU" sz="2800" b="1" dirty="0">
                <a:solidFill>
                  <a:prstClr val="black"/>
                </a:solidFill>
              </a:rPr>
              <a:t>рекомендуется обращать внимание на следующие моменты:</a:t>
            </a:r>
            <a:br>
              <a:rPr lang="ru-RU" sz="2800" b="1" dirty="0">
                <a:solidFill>
                  <a:prstClr val="black"/>
                </a:solidFill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При </a:t>
            </a:r>
            <a:r>
              <a:rPr lang="ru-RU" dirty="0" smtClean="0">
                <a:solidFill>
                  <a:prstClr val="black"/>
                </a:solidFill>
              </a:rPr>
              <a:t>проверке эксперты проверяют </a:t>
            </a:r>
            <a:r>
              <a:rPr lang="ru-RU" b="1" dirty="0" smtClean="0">
                <a:solidFill>
                  <a:prstClr val="black"/>
                </a:solidFill>
              </a:rPr>
              <a:t>правильность решения, корректность </a:t>
            </a:r>
            <a:r>
              <a:rPr lang="ru-RU" b="1" dirty="0">
                <a:solidFill>
                  <a:prstClr val="black"/>
                </a:solidFill>
              </a:rPr>
              <a:t>промежуточных шагов решения</a:t>
            </a:r>
            <a:r>
              <a:rPr lang="ru-RU" dirty="0">
                <a:solidFill>
                  <a:prstClr val="black"/>
                </a:solidFill>
              </a:rPr>
              <a:t>, в том числе </a:t>
            </a:r>
            <a:r>
              <a:rPr lang="ru-RU" b="1" dirty="0">
                <a:solidFill>
                  <a:prstClr val="black"/>
                </a:solidFill>
              </a:rPr>
              <a:t>числовых </a:t>
            </a:r>
            <a:r>
              <a:rPr lang="ru-RU" b="1" dirty="0" smtClean="0">
                <a:solidFill>
                  <a:prstClr val="black"/>
                </a:solidFill>
              </a:rPr>
              <a:t>выкладок</a:t>
            </a:r>
            <a:r>
              <a:rPr lang="ru-RU" dirty="0" smtClean="0">
                <a:solidFill>
                  <a:prstClr val="black"/>
                </a:solidFill>
              </a:rPr>
              <a:t>. Наличие </a:t>
            </a:r>
            <a:r>
              <a:rPr lang="ru-RU" dirty="0">
                <a:solidFill>
                  <a:prstClr val="black"/>
                </a:solidFill>
              </a:rPr>
              <a:t>ошибок в промежуточных выкладках, даже не повлиявших на итоговый ответ, означает наличие математически некорректного перехода в решении задачи, что </a:t>
            </a:r>
            <a:r>
              <a:rPr lang="ru-RU" b="1" dirty="0">
                <a:solidFill>
                  <a:prstClr val="black"/>
                </a:solidFill>
              </a:rPr>
              <a:t>не позволяет оценить решение задачи максимальным баллом.</a:t>
            </a:r>
          </a:p>
          <a:p>
            <a:pPr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</a:rPr>
              <a:t>Если участник экзамена решает задачу </a:t>
            </a:r>
            <a:r>
              <a:rPr lang="ru-RU" b="1" dirty="0">
                <a:solidFill>
                  <a:prstClr val="black"/>
                </a:solidFill>
              </a:rPr>
              <a:t>с другими числовыми данными</a:t>
            </a:r>
            <a:r>
              <a:rPr lang="ru-RU" dirty="0">
                <a:solidFill>
                  <a:prstClr val="black"/>
                </a:solidFill>
              </a:rPr>
              <a:t>, то такое решение задачи оценивается в </a:t>
            </a:r>
            <a:r>
              <a:rPr lang="ru-RU" b="1" dirty="0">
                <a:solidFill>
                  <a:prstClr val="black"/>
                </a:solidFill>
              </a:rPr>
              <a:t>0 баллов</a:t>
            </a:r>
            <a:r>
              <a:rPr lang="ru-RU" dirty="0">
                <a:solidFill>
                  <a:prstClr val="black"/>
                </a:solidFill>
              </a:rPr>
              <a:t>, даже если он решают содержательно более сложную задачу.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6679DAD6-79FA-4ACF-8135-45E040F87F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rgbClr val="1D3152"/>
                </a:solidFill>
              </a:rPr>
              <a:t>Задание </a:t>
            </a:r>
            <a:r>
              <a:rPr lang="ru-RU" b="1" dirty="0" smtClean="0">
                <a:solidFill>
                  <a:srgbClr val="1D3152"/>
                </a:solidFill>
              </a:rPr>
              <a:t>24 </a:t>
            </a:r>
            <a:r>
              <a:rPr lang="ru-RU" b="1" dirty="0">
                <a:solidFill>
                  <a:srgbClr val="1D3152"/>
                </a:solidFill>
              </a:rPr>
              <a:t>модуля «Геометрия</a:t>
            </a:r>
            <a:r>
              <a:rPr lang="ru-RU" b="1" dirty="0" smtClean="0">
                <a:solidFill>
                  <a:srgbClr val="1D3152"/>
                </a:solidFill>
              </a:rPr>
              <a:t>»</a:t>
            </a:r>
            <a:br>
              <a:rPr lang="ru-RU" b="1" dirty="0" smtClean="0">
                <a:solidFill>
                  <a:srgbClr val="1D3152"/>
                </a:solidFill>
              </a:rPr>
            </a:br>
            <a:r>
              <a:rPr lang="ru-RU" sz="2000" i="1" kern="0" dirty="0" smtClean="0">
                <a:solidFill>
                  <a:prstClr val="black"/>
                </a:solidFill>
              </a:rPr>
              <a:t> Решение участника экзамена может иметь логику, отличную от логики решения, данного в критериях (альтернативное решение)</a:t>
            </a:r>
            <a:endParaRPr lang="ru-RU" sz="2000" b="1" dirty="0">
              <a:solidFill>
                <a:srgbClr val="1D3152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 t="54308"/>
          <a:stretch>
            <a:fillRect/>
          </a:stretch>
        </p:blipFill>
        <p:spPr bwMode="auto">
          <a:xfrm>
            <a:off x="571472" y="4429132"/>
            <a:ext cx="7643866" cy="214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428736"/>
            <a:ext cx="7072362" cy="280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1D3152"/>
                </a:solidFill>
              </a:rPr>
              <a:t>Задание 24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8491412" cy="300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D3152"/>
                </a:solidFill>
              </a:rPr>
              <a:t>Задание 24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206" y="1928802"/>
            <a:ext cx="8447636" cy="386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D3152"/>
                </a:solidFill>
              </a:rPr>
              <a:t>Задание 24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2050" name="Picture 2" descr="C:\Users\Надежда\Documents\Папка обмена Bluetooth\Screenshot_20230328_191329_com.google.android.apps.docs.editors.slides_edit_3744949274386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8289"/>
          <a:stretch>
            <a:fillRect/>
          </a:stretch>
        </p:blipFill>
        <p:spPr bwMode="auto">
          <a:xfrm>
            <a:off x="81851" y="2214554"/>
            <a:ext cx="906214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D3152"/>
                </a:solidFill>
              </a:rPr>
              <a:t>Задание 24 модуля «Геометрия»</a:t>
            </a:r>
            <a:br>
              <a:rPr lang="ru-RU" b="1" dirty="0" smtClean="0">
                <a:solidFill>
                  <a:srgbClr val="1D3152"/>
                </a:solidFill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8466773" cy="415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200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Критериальная система и методика оценивания  геометрических заданий  24, 25 модуля «Геометрия»  повышенного и высокого уровней  сложности с развернутым ответом КИМ ОГЭ по математике  </vt:lpstr>
      <vt:lpstr>Слайд 2</vt:lpstr>
      <vt:lpstr>Общие  подходы к проверке и оценке выполнения заданий с развернутым ответом </vt:lpstr>
      <vt:lpstr> При использовании обобщенной схемы оценивания каждого из заданий 24–25 рекомендуется обращать внимание на следующие моменты: </vt:lpstr>
      <vt:lpstr>Задание 24 модуля «Геометрия»  Решение участника экзамена может иметь логику, отличную от логики решения, данного в критериях (альтернативное решение)</vt:lpstr>
      <vt:lpstr>Задание 24 модуля «Геометрия» </vt:lpstr>
      <vt:lpstr>Задание 24 модуля «Геометрия» </vt:lpstr>
      <vt:lpstr>Задание 24 модуля «Геометрия» </vt:lpstr>
      <vt:lpstr>Задание 24 модуля «Геометрия» </vt:lpstr>
      <vt:lpstr>Задание 24 модуля «Геометрия» </vt:lpstr>
      <vt:lpstr>Задание 25 модуля «Геометрия» </vt:lpstr>
      <vt:lpstr>Задание 25 модуля «Геометрия» </vt:lpstr>
      <vt:lpstr>Слайд 13</vt:lpstr>
      <vt:lpstr>      6 BAC 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Критериальная система и методика оценивания  геометрических заданий  24, 25 модуля «Геометрия»  повышенного и высокого уровней  сложности с развернутым ответом КИМ ОГЭ по математике</dc:title>
  <dc:creator>Надежда</dc:creator>
  <cp:lastModifiedBy>Надежда</cp:lastModifiedBy>
  <cp:revision>17</cp:revision>
  <dcterms:created xsi:type="dcterms:W3CDTF">2023-03-28T13:30:14Z</dcterms:created>
  <dcterms:modified xsi:type="dcterms:W3CDTF">2023-03-28T16:40:12Z</dcterms:modified>
</cp:coreProperties>
</file>