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7" r:id="rId8"/>
    <p:sldId id="264" r:id="rId9"/>
    <p:sldId id="265" r:id="rId10"/>
    <p:sldId id="271" r:id="rId11"/>
    <p:sldId id="268" r:id="rId12"/>
    <p:sldId id="270" r:id="rId13"/>
    <p:sldId id="269" r:id="rId14"/>
    <p:sldId id="272" r:id="rId15"/>
    <p:sldId id="273" r:id="rId16"/>
    <p:sldId id="274" r:id="rId17"/>
    <p:sldId id="275" r:id="rId18"/>
    <p:sldId id="276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09" autoAdjust="0"/>
    <p:restoredTop sz="94660"/>
  </p:normalViewPr>
  <p:slideViewPr>
    <p:cSldViewPr>
      <p:cViewPr varScale="1">
        <p:scale>
          <a:sx n="92" d="100"/>
          <a:sy n="92" d="100"/>
        </p:scale>
        <p:origin x="1176" y="8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7EAF463A-BC7C-46EE-9F1E-7F377CCA4891}" type="datetimeFigureOut">
              <a:rPr lang="en-US" smtClean="0"/>
              <a:pPr/>
              <a:t>3/24/2024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3/24/2024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3/24/2024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3/24/2024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3/24/2024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3/24/2024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3/24/2024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3/24/2024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3/24/2024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3/24/2024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3/24/2024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3/24/2024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b="1" dirty="0">
                <a:solidFill>
                  <a:srgbClr val="FF0000"/>
                </a:solidFill>
              </a:rPr>
              <a:t>Тема 1.2. </a:t>
            </a:r>
            <a:r>
              <a:rPr lang="ru-RU" b="1" dirty="0">
                <a:solidFill>
                  <a:srgbClr val="002060"/>
                </a:solidFill>
              </a:rPr>
              <a:t>Параметры электрической цепи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7.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Внутреннее и внешнее падение напряжения</a:t>
            </a:r>
            <a:b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Так как цепь </a:t>
            </a:r>
            <a:r>
              <a:rPr lang="ru-RU"/>
              <a:t>состоит из </a:t>
            </a:r>
            <a:r>
              <a:rPr lang="ru-RU" dirty="0"/>
              <a:t>внешнего и внутреннего участков, различают внутреннее падение напряжения </a:t>
            </a:r>
            <a:r>
              <a:rPr lang="en-US" dirty="0"/>
              <a:t>U</a:t>
            </a:r>
            <a:r>
              <a:rPr lang="ru-RU" dirty="0" err="1"/>
              <a:t>вт</a:t>
            </a:r>
            <a:r>
              <a:rPr lang="ru-RU" dirty="0"/>
              <a:t> и внешнее падение напряжения</a:t>
            </a:r>
            <a:r>
              <a:rPr lang="en-US" dirty="0"/>
              <a:t> U</a:t>
            </a:r>
            <a:r>
              <a:rPr lang="ru-RU" dirty="0" err="1"/>
              <a:t>вш</a:t>
            </a:r>
            <a:r>
              <a:rPr lang="ru-RU" dirty="0"/>
              <a:t>.</a:t>
            </a:r>
          </a:p>
          <a:p>
            <a:r>
              <a:rPr lang="ru-RU" dirty="0"/>
              <a:t>ЭДС источника равна сумме падений напряжений на внутреннем и внешнем участках цепи: </a:t>
            </a:r>
            <a:r>
              <a:rPr lang="ru-RU" b="1" dirty="0"/>
              <a:t>Е=</a:t>
            </a:r>
            <a:r>
              <a:rPr lang="en-US" b="1" dirty="0"/>
              <a:t> U</a:t>
            </a:r>
            <a:r>
              <a:rPr lang="ru-RU" b="1" dirty="0" err="1"/>
              <a:t>вт</a:t>
            </a:r>
            <a:r>
              <a:rPr lang="ru-RU" b="1" dirty="0"/>
              <a:t>  + </a:t>
            </a:r>
            <a:r>
              <a:rPr lang="en-US" b="1" dirty="0"/>
              <a:t>U</a:t>
            </a:r>
            <a:r>
              <a:rPr lang="ru-RU" b="1" dirty="0" err="1"/>
              <a:t>вш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Так формула выражает закон сохранения энергии для электрической цепи.</a:t>
            </a:r>
          </a:p>
          <a:p>
            <a:r>
              <a:rPr lang="ru-RU" dirty="0"/>
              <a:t>Измерить ЭДС можно только при разомкнутой цепи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95550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8. Потенциал. Единица измерения</a:t>
            </a:r>
            <a:br>
              <a:rPr lang="ru-RU" dirty="0"/>
            </a:b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Содержимое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ru-RU" u="sng" dirty="0"/>
                  <a:t>Определение</a:t>
                </a:r>
                <a:r>
                  <a:rPr lang="ru-RU" dirty="0"/>
                  <a:t>: </a:t>
                </a:r>
                <a:r>
                  <a:rPr lang="ru-RU" b="1" dirty="0"/>
                  <a:t>Потенциал</a:t>
                </a:r>
                <a:r>
                  <a:rPr lang="ru-RU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φ</a:t>
                </a:r>
                <a:r>
                  <a:rPr lang="ru-RU" b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</a:t>
                </a:r>
                <a:r>
                  <a:rPr lang="ru-RU" dirty="0"/>
                  <a:t>точки поля численно равен работе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𝑾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∞</m:t>
                        </m:r>
                      </m:sub>
                    </m:sSub>
                  </m:oMath>
                </a14:m>
                <a:r>
                  <a:rPr lang="ru-RU" dirty="0"/>
                  <a:t>, затрачиваемой полем на перемещение единичного заряда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𝒒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ru-RU" dirty="0"/>
                  <a:t> из данной точки в бесконечность, или наоборот и бесконечности в данную точку поля: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ctr">
                  <a:buNone/>
                </a:pPr>
                <a:r>
                  <a:rPr lang="ru-RU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φ</a:t>
                </a:r>
                <a:r>
                  <a:rPr lang="ru-RU" b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</a:t>
                </a:r>
                <a:r>
                  <a:rPr lang="ru-RU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𝑾</m:t>
                            </m:r>
                          </m:e>
                          <m:sub>
                            <m:r>
                              <a:rPr lang="en-US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𝒂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∞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𝒒</m:t>
                            </m:r>
                          </m:e>
                          <m:sub>
                            <m:r>
                              <a:rPr lang="en-US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endParaRPr lang="ru-RU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Нулевым потенциалом обладает точка где нет энергии, т.е. где нет поля.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Единица измерения потенциала -  В(вольт)</a:t>
                </a:r>
              </a:p>
              <a:p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Потенциал любой точки электрического поля заряда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𝒒</m:t>
                        </m:r>
                      </m:e>
                      <m:sub>
                        <m:r>
                          <a:rPr lang="ru-RU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</m:sSub>
                    <m:r>
                      <a:rPr lang="ru-RU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</m:oMath>
                </a14:m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находящейся от центра заряда на расстоянии 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r,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определяется по формуле: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ru-RU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𝝋</m:t>
                          </m:r>
                        </m:e>
                        <m:sub>
                          <m:r>
                            <a:rPr lang="ru-RU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а</m:t>
                          </m:r>
                        </m:sub>
                      </m:sSub>
                      <m:r>
                        <a:rPr lang="ru-RU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ru-RU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𝒒</m:t>
                              </m:r>
                            </m:e>
                            <m:sub>
                              <m:r>
                                <a:rPr lang="ru-RU" b="1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</m:sub>
                          </m:sSub>
                        </m:num>
                        <m:den>
                          <m:r>
                            <a:rPr lang="ru-RU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𝟒</m:t>
                          </m:r>
                          <m:r>
                            <a:rPr lang="ru-RU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𝝅</m:t>
                          </m:r>
                          <m:sSub>
                            <m:sSubPr>
                              <m:ctrlPr>
                                <a:rPr lang="ru-RU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𝜺</m:t>
                              </m:r>
                            </m:e>
                            <m:sub>
                              <m:r>
                                <a:rPr lang="ru-RU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а</m:t>
                              </m:r>
                            </m:sub>
                          </m:sSub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𝒓</m:t>
                          </m:r>
                        </m:den>
                      </m:f>
                    </m:oMath>
                  </m:oMathPara>
                </a14:m>
                <a:endParaRPr lang="ru-RU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Содержимое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 cstate="print"/>
                <a:stretch>
                  <a:fillRect l="-519" t="-1852" r="-14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9. Электрическое сопротивление, проводимость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u="sng" dirty="0"/>
              <a:t>Определение:</a:t>
            </a:r>
            <a:r>
              <a:rPr lang="ru-RU" dirty="0"/>
              <a:t> </a:t>
            </a:r>
            <a:r>
              <a:rPr lang="ru-RU" b="1" dirty="0"/>
              <a:t>Электрическое сопротивление проводника </a:t>
            </a:r>
            <a:r>
              <a:rPr lang="en-US" b="1" dirty="0"/>
              <a:t>R</a:t>
            </a:r>
            <a:r>
              <a:rPr lang="ru-RU" b="1" dirty="0"/>
              <a:t> </a:t>
            </a:r>
            <a:r>
              <a:rPr lang="ru-RU" dirty="0"/>
              <a:t>– это свойство проводника препятствовать прохождению через него электрического тока</a:t>
            </a:r>
            <a:endParaRPr lang="ru-RU" u="sng" dirty="0"/>
          </a:p>
          <a:p>
            <a:r>
              <a:rPr lang="ru-RU" dirty="0"/>
              <a:t>Единица измерения</a:t>
            </a:r>
            <a:r>
              <a:rPr lang="en-US" dirty="0"/>
              <a:t> </a:t>
            </a:r>
            <a:r>
              <a:rPr lang="ru-RU" dirty="0"/>
              <a:t>электрического сопротивления Ом(ом)</a:t>
            </a:r>
          </a:p>
          <a:p>
            <a:pPr marL="0" indent="0" algn="ctr">
              <a:buNone/>
            </a:pPr>
            <a:r>
              <a:rPr lang="ru-RU" dirty="0"/>
              <a:t>1 кОм=10</a:t>
            </a:r>
            <a:r>
              <a:rPr lang="ru-RU" baseline="30000" dirty="0"/>
              <a:t>3</a:t>
            </a:r>
            <a:r>
              <a:rPr lang="ru-RU" dirty="0"/>
              <a:t> Ом          1МОм=10</a:t>
            </a:r>
            <a:r>
              <a:rPr lang="ru-RU" baseline="30000" dirty="0"/>
              <a:t>6</a:t>
            </a:r>
            <a:r>
              <a:rPr lang="ru-RU" dirty="0"/>
              <a:t> Ом 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>
            <a:normAutofit fontScale="90000"/>
          </a:bodyPr>
          <a:lstStyle/>
          <a:p>
            <a:br>
              <a:rPr lang="ru-RU" b="1" dirty="0"/>
            </a:br>
            <a:br>
              <a:rPr lang="ru-RU" b="1" dirty="0"/>
            </a:br>
            <a:r>
              <a:rPr lang="ru-RU" b="1" dirty="0">
                <a:solidFill>
                  <a:srgbClr val="002060"/>
                </a:solidFill>
              </a:rPr>
              <a:t>9. Электрическое сопротивление, проводимость</a:t>
            </a:r>
            <a:br>
              <a:rPr lang="ru-RU" dirty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Электрическое сопротивление </a:t>
            </a:r>
            <a:r>
              <a:rPr lang="en-US" b="1" dirty="0"/>
              <a:t>R</a:t>
            </a:r>
            <a:r>
              <a:rPr lang="ru-RU" dirty="0"/>
              <a:t> обусловлено тем, что свободные электроны при дрейфе взаимодействуют с положительными ионами кристаллической решетки металла.</a:t>
            </a:r>
          </a:p>
          <a:p>
            <a:r>
              <a:rPr lang="ru-RU" dirty="0"/>
              <a:t>Зависимость сопротивления от материала проводника и </a:t>
            </a:r>
            <a:r>
              <a:rPr lang="ru-RU"/>
              <a:t>геометрических размеров:</a:t>
            </a:r>
            <a:endParaRPr lang="ru-RU" dirty="0"/>
          </a:p>
          <a:p>
            <a:endParaRPr lang="en-US" dirty="0"/>
          </a:p>
          <a:p>
            <a:pPr>
              <a:buNone/>
            </a:pPr>
            <a:endParaRPr lang="en-US" dirty="0"/>
          </a:p>
          <a:p>
            <a:endParaRPr lang="en-US" dirty="0"/>
          </a:p>
          <a:p>
            <a:r>
              <a:rPr lang="ru-RU" dirty="0"/>
              <a:t>где </a:t>
            </a:r>
            <a:r>
              <a:rPr lang="el-GR" b="1" dirty="0"/>
              <a:t>ρ </a:t>
            </a:r>
            <a:r>
              <a:rPr lang="en-US" dirty="0"/>
              <a:t>–</a:t>
            </a:r>
            <a:r>
              <a:rPr lang="ru-RU" dirty="0"/>
              <a:t> удельное сопротивление проводника,</a:t>
            </a:r>
            <a:r>
              <a:rPr lang="en-US" dirty="0">
                <a:latin typeface="Bahnschrift Light" panose="020B0502040204020203" pitchFamily="34" charset="0"/>
              </a:rPr>
              <a:t> </a:t>
            </a:r>
            <a:r>
              <a:rPr lang="en-US" b="1" dirty="0">
                <a:latin typeface="Bahnschrift Light" panose="020B0502040204020203" pitchFamily="34" charset="0"/>
                <a:cs typeface="Calibri" panose="020F0502020204030204" pitchFamily="34" charset="0"/>
              </a:rPr>
              <a:t>l</a:t>
            </a:r>
            <a:r>
              <a:rPr lang="ru-RU" b="1" dirty="0">
                <a:latin typeface="Bahnschrift Light" panose="020B0502040204020203" pitchFamily="34" charset="0"/>
                <a:cs typeface="Calibri" panose="020F0502020204030204" pitchFamily="34" charset="0"/>
              </a:rPr>
              <a:t> </a:t>
            </a:r>
            <a:r>
              <a:rPr lang="en-US" dirty="0"/>
              <a:t>–</a:t>
            </a:r>
            <a:r>
              <a:rPr lang="ru-RU" dirty="0"/>
              <a:t> длина проводника, </a:t>
            </a:r>
            <a:r>
              <a:rPr lang="en-US" b="1" dirty="0"/>
              <a:t>S</a:t>
            </a:r>
            <a:r>
              <a:rPr lang="ru-RU" b="1" dirty="0"/>
              <a:t> </a:t>
            </a:r>
            <a:r>
              <a:rPr lang="ru-RU" dirty="0"/>
              <a:t>– площадь поперечного сечения проводника</a:t>
            </a:r>
          </a:p>
          <a:p>
            <a:r>
              <a:rPr lang="ru-RU" dirty="0"/>
              <a:t>Удельное сопротивление проводника: </a:t>
            </a:r>
            <a:r>
              <a:rPr lang="el-GR" b="1" dirty="0"/>
              <a:t>ρ</a:t>
            </a:r>
            <a:r>
              <a:rPr lang="en-US" b="1" dirty="0"/>
              <a:t>=RS/</a:t>
            </a:r>
            <a:r>
              <a:rPr lang="en-US" b="1" dirty="0">
                <a:latin typeface="Bahnschrift Light" panose="020B0502040204020203" pitchFamily="34" charset="0"/>
              </a:rPr>
              <a:t>l</a:t>
            </a:r>
            <a:endParaRPr lang="ru-RU" b="1" dirty="0">
              <a:latin typeface="Bahnschrift Light" panose="020B0502040204020203" pitchFamily="34" charset="0"/>
            </a:endParaRPr>
          </a:p>
          <a:p>
            <a:r>
              <a:rPr lang="ru-RU" b="1" i="1" dirty="0"/>
              <a:t>Единица удельного сопротивления </a:t>
            </a:r>
            <a:r>
              <a:rPr lang="ru-RU" dirty="0"/>
              <a:t>— Ом·м/мм</a:t>
            </a:r>
            <a:r>
              <a:rPr lang="ru-RU" baseline="30000" dirty="0"/>
              <a:t>2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3336672"/>
            <a:ext cx="2590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/>
              <a:t>R=</a:t>
            </a:r>
            <a:r>
              <a:rPr lang="el-GR" sz="3600" b="1" dirty="0"/>
              <a:t>ρ</a:t>
            </a:r>
            <a:r>
              <a:rPr lang="en-US" sz="3600" b="1" dirty="0">
                <a:latin typeface="Bahnschrift Light" panose="020B0502040204020203" pitchFamily="34" charset="0"/>
              </a:rPr>
              <a:t>l</a:t>
            </a:r>
            <a:r>
              <a:rPr lang="en-US" sz="3600" b="1" dirty="0"/>
              <a:t>/S</a:t>
            </a:r>
            <a:endParaRPr lang="ru-RU" sz="36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9. Электрическое сопротивление, проводимость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u="sng" dirty="0"/>
              <a:t>Определение:</a:t>
            </a:r>
            <a:r>
              <a:rPr lang="ru-RU" dirty="0"/>
              <a:t> </a:t>
            </a:r>
            <a:r>
              <a:rPr lang="ru-RU" b="1" dirty="0"/>
              <a:t>Проводимость проводника </a:t>
            </a:r>
            <a:r>
              <a:rPr lang="en-US" b="1" dirty="0"/>
              <a:t>g</a:t>
            </a:r>
            <a:r>
              <a:rPr lang="ru-RU" b="1" dirty="0"/>
              <a:t> </a:t>
            </a:r>
            <a:r>
              <a:rPr lang="ru-RU" dirty="0"/>
              <a:t>– характеризует свойства проводника проводить электрический ток, преобразовывать энергии в другие виды энергии:</a:t>
            </a:r>
            <a:r>
              <a:rPr lang="en-US" dirty="0"/>
              <a:t> </a:t>
            </a:r>
            <a:r>
              <a:rPr lang="en-US" b="1" dirty="0"/>
              <a:t>g=1/R</a:t>
            </a:r>
          </a:p>
          <a:p>
            <a:r>
              <a:rPr lang="ru-RU" dirty="0"/>
              <a:t>Единица измерения проводимости - сим(</a:t>
            </a:r>
            <a:r>
              <a:rPr lang="ru-RU" dirty="0" err="1"/>
              <a:t>сименс</a:t>
            </a:r>
            <a:r>
              <a:rPr lang="ru-RU" dirty="0"/>
              <a:t>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02407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10*. Зависимость сопротивления от температуры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Электрическое сопротивление материалов зависит от температуры.</a:t>
            </a:r>
          </a:p>
          <a:p>
            <a:r>
              <a:rPr lang="ru-RU" dirty="0"/>
              <a:t>У металлов при повышении температуры увеличивается скорость теплового движения атомов и молекул, вследствие этого повышается число столкновений свободных электронов и уменьшается время их свободного пробега, что ведет к повышению удельного сопротивления. </a:t>
            </a:r>
          </a:p>
          <a:p>
            <a:r>
              <a:rPr lang="ru-RU" dirty="0"/>
              <a:t>У электролитов при повышении температуры увеличивается концентрация носителей зарядов, в результате чего удельное сопротивление уменьшается</a:t>
            </a:r>
          </a:p>
          <a:p>
            <a:r>
              <a:rPr lang="ru-RU" dirty="0"/>
              <a:t>У некоторых сплавов в определенном интервале изменения  температур  одна тенденция  компенсируется другой и их сопротивление с  изменением температуры практически не изменяется(манганин, константан).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27521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10. Зависимость сопротивления от температуры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Зависимость сопротивления от температуры выражается  формулой: </a:t>
            </a:r>
            <a:endParaRPr lang="en-US" dirty="0"/>
          </a:p>
          <a:p>
            <a:pPr algn="ctr">
              <a:buNone/>
            </a:pPr>
            <a:r>
              <a:rPr lang="en-US" b="1" dirty="0" err="1"/>
              <a:t>R</a:t>
            </a:r>
            <a:r>
              <a:rPr lang="en-US" b="1" baseline="-25000" dirty="0" err="1"/>
              <a:t>t</a:t>
            </a:r>
            <a:r>
              <a:rPr lang="en-US" b="1" dirty="0"/>
              <a:t>=R</a:t>
            </a:r>
            <a:r>
              <a:rPr lang="en-US" b="1" baseline="-25000" dirty="0"/>
              <a:t>0</a:t>
            </a:r>
            <a:r>
              <a:rPr lang="en-US" b="1" dirty="0"/>
              <a:t>[</a:t>
            </a:r>
            <a:r>
              <a:rPr lang="ru-RU" b="1" dirty="0"/>
              <a:t>1</a:t>
            </a:r>
            <a:r>
              <a:rPr lang="en-US" b="1" dirty="0"/>
              <a:t>+</a:t>
            </a:r>
            <a:r>
              <a:rPr lang="el-GR" b="1" dirty="0">
                <a:latin typeface="Times New Roman"/>
                <a:cs typeface="Times New Roman"/>
              </a:rPr>
              <a:t>α</a:t>
            </a:r>
            <a:r>
              <a:rPr lang="en-US" b="1" dirty="0">
                <a:latin typeface="Times New Roman"/>
                <a:cs typeface="Times New Roman"/>
              </a:rPr>
              <a:t>(t-t</a:t>
            </a:r>
            <a:r>
              <a:rPr lang="en-US" b="1" baseline="-25000" dirty="0">
                <a:latin typeface="Times New Roman"/>
                <a:cs typeface="Times New Roman"/>
              </a:rPr>
              <a:t>0</a:t>
            </a:r>
            <a:r>
              <a:rPr lang="en-US" b="1" dirty="0">
                <a:latin typeface="Times New Roman"/>
                <a:cs typeface="Times New Roman"/>
              </a:rPr>
              <a:t>)°</a:t>
            </a:r>
            <a:r>
              <a:rPr lang="en-US" b="1" dirty="0"/>
              <a:t>],</a:t>
            </a:r>
          </a:p>
          <a:p>
            <a:pPr algn="just">
              <a:buNone/>
            </a:pPr>
            <a:r>
              <a:rPr lang="ru-RU" dirty="0"/>
              <a:t>где </a:t>
            </a:r>
            <a:r>
              <a:rPr lang="el-GR" b="1" dirty="0">
                <a:latin typeface="Times New Roman"/>
                <a:cs typeface="Times New Roman"/>
              </a:rPr>
              <a:t>α</a:t>
            </a:r>
            <a:r>
              <a:rPr lang="ru-RU" b="1" dirty="0">
                <a:latin typeface="Times New Roman"/>
                <a:cs typeface="Times New Roman"/>
              </a:rPr>
              <a:t> </a:t>
            </a:r>
            <a:r>
              <a:rPr lang="ru-RU" dirty="0">
                <a:latin typeface="Times New Roman"/>
                <a:cs typeface="Times New Roman"/>
              </a:rPr>
              <a:t>– </a:t>
            </a:r>
            <a:r>
              <a:rPr lang="ru-RU" dirty="0">
                <a:cs typeface="Times New Roman"/>
              </a:rPr>
              <a:t>температурный коэффициент сопротивления</a:t>
            </a:r>
            <a:r>
              <a:rPr lang="en-US" dirty="0">
                <a:cs typeface="Times New Roman"/>
              </a:rPr>
              <a:t>,</a:t>
            </a:r>
          </a:p>
          <a:p>
            <a:pPr algn="just">
              <a:buNone/>
            </a:pPr>
            <a:r>
              <a:rPr lang="en-US" b="1" dirty="0" err="1"/>
              <a:t>R</a:t>
            </a:r>
            <a:r>
              <a:rPr lang="en-US" b="1" baseline="-25000" dirty="0" err="1"/>
              <a:t>t</a:t>
            </a:r>
            <a:r>
              <a:rPr lang="en-US" b="1" dirty="0"/>
              <a:t> </a:t>
            </a:r>
            <a:r>
              <a:rPr lang="en-US" dirty="0"/>
              <a:t>– </a:t>
            </a:r>
            <a:r>
              <a:rPr lang="ru-RU" dirty="0"/>
              <a:t>сопротивление проводника при температуре </a:t>
            </a:r>
            <a:r>
              <a:rPr lang="en-US" dirty="0">
                <a:cs typeface="Times New Roman"/>
              </a:rPr>
              <a:t>t</a:t>
            </a:r>
            <a:r>
              <a:rPr lang="ru-RU" dirty="0">
                <a:cs typeface="Times New Roman"/>
              </a:rPr>
              <a:t>,</a:t>
            </a:r>
            <a:endParaRPr lang="en-US" dirty="0"/>
          </a:p>
          <a:p>
            <a:pPr algn="just">
              <a:buNone/>
            </a:pPr>
            <a:r>
              <a:rPr lang="en-US" b="1" dirty="0"/>
              <a:t>R</a:t>
            </a:r>
            <a:r>
              <a:rPr lang="en-US" b="1" baseline="-25000" dirty="0"/>
              <a:t>0</a:t>
            </a:r>
            <a:r>
              <a:rPr lang="ru-RU" b="1" baseline="-25000" dirty="0"/>
              <a:t> </a:t>
            </a:r>
            <a:r>
              <a:rPr lang="en-US" dirty="0"/>
              <a:t>– </a:t>
            </a:r>
            <a:r>
              <a:rPr lang="ru-RU" dirty="0"/>
              <a:t>сопротивление проводника при температуре </a:t>
            </a:r>
            <a:r>
              <a:rPr lang="en-US" dirty="0">
                <a:cs typeface="Times New Roman"/>
              </a:rPr>
              <a:t>t</a:t>
            </a:r>
            <a:r>
              <a:rPr lang="ru-RU" baseline="-25000" dirty="0">
                <a:cs typeface="Times New Roman"/>
              </a:rPr>
              <a:t>0</a:t>
            </a:r>
            <a:endParaRPr lang="en-US" baseline="-25000" dirty="0"/>
          </a:p>
          <a:p>
            <a:pPr algn="just">
              <a:buNone/>
            </a:pPr>
            <a:endParaRPr lang="ru-RU" dirty="0">
              <a:latin typeface="Times New Roman"/>
              <a:cs typeface="Times New Roman"/>
            </a:endParaRPr>
          </a:p>
          <a:p>
            <a:pPr algn="just">
              <a:buNone/>
            </a:pPr>
            <a:r>
              <a:rPr lang="ru-RU" dirty="0">
                <a:cs typeface="Times New Roman"/>
              </a:rPr>
              <a:t>Применение: терморезисторы, термометр сопротивления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DA6974-708B-42F7-BD24-954B91B2F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10. 1. Сверхпроводники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70EC27A-5215-4287-8365-6534C9857051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330824" cy="5306144"/>
          </a:xfrm>
        </p:spPr>
        <p:txBody>
          <a:bodyPr>
            <a:normAutofit fontScale="77500" lnSpcReduction="20000"/>
          </a:bodyPr>
          <a:lstStyle/>
          <a:p>
            <a:r>
              <a:rPr lang="ru-RU" u="sng" dirty="0"/>
              <a:t>Определение:</a:t>
            </a:r>
            <a:r>
              <a:rPr lang="ru-RU" dirty="0"/>
              <a:t> </a:t>
            </a:r>
            <a:r>
              <a:rPr lang="ru-RU" b="1" dirty="0"/>
              <a:t>Сверхпроводимость - это </a:t>
            </a:r>
            <a:r>
              <a:rPr lang="ru-RU" dirty="0"/>
              <a:t>свойство некоторых материалов, проявляющееся в том, что их электрическое сопротивление падает до нуля ниже критической температуры </a:t>
            </a:r>
            <a:r>
              <a:rPr lang="ru-RU" i="1" dirty="0" err="1"/>
              <a:t>Tc</a:t>
            </a:r>
            <a:r>
              <a:rPr lang="ru-RU" dirty="0"/>
              <a:t>​.</a:t>
            </a:r>
          </a:p>
          <a:p>
            <a:r>
              <a:rPr lang="ru-RU" dirty="0"/>
              <a:t>Сверхпроводимость обнаружена более чем у 25 простых веществ (главным образом металлов), большого числа сплавов, многих сложных оксидов переходных металлов, некоторых полимеров.</a:t>
            </a:r>
          </a:p>
          <a:p>
            <a:r>
              <a:rPr lang="ru-RU" dirty="0"/>
              <a:t>Металлы, кроме </a:t>
            </a:r>
            <a:r>
              <a:rPr lang="ru-RU" dirty="0" err="1"/>
              <a:t>Nb</a:t>
            </a:r>
            <a:r>
              <a:rPr lang="ru-RU" dirty="0"/>
              <a:t>, Тс, V, относятся к сверхпроводникам 1-го рода. Для </a:t>
            </a:r>
            <a:r>
              <a:rPr lang="ru-RU" dirty="0" err="1"/>
              <a:t>Li</a:t>
            </a:r>
            <a:r>
              <a:rPr lang="ru-RU" dirty="0"/>
              <a:t>, </a:t>
            </a:r>
            <a:r>
              <a:rPr lang="ru-RU" dirty="0" err="1"/>
              <a:t>Cr</a:t>
            </a:r>
            <a:r>
              <a:rPr lang="ru-RU" dirty="0"/>
              <a:t>, </a:t>
            </a:r>
            <a:r>
              <a:rPr lang="ru-RU" dirty="0" err="1"/>
              <a:t>Si</a:t>
            </a:r>
            <a:r>
              <a:rPr lang="ru-RU" dirty="0"/>
              <a:t>, </a:t>
            </a:r>
            <a:r>
              <a:rPr lang="ru-RU" dirty="0" err="1"/>
              <a:t>Ce</a:t>
            </a:r>
            <a:r>
              <a:rPr lang="ru-RU" dirty="0"/>
              <a:t>, </a:t>
            </a:r>
            <a:r>
              <a:rPr lang="ru-RU" dirty="0" err="1"/>
              <a:t>Pr</a:t>
            </a:r>
            <a:r>
              <a:rPr lang="ru-RU" dirty="0"/>
              <a:t>, </a:t>
            </a:r>
            <a:r>
              <a:rPr lang="ru-RU" dirty="0" err="1"/>
              <a:t>Nd</a:t>
            </a:r>
            <a:r>
              <a:rPr lang="ru-RU" dirty="0"/>
              <a:t>, </a:t>
            </a:r>
            <a:r>
              <a:rPr lang="ru-RU" dirty="0" err="1"/>
              <a:t>Eu</a:t>
            </a:r>
            <a:r>
              <a:rPr lang="ru-RU" dirty="0"/>
              <a:t>, </a:t>
            </a:r>
            <a:r>
              <a:rPr lang="ru-RU" dirty="0" err="1"/>
              <a:t>Yb</a:t>
            </a:r>
            <a:r>
              <a:rPr lang="ru-RU" dirty="0"/>
              <a:t> сверхпроводящее состояние обнаружено только в тонких слоях; </a:t>
            </a:r>
            <a:r>
              <a:rPr lang="ru-RU" dirty="0" err="1"/>
              <a:t>As</a:t>
            </a:r>
            <a:r>
              <a:rPr lang="ru-RU" dirty="0"/>
              <a:t>, </a:t>
            </a:r>
            <a:r>
              <a:rPr lang="ru-RU" dirty="0" err="1"/>
              <a:t>Ba</a:t>
            </a:r>
            <a:r>
              <a:rPr lang="ru-RU" dirty="0"/>
              <a:t>, </a:t>
            </a:r>
            <a:r>
              <a:rPr lang="ru-RU" dirty="0" err="1"/>
              <a:t>Bi</a:t>
            </a:r>
            <a:r>
              <a:rPr lang="ru-RU" dirty="0"/>
              <a:t>, Те, </a:t>
            </a:r>
            <a:r>
              <a:rPr lang="ru-RU" dirty="0" err="1"/>
              <a:t>Sb</a:t>
            </a:r>
            <a:r>
              <a:rPr lang="ru-RU" dirty="0"/>
              <a:t>, </a:t>
            </a:r>
            <a:r>
              <a:rPr lang="ru-RU" dirty="0" err="1"/>
              <a:t>Se</a:t>
            </a:r>
            <a:r>
              <a:rPr lang="ru-RU" dirty="0"/>
              <a:t>, P и другие становятся сверхпроводники при охлаждении под давлением. 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7EFFD64-C40B-4443-9035-FDC03DBC4D8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16138" t="35993" r="54725" b="38795"/>
          <a:stretch/>
        </p:blipFill>
        <p:spPr>
          <a:xfrm>
            <a:off x="4703507" y="2060848"/>
            <a:ext cx="4440493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5046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265625-E540-4824-8AE3-C8717A32B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Список литературы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D4CC32F-1ED2-48FF-82EE-CEF8BCE79DE2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1.	Ярочкина Г.В. Электротехника: учебное издание / Ярочкина Г.В. - Москва: Академия, 2024.</a:t>
            </a:r>
          </a:p>
          <a:p>
            <a:pPr marL="0" indent="0">
              <a:buNone/>
            </a:pPr>
            <a:r>
              <a:rPr lang="ru-RU" dirty="0"/>
              <a:t>2.	Немцов М.В. Электротехника и электроника: учебное пособие  / Немцов М.В., Немцова Л.В. - Москва: Академия, 2021.</a:t>
            </a:r>
          </a:p>
          <a:p>
            <a:pPr marL="0" indent="0">
              <a:buNone/>
            </a:pPr>
            <a:r>
              <a:rPr lang="ru-RU" dirty="0"/>
              <a:t>3.	</a:t>
            </a:r>
            <a:r>
              <a:rPr lang="ru-RU" dirty="0" err="1"/>
              <a:t>Лобзин</a:t>
            </a:r>
            <a:r>
              <a:rPr lang="ru-RU" dirty="0"/>
              <a:t> С.А. Электротехника. Лабораторный практикум. Учебное пособие для среднего профессионального образования. – М.: Академия, 2020.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8042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План лекции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/>
              <a:t>Электрический ток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Условия существования электрического тока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Сила тока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/>
              <a:t> </a:t>
            </a:r>
            <a:r>
              <a:rPr lang="ru-RU" dirty="0"/>
              <a:t>Плотность тока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ЭДС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Напряжение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Внутреннее и внешнее падение напряжения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Потенциал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Электрическое сопротивление, проводимость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cs typeface="Arial" pitchFamily="34" charset="0"/>
              </a:rPr>
              <a:t>* Зависимость электрического сопротивления от температуры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2060"/>
                </a:solidFill>
              </a:rPr>
              <a:t>1. Электрический ток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 </a:t>
            </a:r>
            <a:r>
              <a:rPr lang="ru-RU" u="sng" dirty="0"/>
              <a:t>Определение:</a:t>
            </a:r>
            <a:r>
              <a:rPr lang="ru-RU" dirty="0"/>
              <a:t> </a:t>
            </a:r>
            <a:r>
              <a:rPr lang="ru-RU" b="1" dirty="0"/>
              <a:t>Электрический ток </a:t>
            </a:r>
            <a:r>
              <a:rPr lang="ru-RU" dirty="0"/>
              <a:t>- это упорядоченное движение электрически  заряженных частиц.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За направление тока принимают направление дрейфа положительных зарядов.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2. Условия существования электрического тока</a:t>
            </a:r>
            <a:r>
              <a:rPr lang="en-US" b="1" dirty="0">
                <a:solidFill>
                  <a:srgbClr val="002060"/>
                </a:solidFill>
              </a:rPr>
              <a:t>: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2133600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/>
              <a:t>наличие свободных электрических зарядов;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наличие электрического поля, которое обеспечивает движение электрических зарядов;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замкнутая электрическая цепь.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3. </a:t>
            </a:r>
            <a:r>
              <a:rPr lang="ru-RU" b="1" dirty="0">
                <a:solidFill>
                  <a:srgbClr val="002060"/>
                </a:solidFill>
              </a:rPr>
              <a:t>Сила тока. Единица измерения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u="sng" dirty="0"/>
              <a:t>Определение:</a:t>
            </a:r>
            <a:r>
              <a:rPr lang="ru-RU" dirty="0"/>
              <a:t> </a:t>
            </a:r>
            <a:r>
              <a:rPr lang="ru-RU" b="1" dirty="0"/>
              <a:t>Сила тока </a:t>
            </a:r>
            <a:r>
              <a:rPr lang="en-US" b="1" dirty="0"/>
              <a:t> I </a:t>
            </a:r>
            <a:r>
              <a:rPr lang="ru-RU" dirty="0"/>
              <a:t>— скалярная величина, численно равная отношению количества электричества </a:t>
            </a:r>
            <a:r>
              <a:rPr lang="el-GR" dirty="0"/>
              <a:t>Δ</a:t>
            </a:r>
            <a:r>
              <a:rPr lang="en-US" dirty="0"/>
              <a:t>q</a:t>
            </a:r>
            <a:r>
              <a:rPr lang="ru-RU" dirty="0"/>
              <a:t>, прошедшего через поперечное сечение проводника в единицу времени </a:t>
            </a:r>
            <a:r>
              <a:rPr lang="ru-RU" dirty="0" err="1"/>
              <a:t>Δt</a:t>
            </a:r>
            <a:r>
              <a:rPr lang="en-US" dirty="0"/>
              <a:t>:</a:t>
            </a:r>
          </a:p>
          <a:p>
            <a:pPr algn="ctr">
              <a:buNone/>
            </a:pPr>
            <a:r>
              <a:rPr lang="ru-RU" b="1" dirty="0"/>
              <a:t>I = </a:t>
            </a:r>
            <a:r>
              <a:rPr lang="el-GR" b="1" dirty="0"/>
              <a:t>Δ</a:t>
            </a:r>
            <a:r>
              <a:rPr lang="en-US" b="1" dirty="0"/>
              <a:t>q/</a:t>
            </a:r>
            <a:r>
              <a:rPr lang="ru-RU" b="1" dirty="0" err="1"/>
              <a:t>Δt</a:t>
            </a:r>
            <a:endParaRPr lang="en-US" b="1" dirty="0"/>
          </a:p>
          <a:p>
            <a:r>
              <a:rPr lang="ru-RU" b="1" dirty="0"/>
              <a:t>В СИ единицей силы электрического тока является ампер (А). </a:t>
            </a:r>
          </a:p>
          <a:p>
            <a:r>
              <a:rPr lang="ru-RU" b="1" dirty="0"/>
              <a:t>1 А=1Кл/с</a:t>
            </a:r>
          </a:p>
          <a:p>
            <a:r>
              <a:rPr lang="ru-RU" b="1" dirty="0"/>
              <a:t>Дольные величины:</a:t>
            </a:r>
          </a:p>
          <a:p>
            <a:pPr marL="0" indent="0">
              <a:buNone/>
            </a:pPr>
            <a:r>
              <a:rPr lang="ru-RU" b="1" dirty="0"/>
              <a:t>1 мА=10</a:t>
            </a:r>
            <a:r>
              <a:rPr lang="ru-RU" b="1" baseline="30000" dirty="0"/>
              <a:t>-3</a:t>
            </a:r>
            <a:r>
              <a:rPr lang="ru-RU" b="1" dirty="0"/>
              <a:t>А</a:t>
            </a:r>
          </a:p>
          <a:p>
            <a:pPr marL="0" indent="0">
              <a:buNone/>
            </a:pPr>
            <a:r>
              <a:rPr lang="ru-RU" b="1" dirty="0"/>
              <a:t>1 мкА=10</a:t>
            </a:r>
            <a:r>
              <a:rPr lang="ru-RU" b="1" baseline="30000" dirty="0"/>
              <a:t>-</a:t>
            </a:r>
            <a:r>
              <a:rPr lang="en-US" b="1" baseline="30000" dirty="0"/>
              <a:t>6</a:t>
            </a:r>
            <a:r>
              <a:rPr lang="ru-RU" b="1" dirty="0"/>
              <a:t>А</a:t>
            </a:r>
          </a:p>
          <a:p>
            <a:pPr>
              <a:buNone/>
            </a:pPr>
            <a:r>
              <a:rPr lang="ru-RU" u="sng" dirty="0"/>
              <a:t>Определение:</a:t>
            </a:r>
            <a:r>
              <a:rPr lang="ru-RU" dirty="0"/>
              <a:t> </a:t>
            </a:r>
            <a:r>
              <a:rPr lang="ru-RU" b="1" dirty="0"/>
              <a:t>Постоянным током </a:t>
            </a:r>
            <a:r>
              <a:rPr lang="ru-RU" dirty="0"/>
              <a:t>называется электрический ток, сила и направление которого с течением времени не изменяются. </a:t>
            </a:r>
          </a:p>
          <a:p>
            <a:endParaRPr lang="en-US" b="1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4. П</a:t>
            </a:r>
            <a:r>
              <a:rPr lang="ru-RU" b="1" dirty="0">
                <a:solidFill>
                  <a:srgbClr val="002060"/>
                </a:solidFill>
              </a:rPr>
              <a:t>лотность тока. Единица измерения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u="sng" dirty="0"/>
              <a:t>Определение:</a:t>
            </a:r>
            <a:r>
              <a:rPr lang="ru-RU" dirty="0"/>
              <a:t> </a:t>
            </a:r>
            <a:r>
              <a:rPr lang="ru-RU" b="1" dirty="0"/>
              <a:t>Плотность тока </a:t>
            </a:r>
            <a:r>
              <a:rPr lang="en-US" b="1" dirty="0"/>
              <a:t>J </a:t>
            </a:r>
            <a:r>
              <a:rPr lang="ru-RU" dirty="0"/>
              <a:t>– величина тока, приходящаяся на 1 квадратный миллиметр поперечного сечения проводника:</a:t>
            </a:r>
          </a:p>
          <a:p>
            <a:pPr algn="ctr">
              <a:buNone/>
            </a:pPr>
            <a:r>
              <a:rPr lang="en-US" b="1" dirty="0"/>
              <a:t>J=I/S</a:t>
            </a:r>
          </a:p>
          <a:p>
            <a:pPr>
              <a:buNone/>
            </a:pPr>
            <a:r>
              <a:rPr lang="ru-RU" b="1" dirty="0"/>
              <a:t>Единицей измерения плотности тока – А/мм</a:t>
            </a:r>
            <a:r>
              <a:rPr lang="ru-RU" b="1" baseline="30000" dirty="0"/>
              <a:t>2</a:t>
            </a:r>
            <a:endParaRPr lang="ru-RU" b="1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Плотность тока позволяет охарактеризовать проводник с точки зрения способности выдержать ту или иную нагрузку.</a:t>
            </a:r>
          </a:p>
          <a:p>
            <a:pPr>
              <a:buNone/>
            </a:pPr>
            <a:endParaRPr lang="ru-RU" u="sng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5. Электродвижущая сила(ЭДС). Единица измерения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34000" y="1219200"/>
            <a:ext cx="3352800" cy="4937760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Движение зарядов по внешней цепи осуществляется силами электрического поля  </a:t>
            </a:r>
            <a:r>
              <a:rPr lang="en-US" dirty="0"/>
              <a:t>F</a:t>
            </a:r>
            <a:r>
              <a:rPr lang="ru-RU" dirty="0" err="1"/>
              <a:t>кл</a:t>
            </a:r>
            <a:r>
              <a:rPr lang="ru-RU" dirty="0"/>
              <a:t>.</a:t>
            </a:r>
          </a:p>
          <a:p>
            <a:r>
              <a:rPr lang="ru-RU" dirty="0"/>
              <a:t>Движение зарядов во внутренней цепи совершается против сил электрического поля и осуществляется сторонними силами </a:t>
            </a:r>
            <a:r>
              <a:rPr lang="en-US" dirty="0"/>
              <a:t>F</a:t>
            </a:r>
            <a:r>
              <a:rPr lang="ru-RU" dirty="0"/>
              <a:t>ст.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371600"/>
            <a:ext cx="4786346" cy="41862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5. Электродвижущая сила(ЭДС). Единица измерения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/>
              <a:t>Определение:</a:t>
            </a:r>
            <a:r>
              <a:rPr lang="ru-RU" dirty="0"/>
              <a:t> </a:t>
            </a:r>
            <a:r>
              <a:rPr lang="ru-RU" b="1" dirty="0"/>
              <a:t>ЭДС </a:t>
            </a:r>
            <a:r>
              <a:rPr lang="en-US" b="1" dirty="0"/>
              <a:t>E</a:t>
            </a:r>
            <a:r>
              <a:rPr lang="en-US" dirty="0"/>
              <a:t> </a:t>
            </a:r>
            <a:r>
              <a:rPr lang="ru-RU" dirty="0"/>
              <a:t>численно равна работе</a:t>
            </a:r>
            <a:r>
              <a:rPr lang="en-US" dirty="0"/>
              <a:t> A</a:t>
            </a:r>
            <a:r>
              <a:rPr lang="ru-RU" baseline="-25000" dirty="0" err="1"/>
              <a:t>ст</a:t>
            </a:r>
            <a:r>
              <a:rPr lang="ru-RU" dirty="0"/>
              <a:t> , которую совершают сторонние силы</a:t>
            </a:r>
            <a:r>
              <a:rPr lang="en-US" dirty="0"/>
              <a:t> </a:t>
            </a:r>
            <a:r>
              <a:rPr lang="ru-RU" dirty="0"/>
              <a:t>при перемещении единичного положительного электрического заряда</a:t>
            </a:r>
            <a:r>
              <a:rPr lang="en-US" dirty="0"/>
              <a:t> q</a:t>
            </a:r>
            <a:r>
              <a:rPr lang="ru-RU" dirty="0"/>
              <a:t> внутри источника или сам источник, проводя единичный положительный заряд по замкнутой цепи: </a:t>
            </a:r>
          </a:p>
          <a:p>
            <a:pPr algn="ctr">
              <a:buNone/>
            </a:pPr>
            <a:endParaRPr lang="ru-RU" dirty="0"/>
          </a:p>
          <a:p>
            <a:endParaRPr lang="ru-RU" b="1" i="1" dirty="0"/>
          </a:p>
          <a:p>
            <a:r>
              <a:rPr lang="ru-RU" b="1" i="1" dirty="0"/>
              <a:t>Единица ЭДС </a:t>
            </a:r>
            <a:r>
              <a:rPr lang="ru-RU" dirty="0"/>
              <a:t>— вольт (В)</a:t>
            </a:r>
          </a:p>
          <a:p>
            <a:r>
              <a:rPr lang="ru-RU" dirty="0"/>
              <a:t>1 В=1 Дж/Кл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4419600" y="3276600"/>
            <a:ext cx="2819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/>
              <a:t>Е</a:t>
            </a:r>
            <a:r>
              <a:rPr lang="en-US" sz="3600" dirty="0"/>
              <a:t>=A</a:t>
            </a:r>
            <a:r>
              <a:rPr lang="ru-RU" sz="3600" baseline="-25000" dirty="0" err="1"/>
              <a:t>ст</a:t>
            </a:r>
            <a:r>
              <a:rPr lang="ru-RU" sz="3600" dirty="0"/>
              <a:t>/</a:t>
            </a:r>
            <a:r>
              <a:rPr lang="en-US" sz="3600" dirty="0"/>
              <a:t>q</a:t>
            </a:r>
            <a:endParaRPr lang="ru-RU" sz="3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2060"/>
                </a:solidFill>
              </a:rPr>
              <a:t>6. Напряжение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u="sng" dirty="0"/>
              <a:t>Определение: </a:t>
            </a:r>
            <a:r>
              <a:rPr lang="ru-RU" dirty="0"/>
              <a:t>Физическая величина, численно равная полной работе, которая совершается кулоновскими и сторонними силами при перемещении единичного положительного заряда вдоль участка цепи (например, АВ) из точки А в точку В, называется </a:t>
            </a:r>
            <a:r>
              <a:rPr lang="ru-RU" b="1" dirty="0"/>
              <a:t>напряжением (падением напряжения) U</a:t>
            </a:r>
            <a:r>
              <a:rPr lang="ru-RU" b="1" baseline="-25000" dirty="0"/>
              <a:t>АВ</a:t>
            </a:r>
            <a:r>
              <a:rPr lang="ru-RU" b="1" dirty="0"/>
              <a:t> на этом участке.</a:t>
            </a:r>
          </a:p>
          <a:p>
            <a:endParaRPr lang="ru-RU" b="1" dirty="0"/>
          </a:p>
          <a:p>
            <a:endParaRPr lang="ru-RU" b="1" dirty="0"/>
          </a:p>
          <a:p>
            <a:endParaRPr lang="ru-RU" b="1" dirty="0"/>
          </a:p>
          <a:p>
            <a:r>
              <a:rPr lang="ru-RU" b="1" i="1" dirty="0"/>
              <a:t>Напряжение на участке цепи</a:t>
            </a:r>
            <a:r>
              <a:rPr lang="ru-RU" i="1" dirty="0"/>
              <a:t>, характеризует ту энергию, которая расходуется электрическим полем на перемещением заряда в 1 Кл по данному участку.</a:t>
            </a:r>
          </a:p>
          <a:p>
            <a:r>
              <a:rPr lang="ru-RU" i="1" dirty="0"/>
              <a:t>Единица измерения напряжения – В(вольт)</a:t>
            </a:r>
          </a:p>
          <a:p>
            <a:r>
              <a:rPr lang="ru-RU" i="1" dirty="0"/>
              <a:t>Прибор для измерения напряжения - вольтметр</a:t>
            </a:r>
          </a:p>
          <a:p>
            <a:r>
              <a:rPr lang="ru-RU" dirty="0"/>
              <a:t>Измерить напряжение можно только при замкнутой цепи</a:t>
            </a:r>
          </a:p>
          <a:p>
            <a:endParaRPr lang="ru-RU" i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t="16033"/>
          <a:stretch/>
        </p:blipFill>
        <p:spPr bwMode="auto">
          <a:xfrm>
            <a:off x="3733800" y="2787249"/>
            <a:ext cx="2971800" cy="97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339</TotalTime>
  <Words>1089</Words>
  <Application>Microsoft Office PowerPoint</Application>
  <PresentationFormat>Экран (4:3)</PresentationFormat>
  <Paragraphs>116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9" baseType="lpstr">
      <vt:lpstr>Arial</vt:lpstr>
      <vt:lpstr>Bahnschrift Light</vt:lpstr>
      <vt:lpstr>Bookman Old Style</vt:lpstr>
      <vt:lpstr>Calibri</vt:lpstr>
      <vt:lpstr>Cambria</vt:lpstr>
      <vt:lpstr>Cambria Math</vt:lpstr>
      <vt:lpstr>Gill Sans MT</vt:lpstr>
      <vt:lpstr>Times New Roman</vt:lpstr>
      <vt:lpstr>Wingdings</vt:lpstr>
      <vt:lpstr>Wingdings 3</vt:lpstr>
      <vt:lpstr>Начальная</vt:lpstr>
      <vt:lpstr>Тема 1.2. Параметры электрической цепи</vt:lpstr>
      <vt:lpstr>План лекции</vt:lpstr>
      <vt:lpstr>1. Электрический ток</vt:lpstr>
      <vt:lpstr>2. Условия существования электрического тока:</vt:lpstr>
      <vt:lpstr>3. Сила тока. Единица измерения</vt:lpstr>
      <vt:lpstr>4. Плотность тока. Единица измерения</vt:lpstr>
      <vt:lpstr>5. Электродвижущая сила(ЭДС). Единица измерения</vt:lpstr>
      <vt:lpstr>5. Электродвижущая сила(ЭДС). Единица измерения</vt:lpstr>
      <vt:lpstr>6. Напряжение</vt:lpstr>
      <vt:lpstr>7. Внутреннее и внешнее падение напряжения </vt:lpstr>
      <vt:lpstr>8. Потенциал. Единица измерения </vt:lpstr>
      <vt:lpstr>9. Электрическое сопротивление, проводимость</vt:lpstr>
      <vt:lpstr>  9. Электрическое сопротивление, проводимость </vt:lpstr>
      <vt:lpstr>9. Электрическое сопротивление, проводимость</vt:lpstr>
      <vt:lpstr>10*. Зависимость сопротивления от температуры </vt:lpstr>
      <vt:lpstr>10. Зависимость сопротивления от температуры </vt:lpstr>
      <vt:lpstr>10. 1. Сверхпроводники</vt:lpstr>
      <vt:lpstr>Список литературы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1.2. Параметры электрической цепи</dc:title>
  <dc:creator>Евгения Эйвазова</dc:creator>
  <cp:lastModifiedBy>Евгения Эйвазова</cp:lastModifiedBy>
  <cp:revision>35</cp:revision>
  <dcterms:created xsi:type="dcterms:W3CDTF">2024-01-14T20:04:16Z</dcterms:created>
  <dcterms:modified xsi:type="dcterms:W3CDTF">2024-03-24T10:17:08Z</dcterms:modified>
</cp:coreProperties>
</file>