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86" r:id="rId5"/>
    <p:sldId id="287" r:id="rId6"/>
    <p:sldId id="326" r:id="rId7"/>
    <p:sldId id="327" r:id="rId8"/>
    <p:sldId id="322" r:id="rId9"/>
    <p:sldId id="323" r:id="rId10"/>
    <p:sldId id="308" r:id="rId11"/>
    <p:sldId id="315" r:id="rId12"/>
    <p:sldId id="316" r:id="rId13"/>
    <p:sldId id="314" r:id="rId14"/>
    <p:sldId id="318" r:id="rId15"/>
    <p:sldId id="302" r:id="rId16"/>
    <p:sldId id="309" r:id="rId17"/>
    <p:sldId id="310" r:id="rId18"/>
    <p:sldId id="294" r:id="rId19"/>
    <p:sldId id="296" r:id="rId20"/>
    <p:sldId id="321" r:id="rId21"/>
    <p:sldId id="32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B00000"/>
    <a:srgbClr val="996633"/>
    <a:srgbClr val="CC0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DC39E1-B4C4-4349-BA24-F66DEC1958A3}" type="doc">
      <dgm:prSet loTypeId="urn:microsoft.com/office/officeart/2005/8/layout/bList2#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9DFB6E6-807B-486F-8B3B-89398645E92E}">
      <dgm:prSet/>
      <dgm:spPr>
        <a:xfrm>
          <a:off x="915" y="3121466"/>
          <a:ext cx="4020484" cy="1290518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 rtl="0"/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C57B655-9301-446D-9E06-91C0A9ACBA59}" type="parTrans" cxnId="{5E3CDEE9-7AF8-4D01-8740-EE1E13DEEE7C}">
      <dgm:prSet/>
      <dgm:spPr/>
      <dgm:t>
        <a:bodyPr/>
        <a:lstStyle/>
        <a:p>
          <a:endParaRPr lang="ru-RU"/>
        </a:p>
      </dgm:t>
    </dgm:pt>
    <dgm:pt modelId="{8960BDC5-8CB7-4511-96E2-5E458824C394}" type="sibTrans" cxnId="{5E3CDEE9-7AF8-4D01-8740-EE1E13DEEE7C}">
      <dgm:prSet/>
      <dgm:spPr/>
      <dgm:t>
        <a:bodyPr/>
        <a:lstStyle/>
        <a:p>
          <a:endParaRPr lang="ru-RU"/>
        </a:p>
      </dgm:t>
    </dgm:pt>
    <dgm:pt modelId="{F91348BF-5769-41AB-8BB1-43AE0B266247}">
      <dgm:prSet/>
      <dgm:spPr>
        <a:xfrm>
          <a:off x="915" y="120259"/>
          <a:ext cx="4020484" cy="300120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оценка применяется для получения данных о текущем состоянии для определения ближайших шагов в направлении улучшения</a:t>
          </a:r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en-US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7E08B8D-5EB3-4089-A5C6-B5B1F93881E8}" type="parTrans" cxnId="{ED082AE8-C027-4742-92A0-115555BD3B46}">
      <dgm:prSet/>
      <dgm:spPr/>
      <dgm:t>
        <a:bodyPr/>
        <a:lstStyle/>
        <a:p>
          <a:endParaRPr lang="ru-RU"/>
        </a:p>
      </dgm:t>
    </dgm:pt>
    <dgm:pt modelId="{0276737B-8152-492B-B2FA-43FF77D1013F}" type="sibTrans" cxnId="{ED082AE8-C027-4742-92A0-115555BD3B46}">
      <dgm:prSet/>
      <dgm:spPr/>
      <dgm:t>
        <a:bodyPr/>
        <a:lstStyle/>
        <a:p>
          <a:endParaRPr lang="ru-RU"/>
        </a:p>
      </dgm:t>
    </dgm:pt>
    <dgm:pt modelId="{1CF962BC-5CB1-4A1C-A25E-7F6499A25313}" type="pres">
      <dgm:prSet presAssocID="{09DC39E1-B4C4-4349-BA24-F66DEC1958A3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A672D9-C107-4A62-BC78-8C12F58E7820}" type="pres">
      <dgm:prSet presAssocID="{C9DFB6E6-807B-486F-8B3B-89398645E92E}" presName="compNode" presStyleCnt="0"/>
      <dgm:spPr/>
    </dgm:pt>
    <dgm:pt modelId="{D6E86C5E-E75C-497E-B1C4-F1CC9E9DDDBE}" type="pres">
      <dgm:prSet presAssocID="{C9DFB6E6-807B-486F-8B3B-89398645E92E}" presName="childRect" presStyleLbl="bgAcc1" presStyleIdx="0" presStyleCnt="1">
        <dgm:presLayoutVars>
          <dgm:bulletEnabled val="1"/>
        </dgm:presLayoutVars>
      </dgm:prSet>
      <dgm:spPr>
        <a:prstGeom prst="round2SameRect">
          <a:avLst>
            <a:gd name="adj1" fmla="val 800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23D4029C-C46D-4121-B300-9C4604F60561}" type="pres">
      <dgm:prSet presAssocID="{C9DFB6E6-807B-486F-8B3B-89398645E92E}" presName="parentText" presStyleLbl="node1" presStyleIdx="0" presStyleCnt="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8D1D16D-9D3C-41BD-9D54-65A761EAE694}" type="pres">
      <dgm:prSet presAssocID="{C9DFB6E6-807B-486F-8B3B-89398645E92E}" presName="parentRect" presStyleLbl="alignNode1" presStyleIdx="0" presStyleCnt="1"/>
      <dgm:spPr/>
      <dgm:t>
        <a:bodyPr/>
        <a:lstStyle/>
        <a:p>
          <a:endParaRPr lang="ru-RU"/>
        </a:p>
      </dgm:t>
    </dgm:pt>
    <dgm:pt modelId="{3EB42BC5-3506-47A2-BF43-C55A3FA8499F}" type="pres">
      <dgm:prSet presAssocID="{C9DFB6E6-807B-486F-8B3B-89398645E92E}" presName="adorn" presStyleLbl="fgAccFollowNode1" presStyleIdx="0" presStyleCnt="1"/>
      <dgm:spPr>
        <a:xfrm>
          <a:off x="2949633" y="3330330"/>
          <a:ext cx="1407169" cy="140716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rgbClr val="9BBB5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ru-RU"/>
        </a:p>
      </dgm:t>
    </dgm:pt>
  </dgm:ptLst>
  <dgm:cxnLst>
    <dgm:cxn modelId="{D5B4A6D5-0741-4AA9-AEC2-EEC2C4720E1C}" type="presOf" srcId="{C9DFB6E6-807B-486F-8B3B-89398645E92E}" destId="{B8D1D16D-9D3C-41BD-9D54-65A761EAE694}" srcOrd="1" destOrd="0" presId="urn:microsoft.com/office/officeart/2005/8/layout/bList2#1"/>
    <dgm:cxn modelId="{9BA4F98B-2209-4F11-B7EA-9C3359A6A866}" type="presOf" srcId="{C9DFB6E6-807B-486F-8B3B-89398645E92E}" destId="{23D4029C-C46D-4121-B300-9C4604F60561}" srcOrd="0" destOrd="0" presId="urn:microsoft.com/office/officeart/2005/8/layout/bList2#1"/>
    <dgm:cxn modelId="{ED082AE8-C027-4742-92A0-115555BD3B46}" srcId="{C9DFB6E6-807B-486F-8B3B-89398645E92E}" destId="{F91348BF-5769-41AB-8BB1-43AE0B266247}" srcOrd="0" destOrd="0" parTransId="{07E08B8D-5EB3-4089-A5C6-B5B1F93881E8}" sibTransId="{0276737B-8152-492B-B2FA-43FF77D1013F}"/>
    <dgm:cxn modelId="{E0B56331-DED7-41A3-BCE4-81A58B8ED4F8}" type="presOf" srcId="{F91348BF-5769-41AB-8BB1-43AE0B266247}" destId="{D6E86C5E-E75C-497E-B1C4-F1CC9E9DDDBE}" srcOrd="0" destOrd="0" presId="urn:microsoft.com/office/officeart/2005/8/layout/bList2#1"/>
    <dgm:cxn modelId="{E7700D61-4BAE-40B2-BDDE-858D3BAE7640}" type="presOf" srcId="{09DC39E1-B4C4-4349-BA24-F66DEC1958A3}" destId="{1CF962BC-5CB1-4A1C-A25E-7F6499A25313}" srcOrd="0" destOrd="0" presId="urn:microsoft.com/office/officeart/2005/8/layout/bList2#1"/>
    <dgm:cxn modelId="{5E3CDEE9-7AF8-4D01-8740-EE1E13DEEE7C}" srcId="{09DC39E1-B4C4-4349-BA24-F66DEC1958A3}" destId="{C9DFB6E6-807B-486F-8B3B-89398645E92E}" srcOrd="0" destOrd="0" parTransId="{AC57B655-9301-446D-9E06-91C0A9ACBA59}" sibTransId="{8960BDC5-8CB7-4511-96E2-5E458824C394}"/>
    <dgm:cxn modelId="{068ADE6C-742E-433F-BB4C-81E335C20A18}" type="presParOf" srcId="{1CF962BC-5CB1-4A1C-A25E-7F6499A25313}" destId="{BCA672D9-C107-4A62-BC78-8C12F58E7820}" srcOrd="0" destOrd="0" presId="urn:microsoft.com/office/officeart/2005/8/layout/bList2#1"/>
    <dgm:cxn modelId="{FFD27F78-B37B-4748-AA29-EEFF9B63A703}" type="presParOf" srcId="{BCA672D9-C107-4A62-BC78-8C12F58E7820}" destId="{D6E86C5E-E75C-497E-B1C4-F1CC9E9DDDBE}" srcOrd="0" destOrd="0" presId="urn:microsoft.com/office/officeart/2005/8/layout/bList2#1"/>
    <dgm:cxn modelId="{0D9E60E5-F097-49EA-A5E3-4424CAFAC9D6}" type="presParOf" srcId="{BCA672D9-C107-4A62-BC78-8C12F58E7820}" destId="{23D4029C-C46D-4121-B300-9C4604F60561}" srcOrd="1" destOrd="0" presId="urn:microsoft.com/office/officeart/2005/8/layout/bList2#1"/>
    <dgm:cxn modelId="{2F8DA11C-12F4-47B3-99C8-5BEF84A57BC8}" type="presParOf" srcId="{BCA672D9-C107-4A62-BC78-8C12F58E7820}" destId="{B8D1D16D-9D3C-41BD-9D54-65A761EAE694}" srcOrd="2" destOrd="0" presId="urn:microsoft.com/office/officeart/2005/8/layout/bList2#1"/>
    <dgm:cxn modelId="{0FB1036C-FE63-4DF2-8C96-842582613622}" type="presParOf" srcId="{BCA672D9-C107-4A62-BC78-8C12F58E7820}" destId="{3EB42BC5-3506-47A2-BF43-C55A3FA8499F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1BB337-5748-4017-85C4-623E47C742A7}" type="doc">
      <dgm:prSet loTypeId="urn:microsoft.com/office/officeart/2005/8/layout/bList2#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8EAE52-0B36-42D9-856B-232969D4084F}">
      <dgm:prSet/>
      <dgm:spPr>
        <a:xfrm>
          <a:off x="900" y="3110112"/>
          <a:ext cx="3954574" cy="1269362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 rtl="0"/>
          <a:endParaRPr lang="en-US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8E102B8-967B-4635-865D-042E29DBCE41}" type="parTrans" cxnId="{2D001877-FFCD-4FEE-814C-AB4B53D885CA}">
      <dgm:prSet/>
      <dgm:spPr/>
      <dgm:t>
        <a:bodyPr/>
        <a:lstStyle/>
        <a:p>
          <a:endParaRPr lang="ru-RU"/>
        </a:p>
      </dgm:t>
    </dgm:pt>
    <dgm:pt modelId="{18ED07CE-2392-4D7C-B7A5-245A25D588A6}" type="sibTrans" cxnId="{2D001877-FFCD-4FEE-814C-AB4B53D885CA}">
      <dgm:prSet/>
      <dgm:spPr/>
      <dgm:t>
        <a:bodyPr/>
        <a:lstStyle/>
        <a:p>
          <a:endParaRPr lang="ru-RU"/>
        </a:p>
      </dgm:t>
    </dgm:pt>
    <dgm:pt modelId="{35D67696-BCC4-43F9-8155-9084CD567396}">
      <dgm:prSet custT="1"/>
      <dgm:spPr>
        <a:xfrm>
          <a:off x="900" y="158105"/>
          <a:ext cx="3954574" cy="295200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оценка применяется для определения количества изученного материала за пройденный период </a:t>
          </a:r>
          <a:endParaRPr lang="en-US" sz="2800" b="1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1EC88CD-8035-4A43-8BDE-8153D58CF8E2}" type="parTrans" cxnId="{02767199-C4FA-4603-8B1A-EA2F9A9C798F}">
      <dgm:prSet/>
      <dgm:spPr/>
      <dgm:t>
        <a:bodyPr/>
        <a:lstStyle/>
        <a:p>
          <a:endParaRPr lang="ru-RU"/>
        </a:p>
      </dgm:t>
    </dgm:pt>
    <dgm:pt modelId="{4CC38C07-4BD9-4081-8EE6-7002BC3A8EAC}" type="sibTrans" cxnId="{02767199-C4FA-4603-8B1A-EA2F9A9C798F}">
      <dgm:prSet/>
      <dgm:spPr/>
      <dgm:t>
        <a:bodyPr/>
        <a:lstStyle/>
        <a:p>
          <a:endParaRPr lang="ru-RU"/>
        </a:p>
      </dgm:t>
    </dgm:pt>
    <dgm:pt modelId="{C87DE6B5-4638-48D2-B49E-5A1673F3B0A5}" type="pres">
      <dgm:prSet presAssocID="{6D1BB337-5748-4017-85C4-623E47C742A7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EC3B44-4246-44F3-89C8-22C56A4EF209}" type="pres">
      <dgm:prSet presAssocID="{CC8EAE52-0B36-42D9-856B-232969D4084F}" presName="compNode" presStyleCnt="0"/>
      <dgm:spPr/>
    </dgm:pt>
    <dgm:pt modelId="{9B77AAD9-9402-4489-88FE-F18C12C71A1C}" type="pres">
      <dgm:prSet presAssocID="{CC8EAE52-0B36-42D9-856B-232969D4084F}" presName="childRect" presStyleLbl="bgAcc1" presStyleIdx="0" presStyleCnt="1">
        <dgm:presLayoutVars>
          <dgm:bulletEnabled val="1"/>
        </dgm:presLayoutVars>
      </dgm:prSet>
      <dgm:spPr>
        <a:prstGeom prst="round2SameRect">
          <a:avLst>
            <a:gd name="adj1" fmla="val 800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BF217B93-9A82-4535-856F-1EBA8509F800}" type="pres">
      <dgm:prSet presAssocID="{CC8EAE52-0B36-42D9-856B-232969D4084F}" presName="parentText" presStyleLbl="node1" presStyleIdx="0" presStyleCnt="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F5ADB57-8670-46BB-9855-CD80B51ACCA0}" type="pres">
      <dgm:prSet presAssocID="{CC8EAE52-0B36-42D9-856B-232969D4084F}" presName="parentRect" presStyleLbl="alignNode1" presStyleIdx="0" presStyleCnt="1"/>
      <dgm:spPr/>
      <dgm:t>
        <a:bodyPr/>
        <a:lstStyle/>
        <a:p>
          <a:endParaRPr lang="ru-RU"/>
        </a:p>
      </dgm:t>
    </dgm:pt>
    <dgm:pt modelId="{60406918-7F72-47AB-80CA-050668CE3104}" type="pres">
      <dgm:prSet presAssocID="{CC8EAE52-0B36-42D9-856B-232969D4084F}" presName="adorn" presStyleLbl="fgAccFollowNode1" presStyleIdx="0" presStyleCnt="1"/>
      <dgm:spPr>
        <a:xfrm>
          <a:off x="2901278" y="3315553"/>
          <a:ext cx="1384101" cy="13841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ru-RU"/>
        </a:p>
      </dgm:t>
    </dgm:pt>
  </dgm:ptLst>
  <dgm:cxnLst>
    <dgm:cxn modelId="{40126C5B-8C66-40CF-A756-C27327075EDA}" type="presOf" srcId="{35D67696-BCC4-43F9-8155-9084CD567396}" destId="{9B77AAD9-9402-4489-88FE-F18C12C71A1C}" srcOrd="0" destOrd="0" presId="urn:microsoft.com/office/officeart/2005/8/layout/bList2#2"/>
    <dgm:cxn modelId="{2D001877-FFCD-4FEE-814C-AB4B53D885CA}" srcId="{6D1BB337-5748-4017-85C4-623E47C742A7}" destId="{CC8EAE52-0B36-42D9-856B-232969D4084F}" srcOrd="0" destOrd="0" parTransId="{28E102B8-967B-4635-865D-042E29DBCE41}" sibTransId="{18ED07CE-2392-4D7C-B7A5-245A25D588A6}"/>
    <dgm:cxn modelId="{DE9AC014-2A8F-4EF7-8D80-FD9FC7E0E100}" type="presOf" srcId="{CC8EAE52-0B36-42D9-856B-232969D4084F}" destId="{0F5ADB57-8670-46BB-9855-CD80B51ACCA0}" srcOrd="1" destOrd="0" presId="urn:microsoft.com/office/officeart/2005/8/layout/bList2#2"/>
    <dgm:cxn modelId="{02767199-C4FA-4603-8B1A-EA2F9A9C798F}" srcId="{CC8EAE52-0B36-42D9-856B-232969D4084F}" destId="{35D67696-BCC4-43F9-8155-9084CD567396}" srcOrd="0" destOrd="0" parTransId="{D1EC88CD-8035-4A43-8BDE-8153D58CF8E2}" sibTransId="{4CC38C07-4BD9-4081-8EE6-7002BC3A8EAC}"/>
    <dgm:cxn modelId="{89CAF73F-CFA3-4BDE-A629-006F57816D77}" type="presOf" srcId="{CC8EAE52-0B36-42D9-856B-232969D4084F}" destId="{BF217B93-9A82-4535-856F-1EBA8509F800}" srcOrd="0" destOrd="0" presId="urn:microsoft.com/office/officeart/2005/8/layout/bList2#2"/>
    <dgm:cxn modelId="{DCF8CF24-68D7-428A-94D1-042637EA082D}" type="presOf" srcId="{6D1BB337-5748-4017-85C4-623E47C742A7}" destId="{C87DE6B5-4638-48D2-B49E-5A1673F3B0A5}" srcOrd="0" destOrd="0" presId="urn:microsoft.com/office/officeart/2005/8/layout/bList2#2"/>
    <dgm:cxn modelId="{26300EC3-5127-40E5-88FC-DEC2F07AD553}" type="presParOf" srcId="{C87DE6B5-4638-48D2-B49E-5A1673F3B0A5}" destId="{A8EC3B44-4246-44F3-89C8-22C56A4EF209}" srcOrd="0" destOrd="0" presId="urn:microsoft.com/office/officeart/2005/8/layout/bList2#2"/>
    <dgm:cxn modelId="{F302A504-A85F-4420-A380-9F2041FAC5F6}" type="presParOf" srcId="{A8EC3B44-4246-44F3-89C8-22C56A4EF209}" destId="{9B77AAD9-9402-4489-88FE-F18C12C71A1C}" srcOrd="0" destOrd="0" presId="urn:microsoft.com/office/officeart/2005/8/layout/bList2#2"/>
    <dgm:cxn modelId="{3E46CC2B-19AC-4BB1-A865-5DA2F547960A}" type="presParOf" srcId="{A8EC3B44-4246-44F3-89C8-22C56A4EF209}" destId="{BF217B93-9A82-4535-856F-1EBA8509F800}" srcOrd="1" destOrd="0" presId="urn:microsoft.com/office/officeart/2005/8/layout/bList2#2"/>
    <dgm:cxn modelId="{B753B0C7-D86A-48A6-9137-8C34EA79515C}" type="presParOf" srcId="{A8EC3B44-4246-44F3-89C8-22C56A4EF209}" destId="{0F5ADB57-8670-46BB-9855-CD80B51ACCA0}" srcOrd="2" destOrd="0" presId="urn:microsoft.com/office/officeart/2005/8/layout/bList2#2"/>
    <dgm:cxn modelId="{FBC870B1-0224-4DD3-899D-0038131BADD3}" type="presParOf" srcId="{A8EC3B44-4246-44F3-89C8-22C56A4EF209}" destId="{60406918-7F72-47AB-80CA-050668CE3104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86C5E-E75C-497E-B1C4-F1CC9E9DDDBE}">
      <dsp:nvSpPr>
        <dsp:cNvPr id="0" name=""/>
        <dsp:cNvSpPr/>
      </dsp:nvSpPr>
      <dsp:spPr>
        <a:xfrm>
          <a:off x="915" y="120259"/>
          <a:ext cx="4020484" cy="3001206"/>
        </a:xfrm>
        <a:prstGeom prst="round2SameRect">
          <a:avLst>
            <a:gd name="adj1" fmla="val 8000"/>
            <a:gd name="adj2" fmla="val 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99060" rIns="33020" bIns="33020" numCol="1" spcCol="1270" anchor="t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оценка применяется для получения данных о текущем состоянии для определения ближайших шагов в направлении улучшения</a:t>
          </a:r>
          <a:r>
            <a:rPr lang="ru-RU" sz="2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en-US" sz="26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71237" y="190581"/>
        <a:ext cx="3879840" cy="2930884"/>
      </dsp:txXfrm>
    </dsp:sp>
    <dsp:sp modelId="{B8D1D16D-9D3C-41BD-9D54-65A761EAE694}">
      <dsp:nvSpPr>
        <dsp:cNvPr id="0" name=""/>
        <dsp:cNvSpPr/>
      </dsp:nvSpPr>
      <dsp:spPr>
        <a:xfrm>
          <a:off x="915" y="3121466"/>
          <a:ext cx="4020484" cy="1290518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915" y="3121466"/>
        <a:ext cx="2831327" cy="1290518"/>
      </dsp:txXfrm>
    </dsp:sp>
    <dsp:sp modelId="{3EB42BC5-3506-47A2-BF43-C55A3FA8499F}">
      <dsp:nvSpPr>
        <dsp:cNvPr id="0" name=""/>
        <dsp:cNvSpPr/>
      </dsp:nvSpPr>
      <dsp:spPr>
        <a:xfrm>
          <a:off x="2949633" y="3330330"/>
          <a:ext cx="1407169" cy="140716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rgbClr val="9BBB5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7AAD9-9402-4489-88FE-F18C12C71A1C}">
      <dsp:nvSpPr>
        <dsp:cNvPr id="0" name=""/>
        <dsp:cNvSpPr/>
      </dsp:nvSpPr>
      <dsp:spPr>
        <a:xfrm>
          <a:off x="900" y="158105"/>
          <a:ext cx="3954574" cy="2952006"/>
        </a:xfrm>
        <a:prstGeom prst="round2SameRect">
          <a:avLst>
            <a:gd name="adj1" fmla="val 8000"/>
            <a:gd name="adj2" fmla="val 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оценка применяется для определения количества изученного материала за пройденный период </a:t>
          </a:r>
          <a:endParaRPr lang="en-US" sz="2800" b="1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70069" y="227274"/>
        <a:ext cx="3816236" cy="2882837"/>
      </dsp:txXfrm>
    </dsp:sp>
    <dsp:sp modelId="{0F5ADB57-8670-46BB-9855-CD80B51ACCA0}">
      <dsp:nvSpPr>
        <dsp:cNvPr id="0" name=""/>
        <dsp:cNvSpPr/>
      </dsp:nvSpPr>
      <dsp:spPr>
        <a:xfrm>
          <a:off x="900" y="3110112"/>
          <a:ext cx="3954574" cy="1269362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900" y="3110112"/>
        <a:ext cx="2784911" cy="1269362"/>
      </dsp:txXfrm>
    </dsp:sp>
    <dsp:sp modelId="{60406918-7F72-47AB-80CA-050668CE3104}">
      <dsp:nvSpPr>
        <dsp:cNvPr id="0" name=""/>
        <dsp:cNvSpPr/>
      </dsp:nvSpPr>
      <dsp:spPr>
        <a:xfrm>
          <a:off x="2901278" y="3315553"/>
          <a:ext cx="1384101" cy="13841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437197-D279-4D35-B0B0-7E1909A862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7153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EFFECD-DBB3-45ED-B40F-B27424F718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3631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67BEC1-F136-4C3D-8284-9FD6B6334A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388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BFF5ED-B007-4A54-8578-E48A88086C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42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2ABC32-CF07-4B56-BA0B-BA34C13567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7838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29646D-3F78-44DF-BBD1-D595C4B1D8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01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1E2E12-FC54-4FC6-86B9-1EE6B65579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781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524A9F-AAA4-4D07-928F-F469998CF6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966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3FF582-5F32-4B2A-A3AE-C188D12B7A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439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F37EB-D022-4AE1-9F4E-A826E3558D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057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20C13B-5A30-451A-8549-9469FC2E56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092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C3482E-7E10-46E3-A121-3A795434D75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628800"/>
            <a:ext cx="8464550" cy="1512887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FF0000"/>
                </a:solidFill>
              </a:rPr>
              <a:t>Мастер – класс</a:t>
            </a:r>
            <a:r>
              <a:rPr lang="ru-RU" altLang="ru-RU" dirty="0" smtClean="0">
                <a:solidFill>
                  <a:schemeClr val="tx1"/>
                </a:solidFill>
              </a:rPr>
              <a:t/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sz="3600" b="1" dirty="0" smtClean="0"/>
              <a:t>«Формирующие оценивание на уроках …</a:t>
            </a:r>
            <a:br>
              <a:rPr lang="ru-RU" altLang="ru-RU" sz="3600" b="1" dirty="0" smtClean="0"/>
            </a:br>
            <a:r>
              <a:rPr lang="ru-RU" altLang="ru-RU" sz="3600" b="1" dirty="0" smtClean="0"/>
              <a:t>в условиях реализации ФГОС ООО»</a:t>
            </a:r>
            <a:r>
              <a:rPr lang="ru-RU" altLang="ru-RU" sz="3600" b="1" dirty="0" smtClean="0">
                <a:solidFill>
                  <a:srgbClr val="996633"/>
                </a:solidFill>
              </a:rPr>
              <a:t/>
            </a:r>
            <a:br>
              <a:rPr lang="ru-RU" altLang="ru-RU" sz="3600" b="1" dirty="0" smtClean="0">
                <a:solidFill>
                  <a:srgbClr val="996633"/>
                </a:solidFill>
              </a:rPr>
            </a:br>
            <a:endParaRPr lang="ru-RU" altLang="ru-RU" sz="3600" b="1" dirty="0" smtClean="0">
              <a:solidFill>
                <a:srgbClr val="996633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581128"/>
            <a:ext cx="5111502" cy="1008534"/>
          </a:xfrm>
        </p:spPr>
        <p:txBody>
          <a:bodyPr/>
          <a:lstStyle/>
          <a:p>
            <a:pPr marL="685800" algn="l" eaLnBrk="1" hangingPunct="1">
              <a:tabLst>
                <a:tab pos="457200" algn="l"/>
                <a:tab pos="1181100" algn="l"/>
              </a:tabLst>
            </a:pPr>
            <a:r>
              <a:rPr lang="ru-RU" altLang="ru-RU" sz="2000" b="1" i="1" dirty="0" smtClean="0">
                <a:solidFill>
                  <a:srgbClr val="FF0000"/>
                </a:solidFill>
              </a:rPr>
              <a:t>Митрофанова Татьяна Николаевна</a:t>
            </a:r>
          </a:p>
          <a:p>
            <a:pPr marL="685800" algn="l" eaLnBrk="1" hangingPunct="1">
              <a:tabLst>
                <a:tab pos="457200" algn="l"/>
                <a:tab pos="1181100" algn="l"/>
              </a:tabLst>
            </a:pPr>
            <a:r>
              <a:rPr lang="ru-RU" altLang="ru-RU" sz="2000" b="1" i="1" dirty="0" smtClean="0">
                <a:solidFill>
                  <a:srgbClr val="FF0000"/>
                </a:solidFill>
              </a:rPr>
              <a:t>учитель истории и обществознания</a:t>
            </a:r>
          </a:p>
          <a:p>
            <a:pPr marL="685800" algn="l" eaLnBrk="1" hangingPunct="1">
              <a:tabLst>
                <a:tab pos="457200" algn="l"/>
                <a:tab pos="1181100" algn="l"/>
              </a:tabLst>
            </a:pPr>
            <a:r>
              <a:rPr lang="ru-RU" altLang="ru-RU" sz="2000" b="1" i="1" dirty="0" smtClean="0">
                <a:solidFill>
                  <a:srgbClr val="FF0000"/>
                </a:solidFill>
              </a:rPr>
              <a:t>МОАУ «</a:t>
            </a:r>
            <a:r>
              <a:rPr lang="ru-RU" altLang="ru-RU" sz="2000" b="1" i="1" dirty="0" err="1" smtClean="0">
                <a:solidFill>
                  <a:srgbClr val="FF0000"/>
                </a:solidFill>
              </a:rPr>
              <a:t>Видновская</a:t>
            </a:r>
            <a:r>
              <a:rPr lang="ru-RU" altLang="ru-RU" sz="2000" b="1" i="1" dirty="0" smtClean="0">
                <a:solidFill>
                  <a:srgbClr val="FF0000"/>
                </a:solidFill>
              </a:rPr>
              <a:t> гимназия»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548680"/>
            <a:ext cx="783757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Техники формирующего оценивания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gray">
          <a:xfrm>
            <a:off x="1361800" y="1246904"/>
            <a:ext cx="2543175" cy="1295400"/>
          </a:xfrm>
          <a:prstGeom prst="roundRect">
            <a:avLst>
              <a:gd name="adj" fmla="val 12699"/>
            </a:avLst>
          </a:prstGeom>
          <a:solidFill>
            <a:srgbClr val="80008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gray">
          <a:xfrm>
            <a:off x="1361801" y="1346807"/>
            <a:ext cx="2513024" cy="108039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gray">
          <a:xfrm>
            <a:off x="1619672" y="1523031"/>
            <a:ext cx="208823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Недельные отчёты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gray">
          <a:xfrm>
            <a:off x="901610" y="4988337"/>
            <a:ext cx="2543175" cy="1154112"/>
          </a:xfrm>
          <a:prstGeom prst="roundRect">
            <a:avLst>
              <a:gd name="adj" fmla="val 12699"/>
            </a:avLst>
          </a:prstGeom>
          <a:solidFill>
            <a:srgbClr val="0000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gray">
          <a:xfrm>
            <a:off x="969078" y="5247706"/>
            <a:ext cx="2408237" cy="647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rgbClr val="002060"/>
                </a:solidFill>
              </a:rPr>
              <a:t>Рубрики</a:t>
            </a:r>
            <a:endParaRPr lang="en-US" sz="2800" b="1" kern="0" dirty="0">
              <a:solidFill>
                <a:srgbClr val="002060"/>
              </a:solidFill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white">
          <a:xfrm>
            <a:off x="6475413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</a:pPr>
            <a:endParaRPr lang="ru-RU" sz="2000" b="1">
              <a:solidFill>
                <a:srgbClr val="FFFFFF"/>
              </a:solidFill>
              <a:latin typeface="Calibri"/>
              <a:cs typeface="Arial" charset="0"/>
            </a:endParaRPr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3171825" y="2667000"/>
            <a:ext cx="2819400" cy="2803525"/>
            <a:chOff x="1968" y="1488"/>
            <a:chExt cx="1776" cy="1766"/>
          </a:xfrm>
        </p:grpSpPr>
        <p:sp>
          <p:nvSpPr>
            <p:cNvPr id="17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0000FF">
                    <a:gamma/>
                    <a:shade val="0"/>
                    <a:invGamma/>
                  </a:srgbClr>
                </a:gs>
                <a:gs pos="100000">
                  <a:srgbClr val="0000FF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8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4F81BD">
                    <a:gamma/>
                    <a:shade val="0"/>
                    <a:invGamma/>
                  </a:srgbClr>
                </a:gs>
                <a:gs pos="100000">
                  <a:srgbClr val="4F81B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4F81BD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9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800080">
                    <a:gamma/>
                    <a:shade val="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800080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20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C0504D">
                    <a:gamma/>
                    <a:shade val="0"/>
                    <a:invGamma/>
                  </a:srgbClr>
                </a:gs>
                <a:gs pos="100000">
                  <a:srgbClr val="C0504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C0504D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</p:grpSp>
      <p:sp>
        <p:nvSpPr>
          <p:cNvPr id="21" name="AutoShape 27"/>
          <p:cNvSpPr>
            <a:spLocks noChangeArrowheads="1"/>
          </p:cNvSpPr>
          <p:nvPr/>
        </p:nvSpPr>
        <p:spPr bwMode="gray">
          <a:xfrm>
            <a:off x="5861462" y="1323398"/>
            <a:ext cx="2543175" cy="1296987"/>
          </a:xfrm>
          <a:prstGeom prst="roundRect">
            <a:avLst>
              <a:gd name="adj" fmla="val 12699"/>
            </a:avLst>
          </a:prstGeom>
          <a:solidFill>
            <a:srgbClr val="C0504D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22" name="AutoShape 28"/>
          <p:cNvSpPr>
            <a:spLocks noChangeArrowheads="1"/>
          </p:cNvSpPr>
          <p:nvPr/>
        </p:nvSpPr>
        <p:spPr bwMode="gray">
          <a:xfrm>
            <a:off x="5891928" y="1635198"/>
            <a:ext cx="2408237" cy="7921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5874932" y="1728302"/>
            <a:ext cx="27182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Карты понятий</a:t>
            </a:r>
          </a:p>
        </p:txBody>
      </p:sp>
      <p:sp>
        <p:nvSpPr>
          <p:cNvPr id="24" name="AutoShape 30"/>
          <p:cNvSpPr>
            <a:spLocks noChangeArrowheads="1"/>
          </p:cNvSpPr>
          <p:nvPr/>
        </p:nvSpPr>
        <p:spPr bwMode="gray">
          <a:xfrm>
            <a:off x="6147878" y="4831674"/>
            <a:ext cx="2543175" cy="1583904"/>
          </a:xfrm>
          <a:prstGeom prst="roundRect">
            <a:avLst>
              <a:gd name="adj" fmla="val 12699"/>
            </a:avLst>
          </a:prstGeom>
          <a:solidFill>
            <a:srgbClr val="80008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gray">
          <a:xfrm>
            <a:off x="6212469" y="5091907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7" name="Text Box 36"/>
          <p:cNvSpPr txBox="1">
            <a:spLocks noChangeArrowheads="1"/>
          </p:cNvSpPr>
          <p:nvPr/>
        </p:nvSpPr>
        <p:spPr bwMode="auto">
          <a:xfrm>
            <a:off x="6622105" y="5544298"/>
            <a:ext cx="17825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Опросники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39" y="3031508"/>
            <a:ext cx="2548349" cy="1225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262" y="3116936"/>
            <a:ext cx="2510688" cy="134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3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722575" y="2195283"/>
            <a:ext cx="4682234" cy="4318814"/>
            <a:chOff x="3746387" y="1610515"/>
            <a:chExt cx="4682234" cy="4318814"/>
          </a:xfrm>
        </p:grpSpPr>
        <p:sp>
          <p:nvSpPr>
            <p:cNvPr id="12" name="Shape 11"/>
            <p:cNvSpPr/>
            <p:nvPr/>
          </p:nvSpPr>
          <p:spPr>
            <a:xfrm>
              <a:off x="3746387" y="1610515"/>
              <a:ext cx="4682234" cy="4318814"/>
            </a:xfrm>
            <a:prstGeom prst="gear9">
              <a:avLst/>
            </a:prstGeom>
            <a:gradFill rotWithShape="1">
              <a:gsLst>
                <a:gs pos="0">
                  <a:srgbClr val="9BBB59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BBB59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BBB59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13" name="Shape 4"/>
            <p:cNvSpPr/>
            <p:nvPr/>
          </p:nvSpPr>
          <p:spPr>
            <a:xfrm>
              <a:off x="4660563" y="2622177"/>
              <a:ext cx="2853882" cy="221995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marL="0" marR="0" lvl="0" indent="0" algn="ctr" defTabSz="1511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Поддержание учебной деятельности ученика</a:t>
              </a:r>
              <a:endParaRPr kumimoji="0" lang="ru-RU" sz="3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-23812" y="584768"/>
            <a:ext cx="4789546" cy="3976066"/>
            <a:chOff x="0" y="0"/>
            <a:chExt cx="4789546" cy="3976066"/>
          </a:xfrm>
        </p:grpSpPr>
        <p:sp>
          <p:nvSpPr>
            <p:cNvPr id="10" name="Shape 9"/>
            <p:cNvSpPr/>
            <p:nvPr/>
          </p:nvSpPr>
          <p:spPr>
            <a:xfrm>
              <a:off x="0" y="0"/>
              <a:ext cx="4789546" cy="3976066"/>
            </a:xfrm>
            <a:prstGeom prst="gear6">
              <a:avLst/>
            </a:prstGeom>
            <a:gradFill rotWithShape="1">
              <a:gsLst>
                <a:gs pos="0">
                  <a:srgbClr val="9BBB59">
                    <a:hueOff val="11250264"/>
                    <a:satOff val="-16880"/>
                    <a:lumOff val="-2745"/>
                    <a:alphaOff val="0"/>
                    <a:shade val="51000"/>
                    <a:satMod val="130000"/>
                  </a:srgbClr>
                </a:gs>
                <a:gs pos="80000">
                  <a:srgbClr val="9BBB59">
                    <a:hueOff val="11250264"/>
                    <a:satOff val="-16880"/>
                    <a:lumOff val="-2745"/>
                    <a:alphaOff val="0"/>
                    <a:shade val="93000"/>
                    <a:satMod val="130000"/>
                  </a:srgbClr>
                </a:gs>
                <a:gs pos="100000">
                  <a:srgbClr val="9BBB59">
                    <a:hueOff val="11250264"/>
                    <a:satOff val="-16880"/>
                    <a:lumOff val="-2745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11" name="Shape 6"/>
            <p:cNvSpPr/>
            <p:nvPr/>
          </p:nvSpPr>
          <p:spPr>
            <a:xfrm>
              <a:off x="1119235" y="1007036"/>
              <a:ext cx="2551076" cy="196199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marL="0" marR="0" lvl="0" indent="0" algn="ctr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Поиск продуктивного способа работы, стратегии преподавания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8" name="Круговая стрелка 7"/>
          <p:cNvSpPr/>
          <p:nvPr/>
        </p:nvSpPr>
        <p:spPr>
          <a:xfrm rot="20977826">
            <a:off x="5156621" y="1706373"/>
            <a:ext cx="4011191" cy="4011191"/>
          </a:xfrm>
          <a:prstGeom prst="circularArrow">
            <a:avLst>
              <a:gd name="adj1" fmla="val 4878"/>
              <a:gd name="adj2" fmla="val 312630"/>
              <a:gd name="adj3" fmla="val 3253062"/>
              <a:gd name="adj4" fmla="val 15077395"/>
              <a:gd name="adj5" fmla="val 5691"/>
            </a:avLst>
          </a:prstGeom>
          <a:gradFill rotWithShape="1">
            <a:gsLst>
              <a:gs pos="0">
                <a:srgbClr val="9BBB59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9BBB59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9BBB59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</p:sp>
      <p:sp>
        <p:nvSpPr>
          <p:cNvPr id="9" name="Shape 8"/>
          <p:cNvSpPr/>
          <p:nvPr/>
        </p:nvSpPr>
        <p:spPr>
          <a:xfrm rot="2340099">
            <a:off x="92462" y="343903"/>
            <a:ext cx="3032852" cy="3032852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gradFill rotWithShape="1">
            <a:gsLst>
              <a:gs pos="0">
                <a:srgbClr val="9BBB59">
                  <a:hueOff val="11250264"/>
                  <a:satOff val="-16880"/>
                  <a:lumOff val="-2745"/>
                  <a:alphaOff val="0"/>
                  <a:shade val="51000"/>
                  <a:satMod val="130000"/>
                </a:srgbClr>
              </a:gs>
              <a:gs pos="80000">
                <a:srgbClr val="9BBB59">
                  <a:hueOff val="11250264"/>
                  <a:satOff val="-16880"/>
                  <a:lumOff val="-2745"/>
                  <a:alphaOff val="0"/>
                  <a:shade val="93000"/>
                  <a:satMod val="130000"/>
                </a:srgbClr>
              </a:gs>
              <a:gs pos="100000">
                <a:srgbClr val="9BBB59">
                  <a:hueOff val="11250264"/>
                  <a:satOff val="-16880"/>
                  <a:lumOff val="-2745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</p:sp>
      <p:sp>
        <p:nvSpPr>
          <p:cNvPr id="2" name="Прямоугольник 1"/>
          <p:cNvSpPr/>
          <p:nvPr/>
        </p:nvSpPr>
        <p:spPr>
          <a:xfrm>
            <a:off x="3646499" y="584768"/>
            <a:ext cx="43818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</a:rPr>
              <a:t>Цель опросника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896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974526" y="939389"/>
            <a:ext cx="3112013" cy="3112013"/>
            <a:chOff x="2873149" y="150413"/>
            <a:chExt cx="3112013" cy="3112013"/>
          </a:xfrm>
          <a:scene3d>
            <a:camera prst="orthographicFront"/>
            <a:lightRig rig="chilly" dir="t"/>
          </a:scene3d>
        </p:grpSpPr>
        <p:sp>
          <p:nvSpPr>
            <p:cNvPr id="13" name="Овал 12"/>
            <p:cNvSpPr/>
            <p:nvPr/>
          </p:nvSpPr>
          <p:spPr>
            <a:xfrm>
              <a:off x="2873149" y="150413"/>
              <a:ext cx="3112013" cy="3112013"/>
            </a:xfrm>
            <a:prstGeom prst="ellipse">
              <a:avLst/>
            </a:prstGeom>
            <a:solidFill>
              <a:srgbClr val="4BACC6">
                <a:alpha val="5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4" name="Овал 4"/>
            <p:cNvSpPr/>
            <p:nvPr/>
          </p:nvSpPr>
          <p:spPr>
            <a:xfrm>
              <a:off x="3288084" y="695016"/>
              <a:ext cx="2282143" cy="1400406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Потребности ученика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4530543" y="2724721"/>
            <a:ext cx="3112013" cy="3112013"/>
            <a:chOff x="4429166" y="1935745"/>
            <a:chExt cx="3112013" cy="3112013"/>
          </a:xfrm>
          <a:scene3d>
            <a:camera prst="orthographicFront"/>
            <a:lightRig rig="chilly" dir="t"/>
          </a:scene3d>
        </p:grpSpPr>
        <p:sp>
          <p:nvSpPr>
            <p:cNvPr id="11" name="Овал 10"/>
            <p:cNvSpPr/>
            <p:nvPr/>
          </p:nvSpPr>
          <p:spPr>
            <a:xfrm>
              <a:off x="4429166" y="1935745"/>
              <a:ext cx="3112013" cy="3112013"/>
            </a:xfrm>
            <a:prstGeom prst="ellipse">
              <a:avLst/>
            </a:prstGeom>
            <a:solidFill>
              <a:srgbClr val="4BACC6">
                <a:alpha val="50000"/>
                <a:hueOff val="-4966938"/>
                <a:satOff val="19906"/>
                <a:lumOff val="4314"/>
                <a:alphaOff val="0"/>
              </a:srgbClr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2" name="Овал 6"/>
            <p:cNvSpPr/>
            <p:nvPr/>
          </p:nvSpPr>
          <p:spPr>
            <a:xfrm>
              <a:off x="5380923" y="2739681"/>
              <a:ext cx="1867208" cy="171160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1422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Учебный стиль</a:t>
              </a:r>
              <a:endPara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501444" y="2806598"/>
            <a:ext cx="3112013" cy="3112013"/>
            <a:chOff x="1400067" y="2017622"/>
            <a:chExt cx="3112013" cy="3112013"/>
          </a:xfrm>
          <a:scene3d>
            <a:camera prst="orthographicFront"/>
            <a:lightRig rig="chilly" dir="t"/>
          </a:scene3d>
        </p:grpSpPr>
        <p:sp>
          <p:nvSpPr>
            <p:cNvPr id="9" name="Овал 8"/>
            <p:cNvSpPr/>
            <p:nvPr/>
          </p:nvSpPr>
          <p:spPr>
            <a:xfrm>
              <a:off x="1400067" y="2017622"/>
              <a:ext cx="3112013" cy="3112013"/>
            </a:xfrm>
            <a:prstGeom prst="ellipse">
              <a:avLst/>
            </a:prstGeom>
            <a:solidFill>
              <a:srgbClr val="4BACC6">
                <a:alpha val="50000"/>
                <a:hueOff val="-9933876"/>
                <a:satOff val="39811"/>
                <a:lumOff val="8628"/>
                <a:alphaOff val="0"/>
              </a:srgbClr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0" name="Овал 8"/>
            <p:cNvSpPr/>
            <p:nvPr/>
          </p:nvSpPr>
          <p:spPr>
            <a:xfrm>
              <a:off x="1693115" y="2821558"/>
              <a:ext cx="1867208" cy="1711607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1244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Сильные и слабые стороны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знаний учащихся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411760" y="316988"/>
            <a:ext cx="61926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</a:rPr>
              <a:t>Опросник выявляет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0224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051050" y="1773238"/>
            <a:ext cx="3744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80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924944"/>
            <a:ext cx="8017034" cy="33843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669" y="1556281"/>
            <a:ext cx="1639966" cy="16399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1253" y="1700079"/>
            <a:ext cx="1359526" cy="13595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3214" y="1773238"/>
            <a:ext cx="1286367" cy="12863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2861" y="1781209"/>
            <a:ext cx="1219306" cy="12193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63687" y="404665"/>
            <a:ext cx="69369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i="1" u="sng" dirty="0" smtClean="0"/>
              <a:t>Методика проведения </a:t>
            </a:r>
            <a:br>
              <a:rPr lang="ru-RU" sz="4000" b="1" i="1" u="sng" dirty="0" smtClean="0"/>
            </a:br>
            <a:r>
              <a:rPr lang="ru-RU" sz="4000" b="1" i="1" u="sng" dirty="0" smtClean="0"/>
              <a:t>опросника</a:t>
            </a:r>
            <a:endParaRPr lang="ru-RU" sz="4000" b="1" i="1" u="sng" dirty="0"/>
          </a:p>
        </p:txBody>
      </p:sp>
    </p:spTree>
    <p:extLst>
      <p:ext uri="{BB962C8B-B14F-4D97-AF65-F5344CB8AC3E}">
        <p14:creationId xmlns:p14="http://schemas.microsoft.com/office/powerpoint/2010/main" val="287118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357290" y="1643050"/>
            <a:ext cx="672943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Опросник отношений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Опросник самодиагностики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Партнёрский опросник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esktop\Блокно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Блокно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714620"/>
            <a:ext cx="1285884" cy="1285884"/>
          </a:xfrm>
          <a:prstGeom prst="rect">
            <a:avLst/>
          </a:prstGeom>
          <a:noFill/>
        </p:spPr>
      </p:pic>
      <p:pic>
        <p:nvPicPr>
          <p:cNvPr id="7" name="Picture 2" descr="C:\Users\Администратор\Desktop\Блокно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1285884" cy="1285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54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051050" y="1773238"/>
            <a:ext cx="3744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80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4" y="-171400"/>
            <a:ext cx="9004572" cy="22322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124376"/>
            <a:ext cx="7854626" cy="4929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051050" y="1773238"/>
            <a:ext cx="3744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41" y="188641"/>
            <a:ext cx="8748518" cy="1224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176878"/>
            <a:ext cx="8139187" cy="462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3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32656"/>
            <a:ext cx="8873484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051050" y="1773238"/>
            <a:ext cx="3744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80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4.infourok.ru/uploads/ex/0600/00012af7-dfaf1e06/1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3" y="308354"/>
            <a:ext cx="8568751" cy="616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3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8" name="Прямоугольник 6"/>
          <p:cNvSpPr>
            <a:spLocks noChangeArrowheads="1"/>
          </p:cNvSpPr>
          <p:nvPr/>
        </p:nvSpPr>
        <p:spPr bwMode="auto">
          <a:xfrm>
            <a:off x="1857375" y="428625"/>
            <a:ext cx="62150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9388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dirty="0" smtClean="0"/>
              <a:t>                                                             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928687"/>
              </p:ext>
            </p:extLst>
          </p:nvPr>
        </p:nvGraphicFramePr>
        <p:xfrm>
          <a:off x="330158" y="732960"/>
          <a:ext cx="8496942" cy="6104080"/>
        </p:xfrm>
        <a:graphic>
          <a:graphicData uri="http://schemas.openxmlformats.org/drawingml/2006/table">
            <a:tbl>
              <a:tblPr firstRow="1" bandRow="1"/>
              <a:tblGrid>
                <a:gridCol w="2832314"/>
                <a:gridCol w="2832314"/>
                <a:gridCol w="2832314"/>
              </a:tblGrid>
              <a:tr h="3545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Уровень достижений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Общий подход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Понимание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5061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Образцовый (5 баллов)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*отвечает</a:t>
                      </a:r>
                      <a:r>
                        <a:rPr lang="ru-RU" sz="1600" baseline="0" dirty="0" smtClean="0"/>
                        <a:t> на вопрос</a:t>
                      </a:r>
                    </a:p>
                    <a:p>
                      <a:r>
                        <a:rPr lang="ru-RU" sz="1600" baseline="0" dirty="0" smtClean="0"/>
                        <a:t>*даёт убедительный ответ</a:t>
                      </a:r>
                    </a:p>
                    <a:p>
                      <a:r>
                        <a:rPr lang="ru-RU" sz="1600" baseline="0" dirty="0" smtClean="0"/>
                        <a:t>*логично, последовательно аргументирует ответ</a:t>
                      </a:r>
                    </a:p>
                    <a:p>
                      <a:r>
                        <a:rPr lang="ru-RU" sz="1600" baseline="0" dirty="0" smtClean="0"/>
                        <a:t>*называет </a:t>
                      </a:r>
                      <a:r>
                        <a:rPr lang="ru-RU" sz="1600" baseline="0" dirty="0" err="1" smtClean="0"/>
                        <a:t>термины,даты,события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*демонстрирует точное</a:t>
                      </a:r>
                      <a:r>
                        <a:rPr lang="ru-RU" sz="1600" baseline="0" dirty="0" smtClean="0"/>
                        <a:t> и полное понимание вопроса</a:t>
                      </a:r>
                    </a:p>
                    <a:p>
                      <a:r>
                        <a:rPr lang="ru-RU" sz="1600" baseline="0" dirty="0" smtClean="0"/>
                        <a:t>*подкрепляет выводы доказательствами</a:t>
                      </a:r>
                    </a:p>
                    <a:p>
                      <a:r>
                        <a:rPr lang="ru-RU" sz="1600" baseline="0" dirty="0" smtClean="0"/>
                        <a:t>*использует не менее двух примеров, аргументов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5061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Адекватный (4 балла)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*не отвечает на вопрос прямо</a:t>
                      </a:r>
                    </a:p>
                    <a:p>
                      <a:r>
                        <a:rPr lang="ru-RU" sz="1600" baseline="0" dirty="0" smtClean="0"/>
                        <a:t>*даёт убедительный ответ</a:t>
                      </a:r>
                    </a:p>
                    <a:p>
                      <a:r>
                        <a:rPr lang="ru-RU" sz="1600" baseline="0" dirty="0" smtClean="0"/>
                        <a:t>*логично, последовательно аргументирует ответ</a:t>
                      </a:r>
                    </a:p>
                    <a:p>
                      <a:r>
                        <a:rPr lang="ru-RU" sz="1600" baseline="0" dirty="0" smtClean="0"/>
                        <a:t>*</a:t>
                      </a:r>
                      <a:r>
                        <a:rPr lang="ru-RU" sz="1600" baseline="0" dirty="0" err="1" smtClean="0"/>
                        <a:t>наызвает</a:t>
                      </a:r>
                      <a:r>
                        <a:rPr lang="ru-RU" sz="1600" baseline="0" dirty="0" smtClean="0"/>
                        <a:t> события, не указав даты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*демонстрирует</a:t>
                      </a:r>
                      <a:r>
                        <a:rPr lang="ru-RU" sz="1600" baseline="0" dirty="0" smtClean="0"/>
                        <a:t> точное понимание вопроса, не подкрепляет его доказательствами</a:t>
                      </a:r>
                    </a:p>
                    <a:p>
                      <a:r>
                        <a:rPr lang="ru-RU" sz="1600" baseline="0" dirty="0" smtClean="0"/>
                        <a:t>*менее подробно излагает материал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214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Нуждается в улучшении (3</a:t>
                      </a:r>
                      <a:r>
                        <a:rPr lang="ru-RU" sz="1600" baseline="0" dirty="0" smtClean="0"/>
                        <a:t> балла)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*не отвечает напрямую на поставленный вопрос</a:t>
                      </a:r>
                    </a:p>
                    <a:p>
                      <a:r>
                        <a:rPr lang="ru-RU" sz="1600" dirty="0" smtClean="0"/>
                        <a:t>*обнаруживает неправильное представление о явлениях и процессах</a:t>
                      </a:r>
                    </a:p>
                    <a:p>
                      <a:r>
                        <a:rPr lang="ru-RU" sz="1600" baseline="0" dirty="0" smtClean="0"/>
                        <a:t>*ответ неясный</a:t>
                      </a:r>
                    </a:p>
                    <a:p>
                      <a:r>
                        <a:rPr lang="ru-RU" sz="1600" baseline="0" dirty="0" smtClean="0"/>
                        <a:t>*более 2-х фактических ошибок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*не демонстрирует точного понимания вопроса</a:t>
                      </a:r>
                    </a:p>
                    <a:p>
                      <a:r>
                        <a:rPr lang="ru-RU" sz="1600" dirty="0" smtClean="0"/>
                        <a:t>* Не представляет доказательств в пользу своего ответа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545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/>
                        <a:t>Не отвечает</a:t>
                      </a:r>
                      <a:r>
                        <a:rPr lang="ru-RU" sz="1600" baseline="0" dirty="0" smtClean="0"/>
                        <a:t> (0 баллов)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9" y="332656"/>
            <a:ext cx="84969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i="1" u="sng" dirty="0"/>
              <a:t>Оценочные рубрики для контрольных заданий и домашней работы</a:t>
            </a:r>
            <a:endParaRPr lang="ru-RU" sz="21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260648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j-ea"/>
              </a:rPr>
              <a:t>Рекомендации учителю</a:t>
            </a:r>
            <a:endParaRPr kumimoji="0" lang="ru-RU" sz="1800" b="0" i="1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*Рубрики </a:t>
            </a:r>
            <a:r>
              <a:rPr lang="ru-RU" sz="3600" dirty="0"/>
              <a:t>наиболее эффективны, когда преподаватель и ученики практикуются вновь и </a:t>
            </a:r>
            <a:r>
              <a:rPr lang="ru-RU" sz="3600" dirty="0" smtClean="0"/>
              <a:t>вновь.</a:t>
            </a:r>
            <a:endParaRPr lang="ru-RU" sz="3600" dirty="0"/>
          </a:p>
          <a:p>
            <a:r>
              <a:rPr lang="ru-RU" sz="3600" dirty="0" smtClean="0"/>
              <a:t>*Развитие </a:t>
            </a:r>
            <a:r>
              <a:rPr lang="ru-RU" sz="3600" dirty="0"/>
              <a:t>эффективных рубрик требует постоянного пересмотра основанного на обратной связи преподавателя и учеников.</a:t>
            </a:r>
          </a:p>
          <a:p>
            <a:r>
              <a:rPr lang="ru-RU" sz="3600" dirty="0" smtClean="0"/>
              <a:t>*Наилучшие </a:t>
            </a:r>
            <a:r>
              <a:rPr lang="ru-RU" sz="3600" dirty="0"/>
              <a:t>рубрики создаются в результате длительной совместной работы.</a:t>
            </a:r>
          </a:p>
          <a:p>
            <a:pPr marL="0" indent="0"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143000" y="500063"/>
            <a:ext cx="7200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ru-RU" altLang="ru-RU" sz="4800" b="1"/>
              <a:t>Цель мастер - класса</a:t>
            </a:r>
            <a:r>
              <a:rPr lang="ru-RU" altLang="ru-RU" sz="4800"/>
              <a:t>: </a:t>
            </a:r>
            <a:endParaRPr lang="ru-RU" altLang="ru-RU" sz="4800">
              <a:solidFill>
                <a:srgbClr val="7030A0"/>
              </a:solidFill>
            </a:endParaRP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428625" y="1214438"/>
            <a:ext cx="8143875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ru-RU" altLang="ru-RU" sz="3200" b="1" dirty="0">
                <a:solidFill>
                  <a:srgbClr val="B00000"/>
                </a:solidFill>
              </a:rPr>
              <a:t>дать общее представление о формирующем оценивании в современном образовательном процессе, как способе определения реализации учебных целей и достижения планируемых результатов обучения. </a:t>
            </a:r>
            <a:endParaRPr lang="ru-RU" altLang="ru-RU" sz="3200" b="1" dirty="0" smtClean="0">
              <a:solidFill>
                <a:srgbClr val="B00000"/>
              </a:solidFill>
            </a:endParaRPr>
          </a:p>
          <a:p>
            <a:pPr algn="just" eaLnBrk="1" hangingPunct="1"/>
            <a:r>
              <a:rPr lang="ru-RU" sz="3200" dirty="0"/>
              <a:t>Формирующая оценка - оценка способствующая обучению.</a:t>
            </a:r>
            <a:endParaRPr lang="ru-RU" altLang="ru-RU" sz="3200" b="1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69127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Основная цель ФО</a:t>
            </a:r>
            <a:r>
              <a:rPr lang="ru-RU" dirty="0"/>
              <a:t>: </a:t>
            </a:r>
            <a:r>
              <a:rPr lang="ru-RU" sz="4000" b="1" i="1" dirty="0"/>
              <a:t>мотивировать на дальнейшее обучение, планируя цели и средства их достижения </a:t>
            </a:r>
            <a:endParaRPr lang="ru-RU" sz="4000" b="1" i="1" dirty="0" smtClean="0"/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Формирующая </a:t>
            </a:r>
            <a:r>
              <a:rPr lang="ru-RU" sz="4000" b="1" i="1" dirty="0">
                <a:solidFill>
                  <a:srgbClr val="FF0000"/>
                </a:solidFill>
              </a:rPr>
              <a:t>оценка </a:t>
            </a:r>
            <a:r>
              <a:rPr lang="ru-RU" sz="4000" b="1" i="1" dirty="0"/>
              <a:t>- оценка способствующая обучению</a:t>
            </a:r>
          </a:p>
        </p:txBody>
      </p:sp>
    </p:spTree>
    <p:extLst>
      <p:ext uri="{BB962C8B-B14F-4D97-AF65-F5344CB8AC3E}">
        <p14:creationId xmlns:p14="http://schemas.microsoft.com/office/powerpoint/2010/main" val="283159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ГЛУБОЧАЙШИМ СВОЙСТВОМ ЧЕЛОВЕЧЕСКОЙ ПРИРОДЫ ЯВЛЯЕТСЯ СТРАСТНОЕ СТРЕМЛЕНИЕ ЛЮДЕЙ БЫТЬ ОЦЕНЕННЫМИ </a:t>
            </a:r>
            <a:r>
              <a:rPr lang="ru-RU" sz="3200" b="1" i="1" smtClean="0">
                <a:solidFill>
                  <a:srgbClr val="FF0000"/>
                </a:solidFill>
              </a:rPr>
              <a:t>ПО </a:t>
            </a:r>
            <a:r>
              <a:rPr lang="ru-RU" sz="3200" b="1" i="1" smtClean="0">
                <a:solidFill>
                  <a:srgbClr val="FF0000"/>
                </a:solidFill>
              </a:rPr>
              <a:t>ДОСТОИНСТВУ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6480720" cy="2088232"/>
          </a:xfrm>
        </p:spPr>
        <p:txBody>
          <a:bodyPr/>
          <a:lstStyle/>
          <a:p>
            <a:pPr algn="r"/>
            <a:r>
              <a:rPr lang="ru-RU" b="1" i="1" dirty="0" err="1" smtClean="0"/>
              <a:t>У.Джеймс</a:t>
            </a:r>
            <a:endParaRPr lang="ru-RU" b="1" i="1" dirty="0" smtClean="0"/>
          </a:p>
          <a:p>
            <a:pPr algn="r"/>
            <a:endParaRPr lang="ru-RU" b="1" dirty="0"/>
          </a:p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714375" y="428625"/>
            <a:ext cx="8064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ru-RU" altLang="ru-RU" sz="4800" b="1" dirty="0">
                <a:solidFill>
                  <a:srgbClr val="FF0000"/>
                </a:solidFill>
              </a:rPr>
              <a:t>Задачи мастер-класса:</a:t>
            </a:r>
          </a:p>
          <a:p>
            <a:pPr algn="just"/>
            <a:r>
              <a:rPr lang="ru-RU" altLang="ru-RU" b="1" dirty="0"/>
              <a:t> </a:t>
            </a:r>
            <a:endParaRPr lang="ru-RU" altLang="ru-RU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67545" y="1428760"/>
            <a:ext cx="810495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ru-RU" altLang="ru-RU" sz="2800" dirty="0">
                <a:solidFill>
                  <a:srgbClr val="002060"/>
                </a:solidFill>
              </a:rPr>
              <a:t>создать мотивацию к изучению темы, участников мастер - класс;</a:t>
            </a:r>
          </a:p>
          <a:p>
            <a:pPr>
              <a:buFontTx/>
              <a:buChar char="•"/>
            </a:pPr>
            <a:r>
              <a:rPr lang="ru-RU" altLang="ru-RU" sz="2800" dirty="0">
                <a:solidFill>
                  <a:srgbClr val="002060"/>
                </a:solidFill>
              </a:rPr>
              <a:t>систематизировать знания о формирующем оценивании;</a:t>
            </a:r>
          </a:p>
          <a:p>
            <a:pPr>
              <a:buFontTx/>
              <a:buChar char="•"/>
            </a:pPr>
            <a:r>
              <a:rPr lang="ru-RU" altLang="ru-RU" sz="2800" dirty="0">
                <a:solidFill>
                  <a:srgbClr val="002060"/>
                </a:solidFill>
              </a:rPr>
              <a:t>показать на практических примерах использование  методик оценивания в учебном </a:t>
            </a:r>
            <a:r>
              <a:rPr lang="ru-RU" altLang="ru-RU" sz="2800" dirty="0" smtClean="0">
                <a:solidFill>
                  <a:srgbClr val="002060"/>
                </a:solidFill>
              </a:rPr>
              <a:t>процессе; </a:t>
            </a:r>
            <a:endParaRPr lang="ru-RU" altLang="ru-RU" sz="2800" dirty="0">
              <a:solidFill>
                <a:srgbClr val="002060"/>
              </a:solidFill>
            </a:endParaRPr>
          </a:p>
          <a:p>
            <a:pPr>
              <a:buFontTx/>
              <a:buChar char="•"/>
            </a:pPr>
            <a:r>
              <a:rPr lang="ru-RU" altLang="ru-RU" sz="2800" dirty="0">
                <a:solidFill>
                  <a:srgbClr val="002060"/>
                </a:solidFill>
              </a:rPr>
              <a:t>провести рефлексию собственного профессионального мастерства участниками мастер-класса.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Что такое оценка?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00125"/>
            <a:ext cx="8406705" cy="5143500"/>
          </a:xfrm>
        </p:spPr>
        <p:txBody>
          <a:bodyPr/>
          <a:lstStyle/>
          <a:p>
            <a:pPr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Оценка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– определение ценности или значимости чего-нибудь. 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</a:rPr>
              <a:t>Большой толковый психологический словарь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О</a:t>
            </a:r>
            <a:r>
              <a:rPr lang="ru-RU" sz="2800" b="1" i="1" dirty="0" smtClean="0">
                <a:solidFill>
                  <a:srgbClr val="002060"/>
                </a:solidFill>
              </a:rPr>
              <a:t>ценка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– это особое действие, которое должно отражать то, чему научился обучающийся, на сколько он продвинулся к цели, что нового узнал.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rgbClr val="002060"/>
                </a:solidFill>
              </a:rPr>
              <a:t>Оценивание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dirty="0">
                <a:solidFill>
                  <a:srgbClr val="002060"/>
                </a:solidFill>
              </a:rPr>
              <a:t>- это любой процесс, формализованный или экспертный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dirty="0">
                <a:solidFill>
                  <a:srgbClr val="002060"/>
                </a:solidFill>
              </a:rPr>
              <a:t>который завершается оценкой. </a:t>
            </a:r>
          </a:p>
        </p:txBody>
      </p:sp>
      <p:sp>
        <p:nvSpPr>
          <p:cNvPr id="512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ru-RU" smtClean="0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altLang="ru-RU" b="1" i="1" dirty="0" smtClean="0">
                <a:solidFill>
                  <a:srgbClr val="FF0000"/>
                </a:solidFill>
              </a:rPr>
              <a:t>Функции оценивания: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00063" y="928688"/>
            <a:ext cx="8229600" cy="4525962"/>
          </a:xfrm>
        </p:spPr>
        <p:txBody>
          <a:bodyPr/>
          <a:lstStyle/>
          <a:p>
            <a:r>
              <a:rPr lang="ru-RU" altLang="ru-RU" dirty="0">
                <a:solidFill>
                  <a:srgbClr val="7030A0"/>
                </a:solidFill>
              </a:rPr>
              <a:t>с</a:t>
            </a:r>
            <a:r>
              <a:rPr lang="ru-RU" altLang="ru-RU" dirty="0" smtClean="0">
                <a:solidFill>
                  <a:srgbClr val="7030A0"/>
                </a:solidFill>
              </a:rPr>
              <a:t>тимулирующая;</a:t>
            </a:r>
          </a:p>
          <a:p>
            <a:r>
              <a:rPr lang="ru-RU" altLang="ru-RU" dirty="0" smtClean="0">
                <a:solidFill>
                  <a:srgbClr val="7030A0"/>
                </a:solidFill>
              </a:rPr>
              <a:t>диагностическая;</a:t>
            </a:r>
          </a:p>
          <a:p>
            <a:r>
              <a:rPr lang="ru-RU" altLang="ru-RU" dirty="0">
                <a:solidFill>
                  <a:srgbClr val="7030A0"/>
                </a:solidFill>
              </a:rPr>
              <a:t>п</a:t>
            </a:r>
            <a:r>
              <a:rPr lang="ru-RU" altLang="ru-RU" dirty="0" smtClean="0">
                <a:solidFill>
                  <a:srgbClr val="7030A0"/>
                </a:solidFill>
              </a:rPr>
              <a:t>роверка эффективности обучающей деятельности учителя;</a:t>
            </a:r>
          </a:p>
          <a:p>
            <a:r>
              <a:rPr lang="ru-RU" altLang="ru-RU" dirty="0">
                <a:solidFill>
                  <a:srgbClr val="7030A0"/>
                </a:solidFill>
              </a:rPr>
              <a:t>ф</a:t>
            </a:r>
            <a:r>
              <a:rPr lang="ru-RU" altLang="ru-RU" dirty="0" smtClean="0">
                <a:solidFill>
                  <a:srgbClr val="7030A0"/>
                </a:solidFill>
              </a:rPr>
              <a:t>ормирование адекватной самооценки учащихся;</a:t>
            </a:r>
          </a:p>
          <a:p>
            <a:r>
              <a:rPr lang="ru-RU" altLang="ru-RU" dirty="0">
                <a:solidFill>
                  <a:srgbClr val="7030A0"/>
                </a:solidFill>
              </a:rPr>
              <a:t>м</a:t>
            </a:r>
            <a:r>
              <a:rPr lang="ru-RU" altLang="ru-RU" dirty="0" smtClean="0">
                <a:solidFill>
                  <a:srgbClr val="7030A0"/>
                </a:solidFill>
              </a:rPr>
              <a:t>отив учебной деятельности;</a:t>
            </a:r>
          </a:p>
          <a:p>
            <a:r>
              <a:rPr lang="ru-RU" altLang="ru-RU" dirty="0">
                <a:solidFill>
                  <a:srgbClr val="7030A0"/>
                </a:solidFill>
              </a:rPr>
              <a:t>и</a:t>
            </a:r>
            <a:r>
              <a:rPr lang="ru-RU" altLang="ru-RU" dirty="0" smtClean="0">
                <a:solidFill>
                  <a:srgbClr val="7030A0"/>
                </a:solidFill>
              </a:rPr>
              <a:t>зменение межличностных отношений в классном коллективе.</a:t>
            </a:r>
          </a:p>
        </p:txBody>
      </p:sp>
      <p:sp>
        <p:nvSpPr>
          <p:cNvPr id="614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ru-RU" smtClean="0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57158" y="2000240"/>
          <a:ext cx="4357718" cy="485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643438" y="2000240"/>
          <a:ext cx="4286280" cy="485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AutoShape 9"/>
          <p:cNvSpPr>
            <a:spLocks noChangeArrowheads="1"/>
          </p:cNvSpPr>
          <p:nvPr/>
        </p:nvSpPr>
        <p:spPr bwMode="gray">
          <a:xfrm>
            <a:off x="357158" y="1142984"/>
            <a:ext cx="4176712" cy="5762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ysClr val="window" lastClr="FFFFFF">
                  <a:gamma/>
                  <a:tint val="0"/>
                  <a:invGamma/>
                </a:sysClr>
              </a:gs>
              <a:gs pos="100000">
                <a:sysClr val="window" lastClr="FFFFFF"/>
              </a:gs>
            </a:gsLst>
            <a:lin ang="0" scaled="1"/>
          </a:gradFill>
          <a:ln w="28575" algn="ctr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맑은 고딕" panose="020B0503020000020004" pitchFamily="34" charset="-127"/>
              </a:rPr>
              <a:t>Формирующее оценивание</a:t>
            </a:r>
            <a:r>
              <a:rPr kumimoji="0" lang="ru-RU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맑은 고딕" panose="020B0503020000020004" pitchFamily="34" charset="-127"/>
              </a:rPr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42844" y="1285860"/>
            <a:ext cx="381000" cy="381000"/>
            <a:chOff x="2078" y="1680"/>
            <a:chExt cx="1615" cy="161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tint val="0"/>
                    <a:invGamma/>
                  </a:srgbClr>
                </a:gs>
                <a:gs pos="50000">
                  <a:srgbClr val="0000FF"/>
                </a:gs>
                <a:gs pos="100000">
                  <a:srgbClr val="0000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54118"/>
                    <a:invGamma/>
                  </a:srgbClr>
                </a:gs>
                <a:gs pos="50000">
                  <a:srgbClr val="0000FF"/>
                </a:gs>
                <a:gs pos="100000">
                  <a:srgbClr val="0000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</p:grpSp>
      <p:sp>
        <p:nvSpPr>
          <p:cNvPr id="15" name="AutoShape 25"/>
          <p:cNvSpPr>
            <a:spLocks noChangeArrowheads="1"/>
          </p:cNvSpPr>
          <p:nvPr/>
        </p:nvSpPr>
        <p:spPr bwMode="gray">
          <a:xfrm>
            <a:off x="5000628" y="1142984"/>
            <a:ext cx="3711603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5F84DF"/>
              </a:gs>
            </a:gsLst>
            <a:lin ang="18900000" scaled="1"/>
          </a:gradFill>
          <a:ln w="28575" algn="ctr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맑은 고딕" panose="020B0503020000020004" pitchFamily="34" charset="-127"/>
              </a:rPr>
              <a:t>Итоговое оценивание</a:t>
            </a:r>
            <a:r>
              <a:rPr kumimoji="0" lang="ru-RU" altLang="ko-K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맑은 고딕" panose="020B0503020000020004" pitchFamily="34" charset="-127"/>
              </a:rPr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grpSp>
        <p:nvGrpSpPr>
          <p:cNvPr id="16" name="Group 41"/>
          <p:cNvGrpSpPr>
            <a:grpSpLocks/>
          </p:cNvGrpSpPr>
          <p:nvPr/>
        </p:nvGrpSpPr>
        <p:grpSpPr bwMode="auto">
          <a:xfrm>
            <a:off x="4714876" y="1285860"/>
            <a:ext cx="381000" cy="381000"/>
            <a:chOff x="2078" y="1680"/>
            <a:chExt cx="1615" cy="1615"/>
          </a:xfrm>
        </p:grpSpPr>
        <p:sp>
          <p:nvSpPr>
            <p:cNvPr id="17" name="Oval 4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8" name="Oval 4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19" name="Oval 4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tint val="0"/>
                    <a:invGamma/>
                  </a:srgbClr>
                </a:gs>
                <a:gs pos="50000">
                  <a:srgbClr val="0000FF"/>
                </a:gs>
                <a:gs pos="100000">
                  <a:srgbClr val="0000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20" name="Oval 4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21" name="Oval 4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54118"/>
                    <a:invGamma/>
                  </a:srgbClr>
                </a:gs>
                <a:gs pos="50000">
                  <a:srgbClr val="0000FF"/>
                </a:gs>
                <a:gs pos="100000">
                  <a:srgbClr val="0000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22" name="Oval 4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</p:grpSp>
      <p:sp>
        <p:nvSpPr>
          <p:cNvPr id="23" name="Text Box 48"/>
          <p:cNvSpPr txBox="1">
            <a:spLocks noChangeArrowheads="1"/>
          </p:cNvSpPr>
          <p:nvPr/>
        </p:nvSpPr>
        <p:spPr bwMode="auto">
          <a:xfrm>
            <a:off x="523844" y="214290"/>
            <a:ext cx="81883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Два подхода к использованию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val="173413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Users\admin\Desktop\с раб стола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28625"/>
            <a:ext cx="7786688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00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Формирующее оценивание позволяет учителю: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четко сформулировать образовательный результат, подлежащий формированию и оценке в каждом конкретном случае, и организовать в соответствии с этим свою работу; - сделать учащегося </a:t>
            </a:r>
            <a:r>
              <a:rPr lang="ru-RU" b="1" i="1" u="sng" dirty="0"/>
              <a:t>субъектом</a:t>
            </a:r>
            <a:r>
              <a:rPr lang="ru-RU" dirty="0"/>
              <a:t> образовательной и оценочной </a:t>
            </a:r>
            <a:r>
              <a:rPr lang="ru-RU" b="1" i="1" u="sng" dirty="0"/>
              <a:t>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9025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Формирующее оценивание для </a:t>
            </a:r>
            <a:r>
              <a:rPr lang="ru-RU" dirty="0" smtClean="0">
                <a:solidFill>
                  <a:srgbClr val="FF0000"/>
                </a:solidFill>
              </a:rPr>
              <a:t>обучающихся: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помогает </a:t>
            </a:r>
            <a:r>
              <a:rPr lang="ru-RU" dirty="0"/>
              <a:t>учиться на ошибках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r>
              <a:rPr lang="ru-RU" dirty="0"/>
              <a:t>помогает понять</a:t>
            </a:r>
            <a:r>
              <a:rPr lang="ru-RU" dirty="0"/>
              <a:t>, что важно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/>
              <a:t>помогает понять</a:t>
            </a:r>
            <a:r>
              <a:rPr lang="ru-RU" dirty="0"/>
              <a:t>, что у них получается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/>
              <a:t>помогает обнаруживать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/>
              <a:t>что они не знают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/>
              <a:t>помогает обнаруживать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что </a:t>
            </a:r>
            <a:r>
              <a:rPr lang="ru-RU" dirty="0"/>
              <a:t>они не умеют делать;</a:t>
            </a:r>
          </a:p>
        </p:txBody>
      </p:sp>
    </p:spTree>
    <p:extLst>
      <p:ext uri="{BB962C8B-B14F-4D97-AF65-F5344CB8AC3E}">
        <p14:creationId xmlns:p14="http://schemas.microsoft.com/office/powerpoint/2010/main" val="15867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3032</TotalTime>
  <Words>517</Words>
  <Application>Microsoft Office PowerPoint</Application>
  <PresentationFormat>Экран (4:3)</PresentationFormat>
  <Paragraphs>100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Мастер – класс «Формирующие оценивание на уроках … в условиях реализации ФГОС ООО» </vt:lpstr>
      <vt:lpstr>Презентация PowerPoint</vt:lpstr>
      <vt:lpstr>Презентация PowerPoint</vt:lpstr>
      <vt:lpstr>Что такое оценка?</vt:lpstr>
      <vt:lpstr>Функции оценивания:</vt:lpstr>
      <vt:lpstr>Презентация PowerPoint</vt:lpstr>
      <vt:lpstr>Презентация PowerPoint</vt:lpstr>
      <vt:lpstr>Формирующее оценивание позволяет учителю:</vt:lpstr>
      <vt:lpstr>Формирующее оценивание для обучающихся: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ГЛУБОЧАЙШИМ СВОЙСТВОМ ЧЕЛОВЕЧЕСКОЙ ПРИРОДЫ ЯВЛЯЕТСЯ СТРАСТНОЕ СТРЕМЛЕНИЕ ЛЮДЕЙ БЫТЬ ОЦЕНЕННЫМИ ПО ДОСТОИНСТВУ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183</cp:revision>
  <dcterms:created xsi:type="dcterms:W3CDTF">2012-08-12T16:04:58Z</dcterms:created>
  <dcterms:modified xsi:type="dcterms:W3CDTF">2020-10-22T08:31:23Z</dcterms:modified>
</cp:coreProperties>
</file>