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20"/>
  </p:notesMasterIdLst>
  <p:sldIdLst>
    <p:sldId id="256" r:id="rId2"/>
    <p:sldId id="274" r:id="rId3"/>
    <p:sldId id="258" r:id="rId4"/>
    <p:sldId id="263" r:id="rId5"/>
    <p:sldId id="287" r:id="rId6"/>
    <p:sldId id="285" r:id="rId7"/>
    <p:sldId id="276" r:id="rId8"/>
    <p:sldId id="277" r:id="rId9"/>
    <p:sldId id="286" r:id="rId10"/>
    <p:sldId id="288" r:id="rId11"/>
    <p:sldId id="289" r:id="rId12"/>
    <p:sldId id="290" r:id="rId13"/>
    <p:sldId id="283" r:id="rId14"/>
    <p:sldId id="291" r:id="rId15"/>
    <p:sldId id="292" r:id="rId16"/>
    <p:sldId id="293" r:id="rId17"/>
    <p:sldId id="296" r:id="rId18"/>
    <p:sldId id="295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008000"/>
    <a:srgbClr val="3D66C3"/>
    <a:srgbClr val="66CCFF"/>
    <a:srgbClr val="00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59" autoAdjust="0"/>
    <p:restoredTop sz="86364" autoAdjust="0"/>
  </p:normalViewPr>
  <p:slideViewPr>
    <p:cSldViewPr>
      <p:cViewPr varScale="1">
        <p:scale>
          <a:sx n="73" d="100"/>
          <a:sy n="73" d="100"/>
        </p:scale>
        <p:origin x="-14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26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B6A6E89-01C8-430A-ABB1-1036B414967A}" type="datetimeFigureOut">
              <a:rPr lang="ru-RU"/>
              <a:pPr>
                <a:defRPr/>
              </a:pPr>
              <a:t>13.05.2009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661A228-A1C2-403B-AE81-C95D73C6EE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4D56611-F961-4622-82AF-9E6F0AE8734C}" type="datetimeFigureOut">
              <a:rPr lang="en-US" smtClean="0"/>
              <a:pPr>
                <a:defRPr/>
              </a:pPr>
              <a:t>5/13/2009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64350E5-7A25-4634-8A95-06CFA53A6D1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525078B-75D2-4DD8-9340-172F4AAD171B}" type="datetimeFigureOut">
              <a:rPr lang="en-US" smtClean="0"/>
              <a:pPr>
                <a:defRPr/>
              </a:pPr>
              <a:t>5/13/2009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71465CD-8FD0-4B4A-89E7-B4324608681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ACFCBA0-8C65-48DC-A4CE-75A2DE01182F}" type="datetimeFigureOut">
              <a:rPr lang="en-US" smtClean="0"/>
              <a:pPr>
                <a:defRPr/>
              </a:pPr>
              <a:t>5/13/2009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B12A071-59DF-4A3C-9E38-C16900D3AE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186C9FF-CF67-44EA-B4A4-7F0FAA2E3665}" type="datetimeFigureOut">
              <a:rPr lang="en-US" smtClean="0"/>
              <a:pPr>
                <a:defRPr/>
              </a:pPr>
              <a:t>5/13/2009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4CE71CE-01E2-4342-909F-E3500B2595A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3AED74F-0CE7-47CD-9668-74E1FF6A1906}" type="datetimeFigureOut">
              <a:rPr lang="en-US" smtClean="0"/>
              <a:pPr>
                <a:defRPr/>
              </a:pPr>
              <a:t>5/13/2009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F754980-4683-4CA0-85E9-50723DBBC47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A683CAD-BDDD-47A3-85F2-BD54667BAC10}" type="datetimeFigureOut">
              <a:rPr lang="en-US" smtClean="0"/>
              <a:pPr>
                <a:defRPr/>
              </a:pPr>
              <a:t>5/13/2009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AA92EB7-D661-4128-840B-CE4843C2089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35410D9-3B6F-4D45-AFA7-CC469FD42014}" type="datetimeFigureOut">
              <a:rPr lang="en-US" smtClean="0"/>
              <a:pPr>
                <a:defRPr/>
              </a:pPr>
              <a:t>5/13/2009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B9C46AC-0CCD-49F0-84D9-B077E80A7B8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0B36EF3-7D6A-42A5-AF4B-793923057E9F}" type="datetimeFigureOut">
              <a:rPr lang="en-US" smtClean="0"/>
              <a:pPr>
                <a:defRPr/>
              </a:pPr>
              <a:t>5/13/2009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6F641C0-FA1E-4153-AD6F-D6811DC45D9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5882A64-790D-4B52-AAEB-2F3C1C83BE9C}" type="datetimeFigureOut">
              <a:rPr lang="en-US" smtClean="0"/>
              <a:pPr>
                <a:defRPr/>
              </a:pPr>
              <a:t>5/13/2009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C34F27E-48B6-4123-BB0B-B2AFFECA197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D518539-8694-4E3E-B290-5B185BC2BE16}" type="datetimeFigureOut">
              <a:rPr lang="en-US" smtClean="0"/>
              <a:pPr>
                <a:defRPr/>
              </a:pPr>
              <a:t>5/13/2009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8A14F32-DCC5-44C1-880E-78A0E139979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AF7EDEF-7781-4074-A904-AD263D3EA271}" type="datetimeFigureOut">
              <a:rPr lang="en-US" smtClean="0"/>
              <a:pPr>
                <a:defRPr/>
              </a:pPr>
              <a:t>5/13/2009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31DF772-9F4B-4478-99A7-37469CEFF13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43AED74F-0CE7-47CD-9668-74E1FF6A1906}" type="datetimeFigureOut">
              <a:rPr lang="en-US" smtClean="0"/>
              <a:pPr>
                <a:defRPr/>
              </a:pPr>
              <a:t>5/13/2009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AF754980-4683-4CA0-85E9-50723DBBC47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ransition spd="slow">
    <p:newsflash/>
    <p:sndAc>
      <p:stSnd>
        <p:snd r:embed="rId13" name="chimes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30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gif"/><Relationship Id="rId7" Type="http://schemas.openxmlformats.org/officeDocument/2006/relationships/image" Target="../media/image3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gif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zoneland.ru/" TargetMode="External"/><Relationship Id="rId4" Type="http://schemas.openxmlformats.org/officeDocument/2006/relationships/hyperlink" Target="http://olpictures.ru/kartinki-deti-igrayut.html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gif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692696"/>
            <a:ext cx="7458068" cy="200026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8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4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Речевые игры 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8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4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 режимных моментах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4400" b="1" i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4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44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4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4400" b="1" i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4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8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4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Рисунок 4" descr="http://86ds6-nyagan.edusite.ru/images/kniga2.png"/>
          <p:cNvPicPr/>
          <p:nvPr/>
        </p:nvPicPr>
        <p:blipFill>
          <a:blip r:embed="rId3" cstate="print">
            <a:lum contrast="20000"/>
          </a:blip>
          <a:stretch>
            <a:fillRect/>
          </a:stretch>
        </p:blipFill>
        <p:spPr bwMode="auto">
          <a:xfrm>
            <a:off x="2987824" y="3550762"/>
            <a:ext cx="3856732" cy="330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mod_article24215889_2.png"/>
          <p:cNvPicPr>
            <a:picLocks noChangeAspect="1"/>
          </p:cNvPicPr>
          <p:nvPr/>
        </p:nvPicPr>
        <p:blipFill>
          <a:blip r:embed="rId4" cstate="print">
            <a:lum contrast="20000"/>
          </a:blip>
          <a:stretch>
            <a:fillRect/>
          </a:stretch>
        </p:blipFill>
        <p:spPr>
          <a:xfrm>
            <a:off x="539552" y="2564904"/>
            <a:ext cx="2601580" cy="2880320"/>
          </a:xfrm>
          <a:prstGeom prst="rect">
            <a:avLst/>
          </a:prstGeom>
        </p:spPr>
      </p:pic>
      <p:pic>
        <p:nvPicPr>
          <p:cNvPr id="6" name="Рисунок 5" descr="678b10791de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44208" y="2420888"/>
            <a:ext cx="2391530" cy="2736304"/>
          </a:xfrm>
          <a:prstGeom prst="rect">
            <a:avLst/>
          </a:prstGeom>
        </p:spPr>
      </p:pic>
    </p:spTree>
  </p:cSld>
  <p:clrMapOvr>
    <a:masterClrMapping/>
  </p:clrMapOvr>
  <p:transition spd="slow" advTm="4118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 descr="yves-saint-laurent-tribute-leather-sandal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3500438"/>
            <a:ext cx="1428736" cy="1428736"/>
          </a:xfrm>
          <a:prstGeom prst="rect">
            <a:avLst/>
          </a:prstGeom>
        </p:spPr>
      </p:pic>
      <p:pic>
        <p:nvPicPr>
          <p:cNvPr id="19" name="Рисунок 18" descr="загруженно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8116" y="571480"/>
            <a:ext cx="1285884" cy="1285884"/>
          </a:xfrm>
          <a:prstGeom prst="rect">
            <a:avLst/>
          </a:prstGeom>
        </p:spPr>
      </p:pic>
      <p:pic>
        <p:nvPicPr>
          <p:cNvPr id="17" name="Рисунок 16" descr="imag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57554" y="2214554"/>
            <a:ext cx="1214446" cy="1214446"/>
          </a:xfrm>
          <a:prstGeom prst="rect">
            <a:avLst/>
          </a:prstGeom>
        </p:spPr>
      </p:pic>
      <p:pic>
        <p:nvPicPr>
          <p:cNvPr id="18" name="Рисунок 17" descr="shkolnij-ranec-step-by-step-h-24237-school_en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00100" y="428604"/>
            <a:ext cx="1285884" cy="1285884"/>
          </a:xfrm>
          <a:prstGeom prst="rect">
            <a:avLst/>
          </a:prstGeom>
        </p:spPr>
      </p:pic>
      <p:pic>
        <p:nvPicPr>
          <p:cNvPr id="15" name="Рисунок 14" descr="kofeinik-1436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85984" y="3286124"/>
            <a:ext cx="1857388" cy="1401456"/>
          </a:xfrm>
          <a:prstGeom prst="rect">
            <a:avLst/>
          </a:prstGeom>
        </p:spPr>
      </p:pic>
      <p:pic>
        <p:nvPicPr>
          <p:cNvPr id="16" name="Рисунок 15" descr="images (1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929316" y="3643314"/>
            <a:ext cx="1428760" cy="1428760"/>
          </a:xfrm>
          <a:prstGeom prst="rect">
            <a:avLst/>
          </a:prstGeom>
        </p:spPr>
      </p:pic>
      <p:pic>
        <p:nvPicPr>
          <p:cNvPr id="12" name="Рисунок 11" descr="253637-2-2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334237" y="3500438"/>
            <a:ext cx="1809763" cy="1357322"/>
          </a:xfrm>
          <a:prstGeom prst="rect">
            <a:avLst/>
          </a:prstGeom>
        </p:spPr>
      </p:pic>
      <p:pic>
        <p:nvPicPr>
          <p:cNvPr id="14" name="Рисунок 13" descr="IMG_1784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786314" y="1857364"/>
            <a:ext cx="1857388" cy="1857388"/>
          </a:xfrm>
          <a:prstGeom prst="rect">
            <a:avLst/>
          </a:prstGeom>
        </p:spPr>
      </p:pic>
      <p:pic>
        <p:nvPicPr>
          <p:cNvPr id="11" name="Рисунок 10" descr="830975570u0h1_enl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072330" y="2214554"/>
            <a:ext cx="1417589" cy="121444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43042" y="142852"/>
            <a:ext cx="65843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С детьми играем - речь развиваем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1500174"/>
            <a:ext cx="71717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               Цель: научить детей различать предметы, сходные по назначению и похожие внешне, помочь запомнить их названия; активизировать в речи детей соответствующий словарь.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3648" y="20608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42976" y="4572008"/>
            <a:ext cx="73581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           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Ход игры: играют 6-9 детей, у каждого ребенка 2-3 парные карточки. Воспитатель предлагает детям правильно собрать вещи и перевезти их на новую квартиру. Ребенок должен отдать воспитателю только ту вещь которую он называет. Задача детей быть внимательными и не путать близкие внешне и по назначению предметы (например чайник и кофейник, платок и косынку и т.д.) Если ребенок ошибается карточка остается у него, выигрывает тот кто быстрее всех отдаст все карточки.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71736" y="785794"/>
            <a:ext cx="4704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«Переезжаем на новую квартиру»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" name="Рисунок 9" descr="granstakan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071538" y="3857628"/>
            <a:ext cx="711820" cy="1000132"/>
          </a:xfrm>
          <a:prstGeom prst="rect">
            <a:avLst/>
          </a:prstGeom>
        </p:spPr>
      </p:pic>
      <p:pic>
        <p:nvPicPr>
          <p:cNvPr id="13" name="Рисунок 12" descr="18-09-2013-12-42-25-click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071538" y="2357430"/>
            <a:ext cx="1392919" cy="1357322"/>
          </a:xfrm>
          <a:prstGeom prst="rect">
            <a:avLst/>
          </a:prstGeom>
        </p:spPr>
      </p:pic>
    </p:spTree>
  </p:cSld>
  <p:clrMapOvr>
    <a:masterClrMapping/>
  </p:clrMapOvr>
  <p:transition spd="slow" advTm="25179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gruzovik+7715171949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86182" y="2285992"/>
            <a:ext cx="4000496" cy="30003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85852" y="857232"/>
            <a:ext cx="7171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         Цель: развивать понимание отношений целое и его части, расширять словарный запас за счет названий частей знакомых предметов.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3648" y="20608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42976" y="4857760"/>
            <a:ext cx="73581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           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Ход игры:  воспитатель показывает детям чайник. Спрашивает: «Что это? Что есть у чайника?»  Поясняет, что чайник это целый предмет , а носик, ручка, крышка, донышко – это части предмета. Далее детям раздаются карточки с силуэтом предмета  и предлагается задать друг другу вопрос, что у них назвав  одну из частей своего предмета.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14678" y="357166"/>
            <a:ext cx="3389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«найди части к целому»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1" name="Рисунок 10" descr="07_3173_6042_100-800x8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71604" y="3357562"/>
            <a:ext cx="1357298" cy="1357298"/>
          </a:xfrm>
          <a:prstGeom prst="rect">
            <a:avLst/>
          </a:prstGeom>
        </p:spPr>
      </p:pic>
      <p:pic>
        <p:nvPicPr>
          <p:cNvPr id="12" name="Рисунок 11" descr="wheels_hpi_4729_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71604" y="1500174"/>
            <a:ext cx="2357438" cy="1768079"/>
          </a:xfrm>
          <a:prstGeom prst="rect">
            <a:avLst/>
          </a:prstGeom>
        </p:spPr>
      </p:pic>
      <p:pic>
        <p:nvPicPr>
          <p:cNvPr id="10" name="Рисунок 9" descr="chaynik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72264" y="1285860"/>
            <a:ext cx="2000264" cy="1961299"/>
          </a:xfrm>
          <a:prstGeom prst="rect">
            <a:avLst/>
          </a:prstGeom>
        </p:spPr>
      </p:pic>
    </p:spTree>
  </p:cSld>
  <p:clrMapOvr>
    <a:masterClrMapping/>
  </p:clrMapOvr>
  <p:transition spd="slow" advTm="15320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lisica_000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0" y="142852"/>
            <a:ext cx="2857500" cy="1495425"/>
          </a:xfrm>
          <a:prstGeom prst="rect">
            <a:avLst/>
          </a:prstGeom>
        </p:spPr>
      </p:pic>
      <p:pic>
        <p:nvPicPr>
          <p:cNvPr id="13" name="Рисунок 12" descr="f_4b67298c0047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2976" y="2143116"/>
            <a:ext cx="4000185" cy="3005139"/>
          </a:xfrm>
          <a:prstGeom prst="rect">
            <a:avLst/>
          </a:prstGeom>
        </p:spPr>
      </p:pic>
      <p:pic>
        <p:nvPicPr>
          <p:cNvPr id="10" name="Рисунок 9" descr="430343_origina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85852" y="0"/>
            <a:ext cx="1571636" cy="15716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71670" y="1071546"/>
            <a:ext cx="66716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         Цель: формировать навык употребления имен 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существительных в родительном и дательном падежах.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3648" y="20608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42976" y="4857760"/>
            <a:ext cx="73581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           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Ход игры:  воспитатель просит детей помочь  барсуку разнести правильно письма, на конверте изображен адресат и отправитель. Ребенок получив конверт должен правильно построить предложение: - Это письмо лисе от мышки.  Письмо корове от курицы  и т.д.  Игра продолжается пока барсук не разнесет все письма.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86116" y="357166"/>
            <a:ext cx="2915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«барсук-почтальон»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1" name="Рисунок 10" descr="041323_1385342003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0492528">
            <a:off x="201550" y="1218800"/>
            <a:ext cx="1649490" cy="1649490"/>
          </a:xfrm>
          <a:prstGeom prst="rect">
            <a:avLst/>
          </a:prstGeom>
        </p:spPr>
      </p:pic>
      <p:pic>
        <p:nvPicPr>
          <p:cNvPr id="12" name="Рисунок 11" descr="5929452.2591.jpeg"/>
          <p:cNvPicPr>
            <a:picLocks noChangeAspect="1"/>
          </p:cNvPicPr>
          <p:nvPr/>
        </p:nvPicPr>
        <p:blipFill>
          <a:blip r:embed="rId7" cstate="print"/>
          <a:srcRect r="12112"/>
          <a:stretch>
            <a:fillRect/>
          </a:stretch>
        </p:blipFill>
        <p:spPr>
          <a:xfrm>
            <a:off x="6552301" y="1857364"/>
            <a:ext cx="2591699" cy="2882900"/>
          </a:xfrm>
          <a:prstGeom prst="rect">
            <a:avLst/>
          </a:prstGeom>
        </p:spPr>
      </p:pic>
      <p:pic>
        <p:nvPicPr>
          <p:cNvPr id="14" name="Рисунок 13" descr="38383549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286380" y="4000504"/>
            <a:ext cx="1470991" cy="917458"/>
          </a:xfrm>
          <a:prstGeom prst="rect">
            <a:avLst/>
          </a:prstGeom>
        </p:spPr>
      </p:pic>
      <p:pic>
        <p:nvPicPr>
          <p:cNvPr id="16" name="Рисунок 15" descr="slide0014_image02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flipH="1">
            <a:off x="5286380" y="1750922"/>
            <a:ext cx="1428760" cy="1778796"/>
          </a:xfrm>
          <a:prstGeom prst="rect">
            <a:avLst/>
          </a:prstGeom>
        </p:spPr>
      </p:pic>
    </p:spTree>
  </p:cSld>
  <p:clrMapOvr>
    <a:masterClrMapping/>
  </p:clrMapOvr>
  <p:transition spd="slow" advTm="20467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4414" y="1000108"/>
            <a:ext cx="77153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3D66C3"/>
                </a:solidFill>
                <a:latin typeface="Monotype Corsiva" pitchFamily="66" charset="0"/>
              </a:rPr>
              <a:t>            </a:t>
            </a:r>
            <a:r>
              <a:rPr lang="ru-RU" sz="2000" b="1" dirty="0" smtClean="0">
                <a:solidFill>
                  <a:srgbClr val="3D66C3"/>
                </a:solidFill>
                <a:latin typeface="Monotype Corsiva" pitchFamily="66" charset="0"/>
              </a:rPr>
              <a:t>Современные дети с удовольствием играют в русские народные</a:t>
            </a:r>
          </a:p>
          <a:p>
            <a:r>
              <a:rPr lang="ru-RU" sz="2000" b="1" dirty="0" smtClean="0">
                <a:solidFill>
                  <a:srgbClr val="3D66C3"/>
                </a:solidFill>
                <a:latin typeface="Monotype Corsiva" pitchFamily="66" charset="0"/>
              </a:rPr>
              <a:t> игры. Они привлекают ребят познавательным содержанием, разнообразием игровых действий и эмоциональной окрашенностью. Кто не знает  и не помнит такие игры, как «Казаки-разбойники», «Колдунчики», «Золотые ворота», «Бояре».</a:t>
            </a:r>
          </a:p>
          <a:p>
            <a:r>
              <a:rPr lang="ru-RU" sz="2000" b="1" dirty="0" smtClean="0">
                <a:solidFill>
                  <a:srgbClr val="3D66C3"/>
                </a:solidFill>
                <a:latin typeface="Monotype Corsiva" pitchFamily="66" charset="0"/>
              </a:rPr>
              <a:t>             Но какая игра без ведущего?</a:t>
            </a:r>
          </a:p>
          <a:p>
            <a:r>
              <a:rPr lang="ru-RU" sz="2000" b="1" dirty="0" smtClean="0">
                <a:solidFill>
                  <a:srgbClr val="3D66C3"/>
                </a:solidFill>
                <a:latin typeface="Monotype Corsiva" pitchFamily="66" charset="0"/>
              </a:rPr>
              <a:t> Считалки (народные названия: считушки, пересчет, говорушки) – короткие рифмованные стихи традиционно используемые в играх для выбора водящего. Чем забавнее считалка, тем быстрее она запоминается.</a:t>
            </a:r>
            <a:endParaRPr lang="ru-RU" sz="2000" b="1" dirty="0">
              <a:solidFill>
                <a:srgbClr val="3D66C3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86050" y="428604"/>
            <a:ext cx="4194226" cy="584775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Играем на прогулке</a:t>
            </a:r>
            <a:endParaRPr lang="ru-RU" sz="3200" b="1" cap="none" spc="0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Рисунок 4" descr="aWiCvjovLx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71802" y="3786190"/>
            <a:ext cx="3868771" cy="2901577"/>
          </a:xfrm>
          <a:prstGeom prst="rect">
            <a:avLst/>
          </a:prstGeom>
        </p:spPr>
      </p:pic>
    </p:spTree>
  </p:cSld>
  <p:clrMapOvr>
    <a:masterClrMapping/>
  </p:clrMapOvr>
  <p:transition spd="slow" advTm="24913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357950" y="1500174"/>
            <a:ext cx="24080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  <a:latin typeface="Monotype Corsiva" pitchFamily="66" charset="0"/>
              </a:rPr>
              <a:t>Ягодка малиновка, </a:t>
            </a:r>
          </a:p>
          <a:p>
            <a:r>
              <a:rPr lang="ru-RU" sz="2400" b="1" dirty="0" smtClean="0">
                <a:solidFill>
                  <a:srgbClr val="FFC000"/>
                </a:solidFill>
                <a:latin typeface="Monotype Corsiva" pitchFamily="66" charset="0"/>
              </a:rPr>
              <a:t>Медок, сахарок,</a:t>
            </a:r>
          </a:p>
          <a:p>
            <a:r>
              <a:rPr lang="ru-RU" sz="2400" b="1" dirty="0" smtClean="0">
                <a:solidFill>
                  <a:srgbClr val="FFC000"/>
                </a:solidFill>
                <a:latin typeface="Monotype Corsiva" pitchFamily="66" charset="0"/>
              </a:rPr>
              <a:t>Поди вон, королек!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85852" y="1428736"/>
            <a:ext cx="235032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3D66C3"/>
                </a:solidFill>
                <a:latin typeface="Monotype Corsiva" pitchFamily="66" charset="0"/>
              </a:rPr>
              <a:t>Месяц- заяц</a:t>
            </a:r>
          </a:p>
          <a:p>
            <a:r>
              <a:rPr lang="ru-RU" sz="2400" b="1" dirty="0" smtClean="0">
                <a:solidFill>
                  <a:srgbClr val="3D66C3"/>
                </a:solidFill>
                <a:latin typeface="Monotype Corsiva" pitchFamily="66" charset="0"/>
              </a:rPr>
              <a:t>Вырвал травку,</a:t>
            </a:r>
          </a:p>
          <a:p>
            <a:r>
              <a:rPr lang="ru-RU" sz="2400" b="1" dirty="0" smtClean="0">
                <a:solidFill>
                  <a:srgbClr val="3D66C3"/>
                </a:solidFill>
                <a:latin typeface="Monotype Corsiva" pitchFamily="66" charset="0"/>
              </a:rPr>
              <a:t>Положил на лавку,</a:t>
            </a:r>
          </a:p>
          <a:p>
            <a:r>
              <a:rPr lang="ru-RU" sz="2400" b="1" dirty="0" smtClean="0">
                <a:solidFill>
                  <a:srgbClr val="3D66C3"/>
                </a:solidFill>
                <a:latin typeface="Monotype Corsiva" pitchFamily="66" charset="0"/>
              </a:rPr>
              <a:t>Кто возьмет –</a:t>
            </a:r>
          </a:p>
          <a:p>
            <a:r>
              <a:rPr lang="ru-RU" sz="2400" b="1" dirty="0" smtClean="0">
                <a:solidFill>
                  <a:srgbClr val="3D66C3"/>
                </a:solidFill>
                <a:latin typeface="Monotype Corsiva" pitchFamily="66" charset="0"/>
              </a:rPr>
              <a:t>Тот вон пойдет.</a:t>
            </a:r>
            <a:endParaRPr lang="ru-RU" sz="2400" b="1" dirty="0">
              <a:solidFill>
                <a:srgbClr val="3D66C3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9058" y="3500438"/>
            <a:ext cx="218521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Катилось яблоко</a:t>
            </a:r>
          </a:p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Мимо сада,</a:t>
            </a:r>
          </a:p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Мимо сада,</a:t>
            </a:r>
          </a:p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Мимо града.</a:t>
            </a:r>
          </a:p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Кто поднимет,</a:t>
            </a:r>
          </a:p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Тот и выйдет.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57950" y="5572140"/>
            <a:ext cx="21579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8000"/>
                </a:solidFill>
                <a:latin typeface="Monotype Corsiva" pitchFamily="66" charset="0"/>
              </a:rPr>
              <a:t>Стакан, лимон –</a:t>
            </a:r>
          </a:p>
          <a:p>
            <a:r>
              <a:rPr lang="ru-RU" sz="2400" b="1" dirty="0" smtClean="0">
                <a:solidFill>
                  <a:srgbClr val="008000"/>
                </a:solidFill>
                <a:latin typeface="Monotype Corsiva" pitchFamily="66" charset="0"/>
              </a:rPr>
              <a:t> Вышел вон!</a:t>
            </a:r>
            <a:endParaRPr lang="ru-RU" sz="2400" b="1" dirty="0">
              <a:solidFill>
                <a:srgbClr val="008000"/>
              </a:solidFill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9058" y="357166"/>
            <a:ext cx="2353850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Считалки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1" name="Рисунок 10" descr="ruth1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4000504"/>
            <a:ext cx="2928958" cy="2528417"/>
          </a:xfrm>
          <a:prstGeom prst="rect">
            <a:avLst/>
          </a:prstGeom>
        </p:spPr>
      </p:pic>
      <p:pic>
        <p:nvPicPr>
          <p:cNvPr id="13" name="Рисунок 12" descr="images (1).jpg"/>
          <p:cNvPicPr>
            <a:picLocks noChangeAspect="1"/>
          </p:cNvPicPr>
          <p:nvPr/>
        </p:nvPicPr>
        <p:blipFill>
          <a:blip r:embed="rId4" cstate="print">
            <a:lum contrast="10000"/>
          </a:blip>
          <a:stretch>
            <a:fillRect/>
          </a:stretch>
        </p:blipFill>
        <p:spPr>
          <a:xfrm flipH="1">
            <a:off x="6286512" y="2857496"/>
            <a:ext cx="2143140" cy="2374557"/>
          </a:xfrm>
          <a:prstGeom prst="rect">
            <a:avLst/>
          </a:prstGeom>
        </p:spPr>
      </p:pic>
      <p:pic>
        <p:nvPicPr>
          <p:cNvPr id="14" name="Рисунок 13" descr="9776677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15238" y="785795"/>
            <a:ext cx="2233157" cy="2428892"/>
          </a:xfrm>
          <a:prstGeom prst="rect">
            <a:avLst/>
          </a:prstGeom>
        </p:spPr>
      </p:pic>
    </p:spTree>
  </p:cSld>
  <p:clrMapOvr>
    <a:masterClrMapping/>
  </p:clrMapOvr>
  <p:transition spd="slow" advTm="20732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43240" y="357166"/>
            <a:ext cx="3611310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3200" b="1" dirty="0" smtClean="0">
                <a:ln/>
                <a:solidFill>
                  <a:schemeClr val="accent3"/>
                </a:solidFill>
              </a:rPr>
              <a:t>Игры с выбором</a:t>
            </a:r>
            <a:endParaRPr lang="ru-RU" sz="3200" b="1" dirty="0">
              <a:ln/>
              <a:solidFill>
                <a:schemeClr val="accent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1000108"/>
            <a:ext cx="7375737" cy="5447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</a:rPr>
              <a:t>«Золотые ворота»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Выбирают двух игроков. Они отходят в сторону и договариваются,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 кто из них будет солнцем, а кто – луной. За тем дети становятся 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лицом друг к другу, берутся за руки и поднимают их, образуя ворота.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 Остальные играющие берутся за руки и вереницей идут  через ворота. 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Изображающие ворота говорят: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Золотые ворота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Пропускают не всегда: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Первый раз прощается,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Второй – запрещается,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А третий раз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Не пропустим вас!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Ворота закрываются при последних словах и ловят того, кто не 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успел пройти. Пойманного спрашивают потихоньку за кого он хотел 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бы встать, за солнце или луну. Когда выбор сделают все игроки, 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две команды устраивают перетягивание с помощью веревки или взявшись 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за руки</a:t>
            </a:r>
            <a:endParaRPr lang="ru-RU" sz="2000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Tm="25366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28" y="642918"/>
            <a:ext cx="6986208" cy="5447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Monotype Corsiva" pitchFamily="66" charset="0"/>
              </a:rPr>
              <a:t>«Краски»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             По жребию выбирают хозяина и покупателя. 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Остальные игроки – краски. Каждая краска придумывает себе цвет и 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тихо называет его хозяину, он приглашает покупателя. Покупатель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 стучит: </a:t>
            </a:r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- «Тук, тук!»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 – «Кто там?» 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– «Покупатель!»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 – «За чем пришел?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 – «За краской» 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– «За какой?»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 – « За голубой». 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Если голубой краски нет, хозяин говорит: 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 «Иди по голубой дорожке, найди голубые сапожки, поноси-поноси и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нам приноси!»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Если же краска есть, то покупатель забирает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 ее себе. Когда покупатель угадает несколько красок он становится 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хозяином.</a:t>
            </a:r>
            <a:endParaRPr lang="ru-RU" sz="20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1371305262_prevy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86182" y="2214554"/>
            <a:ext cx="4762500" cy="2015434"/>
          </a:xfrm>
          <a:prstGeom prst="rect">
            <a:avLst/>
          </a:prstGeom>
        </p:spPr>
      </p:pic>
    </p:spTree>
  </p:cSld>
  <p:clrMapOvr>
    <a:masterClrMapping/>
  </p:clrMapOvr>
  <p:transition spd="slow" advTm="20623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14744" y="357166"/>
            <a:ext cx="250581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Литература:</a:t>
            </a:r>
            <a:endParaRPr lang="ru-RU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256247045_vector-old-book-paper-feath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786182" y="5072026"/>
            <a:ext cx="2435420" cy="17859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14414" y="1071546"/>
            <a:ext cx="76469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и упражнения по развитию речи: пособие для </a:t>
            </a:r>
            <a:r>
              <a:rPr lang="ru-RU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работников </a:t>
            </a:r>
          </a:p>
          <a:p>
            <a:pPr marL="342900" indent="-342900"/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ДОУ/ </a:t>
            </a:r>
            <a:r>
              <a:rPr lang="ru-RU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Швайко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Г.С.; под ред. В.В.Гербовой. – М. Айрис- пресс, 2006. – 176с.</a:t>
            </a:r>
            <a:endParaRPr lang="ru-RU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4414" y="1928802"/>
            <a:ext cx="75709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 Наглядно-игровые средства в логопедической работе с дошкольниками/ </a:t>
            </a:r>
          </a:p>
          <a:p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Уварова Т.Б.-М.ТЦ Сфера, 2009. – 64 с.</a:t>
            </a:r>
            <a:endParaRPr lang="ru-RU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4414" y="2714620"/>
            <a:ext cx="7929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 Любимые детские игры/ Сост. Г.Н. Гришина. – М.: ТЦ Сфера, </a:t>
            </a:r>
          </a:p>
          <a:p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1999. – 96 с.</a:t>
            </a:r>
            <a:endParaRPr lang="ru-RU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14414" y="3429000"/>
            <a:ext cx="7453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 Игры для детей от трех до семи лет/ Монина Г.Б., Гурин Ю.В. – СПб.:</a:t>
            </a:r>
          </a:p>
          <a:p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Речь; М.: Сфера, 2011. – 256 с.</a:t>
            </a:r>
            <a:endParaRPr lang="ru-RU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14414" y="4143380"/>
            <a:ext cx="77389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Фотографии и картинки используемые в презентации заимствованы с 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http://olpictures.ru/kartinki-deti-igrayut.html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,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http://zoneland.ru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др.интернет </a:t>
            </a:r>
          </a:p>
          <a:p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ресурсов .</a:t>
            </a:r>
          </a:p>
          <a:p>
            <a:endParaRPr lang="ru-RU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2928934"/>
            <a:ext cx="7458068" cy="200026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Речевые игры 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режимных моментах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40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40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44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4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44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mod_article24215889_2.png"/>
          <p:cNvPicPr>
            <a:picLocks noChangeAspect="1"/>
          </p:cNvPicPr>
          <p:nvPr/>
        </p:nvPicPr>
        <p:blipFill>
          <a:blip r:embed="rId3" cstate="print">
            <a:lum contrast="20000"/>
          </a:blip>
          <a:stretch>
            <a:fillRect/>
          </a:stretch>
        </p:blipFill>
        <p:spPr>
          <a:xfrm>
            <a:off x="7143768" y="1428736"/>
            <a:ext cx="1613094" cy="17859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14546" y="5214950"/>
            <a:ext cx="56909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Составитель: учитель-логопед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Колчанова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Анастасия Сергеевна</a:t>
            </a:r>
          </a:p>
          <a:p>
            <a:r>
              <a:rPr lang="ru-RU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                     </a:t>
            </a:r>
            <a:r>
              <a:rPr lang="ru-RU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     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ГБОУ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Школа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№ </a:t>
            </a:r>
            <a:r>
              <a:rPr lang="ru-RU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2103 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8" name="Рисунок 7" descr="images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728" y="1428736"/>
            <a:ext cx="1547419" cy="1714512"/>
          </a:xfrm>
          <a:prstGeom prst="rect">
            <a:avLst/>
          </a:prstGeom>
        </p:spPr>
      </p:pic>
      <p:pic>
        <p:nvPicPr>
          <p:cNvPr id="10" name="Рисунок 9" descr="http://86ds6-nyagan.edusite.ru/images/kniga2.png"/>
          <p:cNvPicPr/>
          <p:nvPr/>
        </p:nvPicPr>
        <p:blipFill>
          <a:blip r:embed="rId5" cstate="print">
            <a:lum contrast="20000"/>
          </a:blip>
          <a:stretch>
            <a:fillRect/>
          </a:stretch>
        </p:blipFill>
        <p:spPr bwMode="auto">
          <a:xfrm>
            <a:off x="3786182" y="357166"/>
            <a:ext cx="235653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1372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28662" y="500042"/>
            <a:ext cx="7858180" cy="5929354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solidFill>
                  <a:srgbClr val="3D66C3"/>
                </a:solidFill>
                <a:latin typeface="Monotype Corsiva" pitchFamily="66" charset="0"/>
              </a:rPr>
              <a:t>    Дошкольный возраст — это уникальный период развития ребенка, который обладает своеобразной логикой и спецификой.</a:t>
            </a:r>
            <a:endParaRPr lang="ru-RU" sz="1100" b="1" dirty="0" smtClean="0">
              <a:solidFill>
                <a:srgbClr val="3D66C3"/>
              </a:solidFill>
              <a:latin typeface="Monotype Corsiva" pitchFamily="66" charset="0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rgbClr val="3D66C3"/>
                </a:solidFill>
                <a:latin typeface="Monotype Corsiva" pitchFamily="66" charset="0"/>
              </a:rPr>
              <a:t>    И именно в дошкольном возрасте игра является ведущим видом деятельности, создающим наиболее благоприятные условия для психического и личностного развития ребенка, поскольку в процессе игры ребёнок сам стремится научиться тому, что еще не умеет. </a:t>
            </a:r>
          </a:p>
          <a:p>
            <a:pPr algn="just"/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  <a:latin typeface="Franklin Gothic Medium Cond" pitchFamily="34" charset="0"/>
            </a:endParaRPr>
          </a:p>
        </p:txBody>
      </p:sp>
      <p:pic>
        <p:nvPicPr>
          <p:cNvPr id="8" name="Рисунок 7" descr="images (8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5074" y="3643314"/>
            <a:ext cx="2678591" cy="2428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images (7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28926" y="4929198"/>
            <a:ext cx="2619375" cy="17430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new-blog-header1-300x29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0" y="3286124"/>
            <a:ext cx="2428892" cy="23641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Tm="12792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3872" y="2420888"/>
            <a:ext cx="8420128" cy="4008447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        </a:t>
            </a:r>
          </a:p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 Это научно обоснованный распорядок жизни, предусматривающий рациональное распределение времени и последовательность различных видов деятельности и отдыха.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357166"/>
            <a:ext cx="721523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Что такое режим?</a:t>
            </a:r>
            <a:endParaRPr lang="ru-RU" sz="4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Рисунок 4" descr="80199302_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5157192"/>
            <a:ext cx="2130556" cy="1432563"/>
          </a:xfrm>
          <a:prstGeom prst="rect">
            <a:avLst/>
          </a:prstGeom>
        </p:spPr>
      </p:pic>
      <p:pic>
        <p:nvPicPr>
          <p:cNvPr id="7" name="Рисунок 6" descr="3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4365104"/>
            <a:ext cx="2303537" cy="1828654"/>
          </a:xfrm>
          <a:prstGeom prst="rect">
            <a:avLst/>
          </a:prstGeom>
        </p:spPr>
      </p:pic>
      <p:pic>
        <p:nvPicPr>
          <p:cNvPr id="8" name="Рисунок 7" descr="947234_html_m74b6eda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91680" y="4231374"/>
            <a:ext cx="1728192" cy="1944736"/>
          </a:xfrm>
          <a:prstGeom prst="rect">
            <a:avLst/>
          </a:prstGeom>
        </p:spPr>
      </p:pic>
      <p:pic>
        <p:nvPicPr>
          <p:cNvPr id="9" name="Рисунок 8" descr="zaryadka.jpg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19872" y="1052736"/>
            <a:ext cx="3217749" cy="1800200"/>
          </a:xfrm>
          <a:prstGeom prst="rect">
            <a:avLst/>
          </a:prstGeom>
        </p:spPr>
      </p:pic>
    </p:spTree>
  </p:cSld>
  <p:clrMapOvr>
    <a:masterClrMapping/>
  </p:clrMapOvr>
  <p:transition spd="slow" advTm="10187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a13ba07ea8e87418a206897113468e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3750447"/>
            <a:ext cx="4143404" cy="310755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7096" y="285728"/>
            <a:ext cx="8136904" cy="8382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РЕЖИМНЫЕ МОМЕНТЫ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2976" y="1357298"/>
            <a:ext cx="7677992" cy="4897437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ru-RU" sz="26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Утренний прием детей;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6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Проведение утренней гимнастики;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6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Организация культурно- гигиенических навыков;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6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Подготовка к приёму пищи; 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6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Приём пищи</a:t>
            </a:r>
            <a:r>
              <a:rPr lang="en-US" sz="26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6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(завтрак, обед, полдник);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6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Подготовка к НОД;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6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Подготовка к прогулке, прогулка, возвращение с прогулки;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600" b="1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Подготовка ко сну</a:t>
            </a:r>
            <a:r>
              <a:rPr lang="ru-RU" sz="26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, сон</a:t>
            </a:r>
            <a:endParaRPr lang="ru-RU" sz="2600" b="1" dirty="0">
              <a:solidFill>
                <a:schemeClr val="accent3">
                  <a:lumMod val="75000"/>
                </a:schemeClr>
              </a:solidFill>
              <a:latin typeface="Monotype Corsiva" pitchFamily="66" charset="0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6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Игровая, трудовая деятельности,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sz="26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    индивидуальная работа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sz="26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    с детьми.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400" dirty="0"/>
          </a:p>
        </p:txBody>
      </p:sp>
    </p:spTree>
  </p:cSld>
  <p:clrMapOvr>
    <a:masterClrMapping/>
  </p:clrMapOvr>
  <p:transition spd="slow" advTm="14414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71600" y="1196752"/>
            <a:ext cx="3888432" cy="391655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           Все мы знаем, что для полноценного развития речи наших воспитанников, мы должны постоянно с ними говорить. Одним из приемов являются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речевые игры в режимных моментах. </a:t>
            </a:r>
          </a:p>
        </p:txBody>
      </p:sp>
      <p:pic>
        <p:nvPicPr>
          <p:cNvPr id="5" name="Содержимое 4" descr="5b2a8c5cb3428f99142ef06c202ee583[1]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t="23401" b="7858"/>
          <a:stretch>
            <a:fillRect/>
          </a:stretch>
        </p:blipFill>
        <p:spPr>
          <a:xfrm>
            <a:off x="5364088" y="1052736"/>
            <a:ext cx="2998116" cy="30877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403648" y="4293096"/>
            <a:ext cx="71287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Когда все, что происходит вокруг, воспитатель, а затем, постепенно запоминая, и дети, проговаривают вслух. Давно доказано, что поэтический язык детским мозгом воспринимается намного эффективнее, чем прозаический.</a:t>
            </a:r>
          </a:p>
        </p:txBody>
      </p:sp>
    </p:spTree>
  </p:cSld>
  <p:clrMapOvr>
    <a:masterClrMapping/>
  </p:clrMapOvr>
  <p:transition spd="slow" advTm="18314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899592" y="692696"/>
            <a:ext cx="4320480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Утреннее приветствие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" name="Содержимое 7" descr="u54HpWpvkx0[1]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1619672" y="3861048"/>
            <a:ext cx="2880320" cy="23340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755576" y="134076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Здравствуй, солнце!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Здравствуй, небо!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Здравствуй, вся моя Земля!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Мы проснулись очень рано,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И приветствуем тебя!</a:t>
            </a:r>
            <a:endParaRPr lang="ru-RU" sz="2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3645024"/>
            <a:ext cx="378092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 зарядку, становись!</a:t>
            </a:r>
            <a:endParaRPr lang="ru-RU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4048" y="4149080"/>
            <a:ext cx="31500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   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Мы зарядкой заниматься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      Начинаем по утрам.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      Пусть болезни нас боятся,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      Пусть они не ходят к нам.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    Раз – два,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     Шире шаг!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     Делай с нами так!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</a:b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Содержимое 6" descr="08-baza2[1]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5292080" y="764704"/>
            <a:ext cx="3117024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Tm="13853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4342256" cy="86409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столом</a:t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31640" y="3689648"/>
            <a:ext cx="3096344" cy="3168352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Час обеда подошёл,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Сели деточки за стол!</a:t>
            </a:r>
          </a:p>
          <a:p>
            <a:pPr algn="ctr">
              <a:buNone/>
            </a:pP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А у нас есть ложки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Волшебные немножко.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Вот – тарелка, вот – еда.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Не осталось и следа.</a:t>
            </a:r>
          </a:p>
          <a:p>
            <a:pPr algn="ctr">
              <a:buNone/>
            </a:pPr>
            <a:endParaRPr lang="ru-RU" sz="2400" b="1" dirty="0" smtClean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  <a:p>
            <a:pPr algn="ctr">
              <a:buNone/>
            </a:pPr>
            <a:endParaRPr lang="ru-RU" sz="2400" b="1" dirty="0" smtClean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5" name="Содержимое 4" descr="120911-8[1]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259632" y="908720"/>
            <a:ext cx="3357207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436096" y="332656"/>
            <a:ext cx="2957989" cy="95410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</a:rPr>
              <a:t>Чище мойся, </a:t>
            </a:r>
          </a:p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</a:rPr>
              <a:t>воды не бойся!</a:t>
            </a:r>
            <a:endParaRPr lang="ru-RU" sz="28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8" name="Содержимое 9" descr="24199_10108[1].jpg"/>
          <p:cNvPicPr>
            <a:picLocks noChangeAspect="1"/>
          </p:cNvPicPr>
          <p:nvPr/>
        </p:nvPicPr>
        <p:blipFill>
          <a:blip r:embed="rId4" cstate="print"/>
          <a:srcRect l="9140" r="1848"/>
          <a:stretch>
            <a:fillRect/>
          </a:stretch>
        </p:blipFill>
        <p:spPr>
          <a:xfrm>
            <a:off x="5292080" y="1772816"/>
            <a:ext cx="3327495" cy="2484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5292080" y="4869160"/>
            <a:ext cx="35101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Теплою водою</a:t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руки чисто мою.</a:t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Кусочек мыла я возьму</a:t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и ладошки им потру.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Tm="15616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771800" y="4005064"/>
            <a:ext cx="4191000" cy="25915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4"/>
                </a:solidFill>
                <a:latin typeface="Monotype Corsiva" pitchFamily="66" charset="0"/>
              </a:rPr>
              <a:t>Тишина у пруда,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4"/>
                </a:solidFill>
                <a:latin typeface="Monotype Corsiva" pitchFamily="66" charset="0"/>
              </a:rPr>
              <a:t>Не качается вода.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4"/>
                </a:solidFill>
                <a:latin typeface="Monotype Corsiva" pitchFamily="66" charset="0"/>
              </a:rPr>
              <a:t>Не шумят камыши,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4"/>
                </a:solidFill>
                <a:latin typeface="Monotype Corsiva" pitchFamily="66" charset="0"/>
              </a:rPr>
              <a:t>Засыпают малыши.</a:t>
            </a:r>
          </a:p>
          <a:p>
            <a:pPr algn="ctr">
              <a:buNone/>
            </a:pPr>
            <a:endParaRPr lang="ru-RU" b="1" dirty="0">
              <a:solidFill>
                <a:schemeClr val="accent4"/>
              </a:solidFill>
              <a:latin typeface="Monotype Corsiva" pitchFamily="66" charset="0"/>
            </a:endParaRPr>
          </a:p>
        </p:txBody>
      </p:sp>
      <p:pic>
        <p:nvPicPr>
          <p:cNvPr id="6" name="Содержимое 5" descr="4e5f95897aeb0_child_sleeping[1]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195736" y="260648"/>
            <a:ext cx="5414136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115616" y="332656"/>
            <a:ext cx="778674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Дневной сон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7379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sunhome.ru/UsersGallery/Cards/64/15701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771800" y="3429000"/>
            <a:ext cx="4174518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214414" y="285728"/>
            <a:ext cx="728667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200" b="1" dirty="0" smtClean="0">
                <a:solidFill>
                  <a:srgbClr val="002060"/>
                </a:solidFill>
                <a:latin typeface="Monotype Corsiva" pitchFamily="66" charset="0"/>
              </a:rPr>
              <a:t>Речь, во всем ее многообразии, является необходимым компонентом общения. Важнейшей предпосылкой совершенствования речевой деятельности дошкольников является создание эмоционально благоприятной ситуации, которая способствует возникновению желания активно участвовать в речевом общении. И именно игра помогает создать такие ситуации, в которых даже самые необщительные и скованные дети вступают в речевое общение и раскрываются. </a:t>
            </a:r>
            <a:endParaRPr lang="ru-RU" sz="22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Tm="20389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1432</TotalTime>
  <Words>1191</Words>
  <Application>Microsoft Office PowerPoint</Application>
  <PresentationFormat>Экран (4:3)</PresentationFormat>
  <Paragraphs>136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Слайд 1</vt:lpstr>
      <vt:lpstr>Слайд 2</vt:lpstr>
      <vt:lpstr>Слайд 3</vt:lpstr>
      <vt:lpstr>РЕЖИМНЫЕ МОМЕНТЫ</vt:lpstr>
      <vt:lpstr>Слайд 5</vt:lpstr>
      <vt:lpstr>Слайд 6</vt:lpstr>
      <vt:lpstr>  За столом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>Речевые игры</dc:subject>
  <dc:creator>Анастасия</dc:creator>
  <cp:lastModifiedBy>Настик</cp:lastModifiedBy>
  <cp:revision>148</cp:revision>
  <dcterms:created xsi:type="dcterms:W3CDTF">2012-03-12T16:53:20Z</dcterms:created>
  <dcterms:modified xsi:type="dcterms:W3CDTF">2009-05-13T10:27:38Z</dcterms:modified>
</cp:coreProperties>
</file>