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9" r:id="rId3"/>
    <p:sldId id="257" r:id="rId4"/>
    <p:sldId id="260" r:id="rId5"/>
    <p:sldId id="261" r:id="rId6"/>
    <p:sldId id="273" r:id="rId7"/>
    <p:sldId id="262" r:id="rId8"/>
    <p:sldId id="263" r:id="rId9"/>
    <p:sldId id="264" r:id="rId10"/>
    <p:sldId id="266" r:id="rId11"/>
    <p:sldId id="267" r:id="rId12"/>
    <p:sldId id="268" r:id="rId13"/>
    <p:sldId id="274" r:id="rId14"/>
    <p:sldId id="275" r:id="rId15"/>
    <p:sldId id="276" r:id="rId16"/>
    <p:sldId id="277" r:id="rId17"/>
    <p:sldId id="270" r:id="rId18"/>
    <p:sldId id="278" r:id="rId19"/>
    <p:sldId id="269" r:id="rId20"/>
    <p:sldId id="27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7" autoAdjust="0"/>
    <p:restoredTop sz="86406" autoAdjust="0"/>
  </p:normalViewPr>
  <p:slideViewPr>
    <p:cSldViewPr snapToGrid="0">
      <p:cViewPr>
        <p:scale>
          <a:sx n="120" d="100"/>
          <a:sy n="120" d="100"/>
        </p:scale>
        <p:origin x="-1098" y="-78"/>
      </p:cViewPr>
      <p:guideLst>
        <p:guide orient="horz" pos="2160"/>
        <p:guide pos="3840"/>
      </p:guideLst>
    </p:cSldViewPr>
  </p:slideViewPr>
  <p:outlineViewPr>
    <p:cViewPr>
      <p:scale>
        <a:sx n="33" d="100"/>
        <a:sy n="33" d="100"/>
      </p:scale>
      <p:origin x="246" y="7224"/>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image" Target="../media/image35.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a:xfrm>
            <a:off x="3962399" y="5870575"/>
            <a:ext cx="4893958" cy="377825"/>
          </a:xfrm>
        </p:spPr>
        <p:txBody>
          <a:bodyPr/>
          <a:lstStyle/>
          <a:p>
            <a:endParaRPr lang="ru-RU"/>
          </a:p>
        </p:txBody>
      </p:sp>
      <p:sp>
        <p:nvSpPr>
          <p:cNvPr id="6" name="Slide Number Placeholder 5"/>
          <p:cNvSpPr>
            <a:spLocks noGrp="1"/>
          </p:cNvSpPr>
          <p:nvPr>
            <p:ph type="sldNum" sz="quarter" idx="12"/>
          </p:nvPr>
        </p:nvSpPr>
        <p:spPr>
          <a:xfrm>
            <a:off x="10608958" y="5870575"/>
            <a:ext cx="551167" cy="377825"/>
          </a:xfrm>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7054757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133838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3312598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974092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3562647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182937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1523850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
        <p:nvSpPr>
          <p:cNvPr id="8" name="Title 1"/>
          <p:cNvSpPr>
            <a:spLocks noGrp="1"/>
          </p:cNvSpPr>
          <p:nvPr>
            <p:ph type="title"/>
          </p:nvPr>
        </p:nvSpPr>
        <p:spPr>
          <a:xfrm>
            <a:off x="685801" y="609600"/>
            <a:ext cx="10131425" cy="1456267"/>
          </a:xfrm>
        </p:spPr>
        <p:txBody>
          <a:bodyPr/>
          <a:lstStyle/>
          <a:p>
            <a:r>
              <a:rPr lang="ru-RU" smtClean="0"/>
              <a:t>Образец заголовка</a:t>
            </a:r>
            <a:endParaRPr lang="en-US" dirty="0"/>
          </a:p>
        </p:txBody>
      </p:sp>
    </p:spTree>
    <p:extLst>
      <p:ext uri="{BB962C8B-B14F-4D97-AF65-F5344CB8AC3E}">
        <p14:creationId xmlns="" xmlns:p14="http://schemas.microsoft.com/office/powerpoint/2010/main" val="3541034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3654883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3153609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366343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53364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030954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709581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296159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121138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7232D91-4430-4132-8049-6D07C2872449}" type="datetimeFigureOut">
              <a:rPr lang="ru-RU" smtClean="0"/>
              <a:pPr/>
              <a:t>12.03.2022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2837406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7232D91-4430-4132-8049-6D07C2872449}" type="datetimeFigureOut">
              <a:rPr lang="ru-RU" smtClean="0"/>
              <a:pPr/>
              <a:t>12.03.2022</a:t>
            </a:fld>
            <a:endParaRPr lang="ru-RU"/>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C094E8B-E3EF-452F-893B-9288230118E2}" type="slidenum">
              <a:rPr lang="ru-RU" smtClean="0"/>
              <a:pPr/>
              <a:t>‹#›</a:t>
            </a:fld>
            <a:endParaRPr lang="ru-RU"/>
          </a:p>
        </p:txBody>
      </p:sp>
    </p:spTree>
    <p:extLst>
      <p:ext uri="{BB962C8B-B14F-4D97-AF65-F5344CB8AC3E}">
        <p14:creationId xmlns="" xmlns:p14="http://schemas.microsoft.com/office/powerpoint/2010/main" val="3415261280"/>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hyperlink" Target="https://chess-boom.online/kak-hodit-kon-v-shahmatah/" TargetMode="External"/><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hyperlink" Target="https://chess-boom.online/kak-hodit-slon-v-shahmatah/"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hyperlink" Target="https://chess-boom.online/kak-hodit-peshka-v-shahmatah/"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hyperlink" Target="https://chessmatenok.com/" TargetMode="External"/><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oleObject" Target="../embeddings/____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_____Microsoft_Office_Excel_97-20033.xls"/><Relationship Id="rId4" Type="http://schemas.openxmlformats.org/officeDocument/2006/relationships/oleObject" Target="../embeddings/_____Microsoft_Office_Excel_97-20032.xls"/></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hyperlink" Target="https://ru.wikipedia.org/wiki/%D0%9F%D0%B5%D1%88%D0%BA%D0%B0" TargetMode="External"/><Relationship Id="rId3" Type="http://schemas.openxmlformats.org/officeDocument/2006/relationships/hyperlink" Target="https://ru.wikipedia.org/wiki/%D0%9A%D0%BE%D1%80%D0%BE%D0%BB%D1%8C_(%D1%88%D0%B0%D1%85%D0%BC%D0%B0%D1%82%D1%8B)" TargetMode="External"/><Relationship Id="rId7" Type="http://schemas.openxmlformats.org/officeDocument/2006/relationships/hyperlink" Target="https://ru.wikipedia.org/wiki/%D0%9A%D0%BE%D0%BD%D1%8C_(%D1%88%D0%B0%D1%85%D0%BC%D0%B0%D1%82%D1%8B)" TargetMode="External"/><Relationship Id="rId2" Type="http://schemas.openxmlformats.org/officeDocument/2006/relationships/hyperlink" Target="https://ru.wikipedia.org/wiki/%D0%A8%D0%B0%D1%85%D0%BC%D0%B0%D1%82%D1%8B" TargetMode="External"/><Relationship Id="rId1" Type="http://schemas.openxmlformats.org/officeDocument/2006/relationships/slideLayout" Target="../slideLayouts/slideLayout7.xml"/><Relationship Id="rId6" Type="http://schemas.openxmlformats.org/officeDocument/2006/relationships/hyperlink" Target="https://ru.wikipedia.org/wiki/%D0%A1%D0%BB%D0%BE%D0%BD_(%D1%88%D0%B0%D1%85%D0%BC%D0%B0%D1%82%D1%8B)" TargetMode="External"/><Relationship Id="rId5" Type="http://schemas.openxmlformats.org/officeDocument/2006/relationships/hyperlink" Target="https://ru.wikipedia.org/wiki/%D0%9B%D0%B0%D0%B4%D1%8C%D1%8F_(%D1%88%D0%B0%D1%85%D0%BC%D0%B0%D1%82%D1%8B)" TargetMode="External"/><Relationship Id="rId4" Type="http://schemas.openxmlformats.org/officeDocument/2006/relationships/hyperlink" Target="https://ru.wikipedia.org/wiki/%D0%A4%D0%B5%D1%80%D0%B7%D1%8C" TargetMode="External"/><Relationship Id="rId9"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hyperlink" Target="https://chess-boom.online/kak-hodit-korol-v-shahmatah/"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9.pn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hyperlink" Target="https://chess-boom.online/kak-hodit-ladya-v-shahmatah/" TargetMode="External"/><Relationship Id="rId5" Type="http://schemas.openxmlformats.org/officeDocument/2006/relationships/hyperlink" Target="https://chess-boom.online/kak-hodit-ferz-v-shahmatah/" TargetMode="Externa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9229" y="803666"/>
            <a:ext cx="11484428" cy="2761063"/>
          </a:xfrm>
          <a:noFill/>
          <a:effectLst>
            <a:softEdge rad="31750"/>
          </a:effectLst>
        </p:spPr>
        <p:txBody>
          <a:bodyPr>
            <a:normAutofit/>
          </a:bodyPr>
          <a:lstStyle/>
          <a:p>
            <a:pPr algn="ctr"/>
            <a:r>
              <a:rPr lang="ru-RU" b="1" cap="none" dirty="0" smtClean="0">
                <a:ln w="12700" cmpd="sng">
                  <a:solidFill>
                    <a:schemeClr val="accent4"/>
                  </a:solidFill>
                  <a:prstDash val="solid"/>
                </a:ln>
                <a:solidFill>
                  <a:srgbClr val="FF0000"/>
                </a:solidFill>
                <a:latin typeface="Times New Roman" panose="02020603050405020304" pitchFamily="18" charset="0"/>
                <a:cs typeface="Times New Roman" panose="02020603050405020304" pitchFamily="18" charset="0"/>
              </a:rPr>
              <a:t/>
            </a:r>
            <a:br>
              <a:rPr lang="ru-RU" b="1" cap="none" dirty="0" smtClean="0">
                <a:ln w="12700" cmpd="sng">
                  <a:solidFill>
                    <a:schemeClr val="accent4"/>
                  </a:solidFill>
                  <a:prstDash val="solid"/>
                </a:ln>
                <a:solidFill>
                  <a:srgbClr val="FF0000"/>
                </a:solidFill>
                <a:latin typeface="Times New Roman" panose="02020603050405020304" pitchFamily="18" charset="0"/>
                <a:cs typeface="Times New Roman" panose="02020603050405020304" pitchFamily="18" charset="0"/>
              </a:rPr>
            </a:br>
            <a:r>
              <a:rPr lang="ru-RU" b="1" i="1" cap="none" dirty="0" smtClean="0">
                <a:ln w="12700" cmpd="sng">
                  <a:solidFill>
                    <a:schemeClr val="accent4"/>
                  </a:solidFill>
                  <a:prstDash val="solid"/>
                </a:ln>
                <a:solidFill>
                  <a:srgbClr val="FF0000"/>
                </a:solidFill>
                <a:latin typeface="Times New Roman" panose="02020603050405020304" pitchFamily="18" charset="0"/>
                <a:cs typeface="Times New Roman" panose="02020603050405020304" pitchFamily="18" charset="0"/>
              </a:rPr>
              <a:t>         </a:t>
            </a:r>
            <a:r>
              <a:rPr lang="ru-RU" b="1" i="1" dirty="0" smtClean="0">
                <a:solidFill>
                  <a:srgbClr val="FF0000"/>
                </a:solidFill>
              </a:rPr>
              <a:t>«Шахматы – и компьютер»</a:t>
            </a:r>
            <a:r>
              <a:rPr lang="ru-RU" sz="7200" b="1" i="1" dirty="0" smtClean="0">
                <a:solidFill>
                  <a:srgbClr val="FF0000"/>
                </a:solidFill>
              </a:rPr>
              <a:t/>
            </a:r>
            <a:br>
              <a:rPr lang="ru-RU" sz="7200" b="1" i="1" dirty="0" smtClean="0">
                <a:solidFill>
                  <a:srgbClr val="FF0000"/>
                </a:solidFill>
              </a:rPr>
            </a:br>
            <a:endParaRPr lang="ru-RU" sz="7200" b="1" i="1" cap="none" dirty="0">
              <a:ln w="0"/>
              <a:solidFill>
                <a:srgbClr val="FF000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07121" y="335202"/>
            <a:ext cx="4414261" cy="925561"/>
          </a:xfrm>
        </p:spPr>
        <p:txBody>
          <a:bodyPr>
            <a:noAutofit/>
          </a:bodyPr>
          <a:lstStyle/>
          <a:p>
            <a:pPr algn="ctr"/>
            <a:r>
              <a:rPr lang="ru-RU" sz="1200" b="1" dirty="0" smtClean="0">
                <a:solidFill>
                  <a:schemeClr val="bg1"/>
                </a:solidFill>
                <a:latin typeface="Times New Roman" panose="02020603050405020304" pitchFamily="18" charset="0"/>
                <a:cs typeface="Times New Roman" panose="02020603050405020304" pitchFamily="18" charset="0"/>
              </a:rPr>
              <a:t>Управление образования администрации округа Муром Муниципальное бюджетное общеобразовательное учреждение «Средняя общеобразовательная школа №18» </a:t>
            </a:r>
            <a:endParaRPr lang="ru-RU" sz="1200" b="1" dirty="0">
              <a:solidFill>
                <a:schemeClr val="bg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8299343" y="4297979"/>
            <a:ext cx="3748792" cy="1815882"/>
          </a:xfrm>
          <a:prstGeom prst="rect">
            <a:avLst/>
          </a:prstGeom>
          <a:noFill/>
        </p:spPr>
        <p:txBody>
          <a:bodyPr wrap="square" rtlCol="0">
            <a:spAutoFit/>
          </a:bodyPr>
          <a:lstStyle/>
          <a:p>
            <a:r>
              <a:rPr lang="ru-RU" sz="2000" b="1" dirty="0" smtClean="0">
                <a:solidFill>
                  <a:schemeClr val="bg1"/>
                </a:solidFill>
                <a:latin typeface="Times New Roman" panose="02020603050405020304" pitchFamily="18" charset="0"/>
                <a:cs typeface="Times New Roman" panose="02020603050405020304" pitchFamily="18" charset="0"/>
              </a:rPr>
              <a:t>Выполнил</a:t>
            </a:r>
          </a:p>
          <a:p>
            <a:r>
              <a:rPr lang="ru-RU" dirty="0" smtClean="0">
                <a:solidFill>
                  <a:schemeClr val="bg1"/>
                </a:solidFill>
                <a:latin typeface="Times New Roman" panose="02020603050405020304" pitchFamily="18" charset="0"/>
                <a:cs typeface="Times New Roman" panose="02020603050405020304" pitchFamily="18" charset="0"/>
              </a:rPr>
              <a:t>ученик 4 а класса</a:t>
            </a:r>
          </a:p>
          <a:p>
            <a:r>
              <a:rPr lang="ru-RU" dirty="0" smtClean="0">
                <a:solidFill>
                  <a:schemeClr val="bg1"/>
                </a:solidFill>
                <a:latin typeface="Times New Roman" panose="02020603050405020304" pitchFamily="18" charset="0"/>
                <a:cs typeface="Times New Roman" panose="02020603050405020304" pitchFamily="18" charset="0"/>
              </a:rPr>
              <a:t>Прожоров Александр Сергеевич</a:t>
            </a:r>
          </a:p>
          <a:p>
            <a:r>
              <a:rPr lang="ru-RU" sz="2000" b="1" dirty="0" smtClean="0">
                <a:solidFill>
                  <a:schemeClr val="bg1"/>
                </a:solidFill>
                <a:latin typeface="Times New Roman" panose="02020603050405020304" pitchFamily="18" charset="0"/>
                <a:cs typeface="Times New Roman" panose="02020603050405020304" pitchFamily="18" charset="0"/>
              </a:rPr>
              <a:t>Руководитель</a:t>
            </a:r>
          </a:p>
          <a:p>
            <a:r>
              <a:rPr lang="ru-RU" dirty="0" smtClean="0">
                <a:solidFill>
                  <a:schemeClr val="bg1"/>
                </a:solidFill>
                <a:latin typeface="Times New Roman" panose="02020603050405020304" pitchFamily="18" charset="0"/>
                <a:cs typeface="Times New Roman" panose="02020603050405020304" pitchFamily="18" charset="0"/>
              </a:rPr>
              <a:t>Иванова Татьяна Александровна</a:t>
            </a:r>
          </a:p>
          <a:p>
            <a:r>
              <a:rPr lang="ru-RU" dirty="0" smtClean="0">
                <a:solidFill>
                  <a:schemeClr val="bg1"/>
                </a:solidFill>
                <a:latin typeface="Times New Roman" panose="02020603050405020304" pitchFamily="18" charset="0"/>
                <a:cs typeface="Times New Roman" panose="02020603050405020304" pitchFamily="18" charset="0"/>
              </a:rPr>
              <a:t>Учитель начальных классов </a:t>
            </a:r>
            <a:endParaRPr lang="ru-RU" dirty="0">
              <a:solidFill>
                <a:schemeClr val="bg1"/>
              </a:solidFill>
              <a:latin typeface="Times New Roman" panose="02020603050405020304" pitchFamily="18" charset="0"/>
              <a:cs typeface="Times New Roman" panose="02020603050405020304" pitchFamily="18" charset="0"/>
            </a:endParaRPr>
          </a:p>
        </p:txBody>
      </p:sp>
      <p:sp>
        <p:nvSpPr>
          <p:cNvPr id="3074" name="AutoShape 2" descr="https://look.com.ua/pic/201209/1920x1200/look.com.ua-1039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https://look.com.ua/pic/201209/1920x1200/look.com.ua-1039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8" name="AutoShape 6" descr="https://look.com.ua/pic/201209/1920x1200/look.com.ua-1039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80" name="AutoShape 8" descr="https://look.com.ua/pic/201209/1920x1200/look.com.ua-10397.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 name="Picture 2" descr="IMG_20220304_074288"/>
          <p:cNvPicPr>
            <a:picLocks noChangeAspect="1" noChangeArrowheads="1"/>
          </p:cNvPicPr>
          <p:nvPr/>
        </p:nvPicPr>
        <p:blipFill>
          <a:blip r:embed="rId2" cstate="print"/>
          <a:srcRect/>
          <a:stretch>
            <a:fillRect/>
          </a:stretch>
        </p:blipFill>
        <p:spPr bwMode="auto">
          <a:xfrm>
            <a:off x="548640" y="2827606"/>
            <a:ext cx="4557932" cy="3633519"/>
          </a:xfrm>
          <a:prstGeom prst="rect">
            <a:avLst/>
          </a:prstGeom>
          <a:noFill/>
          <a:ln w="9525">
            <a:noFill/>
            <a:miter lim="800000"/>
            <a:headEnd/>
            <a:tailEnd/>
          </a:ln>
        </p:spPr>
      </p:pic>
    </p:spTree>
    <p:extLst>
      <p:ext uri="{BB962C8B-B14F-4D97-AF65-F5344CB8AC3E}">
        <p14:creationId xmlns="" xmlns:p14="http://schemas.microsoft.com/office/powerpoint/2010/main" val="3928630812"/>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219351" y="4105736"/>
            <a:ext cx="2794512" cy="2272748"/>
            <a:chOff x="2653" y="1752"/>
            <a:chExt cx="2403" cy="2403"/>
          </a:xfrm>
        </p:grpSpPr>
        <p:pic>
          <p:nvPicPr>
            <p:cNvPr id="4" name="Picture 3"/>
            <p:cNvPicPr>
              <a:picLocks noChangeAspect="1" noChangeArrowheads="1"/>
            </p:cNvPicPr>
            <p:nvPr/>
          </p:nvPicPr>
          <p:blipFill>
            <a:blip r:embed="rId2" cstate="print"/>
            <a:srcRect/>
            <a:stretch>
              <a:fillRect/>
            </a:stretch>
          </p:blipFill>
          <p:spPr bwMode="auto">
            <a:xfrm>
              <a:off x="2653" y="1752"/>
              <a:ext cx="2403" cy="2403"/>
            </a:xfrm>
            <a:prstGeom prst="rect">
              <a:avLst/>
            </a:prstGeom>
            <a:noFill/>
            <a:ln w="9525">
              <a:noFill/>
              <a:round/>
              <a:headEnd/>
              <a:tailEnd/>
            </a:ln>
          </p:spPr>
        </p:pic>
        <p:sp>
          <p:nvSpPr>
            <p:cNvPr id="5" name="Text Box 4"/>
            <p:cNvSpPr txBox="1">
              <a:spLocks noChangeArrowheads="1"/>
            </p:cNvSpPr>
            <p:nvPr/>
          </p:nvSpPr>
          <p:spPr bwMode="auto">
            <a:xfrm>
              <a:off x="2653" y="1752"/>
              <a:ext cx="2403" cy="2403"/>
            </a:xfrm>
            <a:prstGeom prst="rect">
              <a:avLst/>
            </a:prstGeom>
            <a:noFill/>
            <a:ln w="9525">
              <a:noFill/>
              <a:round/>
              <a:headEnd/>
              <a:tailEnd/>
            </a:ln>
          </p:spPr>
          <p:txBody>
            <a:bodyPr wrap="none" anchor="ctr"/>
            <a:lstStyle/>
            <a:p>
              <a:endParaRPr lang="ru-RU"/>
            </a:p>
          </p:txBody>
        </p:sp>
      </p:grpSp>
      <p:sp>
        <p:nvSpPr>
          <p:cNvPr id="7" name="Прямоугольник 6"/>
          <p:cNvSpPr/>
          <p:nvPr/>
        </p:nvSpPr>
        <p:spPr>
          <a:xfrm>
            <a:off x="1677385" y="125629"/>
            <a:ext cx="2024105" cy="707886"/>
          </a:xfrm>
          <a:prstGeom prst="rect">
            <a:avLst/>
          </a:prstGeom>
          <a:noFill/>
        </p:spPr>
        <p:txBody>
          <a:bodyPr wrap="square" lIns="91440" tIns="45720" rIns="91440" bIns="45720">
            <a:spAutoFit/>
          </a:bodyPr>
          <a:lstStyle/>
          <a:p>
            <a:pPr algn="ct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Слон</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Прямоугольник 10"/>
          <p:cNvSpPr/>
          <p:nvPr/>
        </p:nvSpPr>
        <p:spPr>
          <a:xfrm>
            <a:off x="7916951" y="144835"/>
            <a:ext cx="1797634" cy="707886"/>
          </a:xfrm>
          <a:prstGeom prst="rect">
            <a:avLst/>
          </a:prstGeom>
          <a:noFill/>
        </p:spPr>
        <p:txBody>
          <a:bodyPr wrap="square" lIns="91440" tIns="45720" rIns="91440" bIns="45720">
            <a:spAutoFit/>
          </a:bodyPr>
          <a:lstStyle/>
          <a:p>
            <a:pPr algn="ct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Конь</a:t>
            </a:r>
            <a:endParaRPr lang="ru-RU" sz="4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grpSp>
        <p:nvGrpSpPr>
          <p:cNvPr id="12" name="Group 2"/>
          <p:cNvGrpSpPr>
            <a:grpSpLocks/>
          </p:cNvGrpSpPr>
          <p:nvPr/>
        </p:nvGrpSpPr>
        <p:grpSpPr bwMode="auto">
          <a:xfrm>
            <a:off x="5800952" y="4089197"/>
            <a:ext cx="2735885" cy="2340864"/>
            <a:chOff x="2154" y="1616"/>
            <a:chExt cx="2361" cy="2360"/>
          </a:xfrm>
        </p:grpSpPr>
        <p:pic>
          <p:nvPicPr>
            <p:cNvPr id="13" name="Picture 3"/>
            <p:cNvPicPr>
              <a:picLocks noChangeAspect="1" noChangeArrowheads="1"/>
            </p:cNvPicPr>
            <p:nvPr/>
          </p:nvPicPr>
          <p:blipFill>
            <a:blip r:embed="rId3" cstate="print"/>
            <a:srcRect/>
            <a:stretch>
              <a:fillRect/>
            </a:stretch>
          </p:blipFill>
          <p:spPr bwMode="auto">
            <a:xfrm>
              <a:off x="2154" y="1616"/>
              <a:ext cx="2361" cy="2360"/>
            </a:xfrm>
            <a:prstGeom prst="rect">
              <a:avLst/>
            </a:prstGeom>
            <a:noFill/>
            <a:ln w="9525">
              <a:noFill/>
              <a:round/>
              <a:headEnd/>
              <a:tailEnd/>
            </a:ln>
          </p:spPr>
        </p:pic>
        <p:sp>
          <p:nvSpPr>
            <p:cNvPr id="14" name="Text Box 4"/>
            <p:cNvSpPr txBox="1">
              <a:spLocks noChangeArrowheads="1"/>
            </p:cNvSpPr>
            <p:nvPr/>
          </p:nvSpPr>
          <p:spPr bwMode="auto">
            <a:xfrm>
              <a:off x="2154" y="1616"/>
              <a:ext cx="2361" cy="2360"/>
            </a:xfrm>
            <a:prstGeom prst="rect">
              <a:avLst/>
            </a:prstGeom>
            <a:noFill/>
            <a:ln w="9525">
              <a:noFill/>
              <a:round/>
              <a:headEnd/>
              <a:tailEnd/>
            </a:ln>
          </p:spPr>
          <p:txBody>
            <a:bodyPr wrap="none" anchor="ctr"/>
            <a:lstStyle/>
            <a:p>
              <a:endParaRPr lang="ru-RU"/>
            </a:p>
          </p:txBody>
        </p:sp>
      </p:grpSp>
      <p:sp>
        <p:nvSpPr>
          <p:cNvPr id="15" name="Прямоугольник 14"/>
          <p:cNvSpPr/>
          <p:nvPr/>
        </p:nvSpPr>
        <p:spPr>
          <a:xfrm>
            <a:off x="3372307" y="905917"/>
            <a:ext cx="2201875" cy="3108543"/>
          </a:xfrm>
          <a:prstGeom prst="rect">
            <a:avLst/>
          </a:prstGeom>
        </p:spPr>
        <p:txBody>
          <a:bodyPr wrap="square">
            <a:spAutoFit/>
          </a:bodyPr>
          <a:lstStyle/>
          <a:p>
            <a:pPr algn="just"/>
            <a:r>
              <a:rPr lang="ru-RU" sz="1400" b="1" u="sng" dirty="0" smtClean="0">
                <a:latin typeface="Times New Roman" pitchFamily="18" charset="0"/>
                <a:hlinkClick r:id="rId4"/>
              </a:rPr>
              <a:t>Слон</a:t>
            </a:r>
            <a:r>
              <a:rPr lang="ru-RU" sz="1400" b="1" dirty="0" smtClean="0">
                <a:latin typeface="Times New Roman" pitchFamily="18" charset="0"/>
              </a:rPr>
              <a:t> </a:t>
            </a:r>
            <a:r>
              <a:rPr lang="ru-RU" sz="1400" dirty="0" smtClean="0">
                <a:latin typeface="Times New Roman" pitchFamily="18" charset="0"/>
              </a:rPr>
              <a:t> — тоже парная фигура, считается легкой, обычно выглядит как невысокая башенка с заостренной капелькой. Эта форма может напомнить одежды монаха — так оно и есть. Появилась фигурка именно благодаря тому, что католические священники увлекались шахматами и привнесли в нее что-то свое.</a:t>
            </a:r>
            <a:endParaRPr lang="ru-RU" sz="1400" dirty="0">
              <a:latin typeface="Times New Roman" pitchFamily="18" charset="0"/>
            </a:endParaRPr>
          </a:p>
        </p:txBody>
      </p:sp>
      <p:sp>
        <p:nvSpPr>
          <p:cNvPr id="16" name="Прямоугольник 15"/>
          <p:cNvSpPr/>
          <p:nvPr/>
        </p:nvSpPr>
        <p:spPr>
          <a:xfrm>
            <a:off x="3304033" y="4089985"/>
            <a:ext cx="2606650" cy="1938992"/>
          </a:xfrm>
          <a:prstGeom prst="rect">
            <a:avLst/>
          </a:prstGeom>
        </p:spPr>
        <p:txBody>
          <a:bodyPr wrap="square">
            <a:spAutoFit/>
          </a:bodyPr>
          <a:lstStyle/>
          <a:p>
            <a:pPr algn="just"/>
            <a:r>
              <a:rPr lang="ru-RU" sz="1200" b="1" i="1" dirty="0" smtClean="0">
                <a:solidFill>
                  <a:srgbClr val="FF0000"/>
                </a:solidFill>
                <a:latin typeface="Times New Roman" pitchFamily="18" charset="0"/>
                <a:cs typeface="Times New Roman" pitchFamily="18" charset="0"/>
              </a:rPr>
              <a:t>Он на слона похож едва ли</a:t>
            </a:r>
          </a:p>
          <a:p>
            <a:pPr algn="just"/>
            <a:r>
              <a:rPr lang="ru-RU" sz="1200" b="1" i="1" dirty="0" smtClean="0">
                <a:solidFill>
                  <a:srgbClr val="FF0000"/>
                </a:solidFill>
                <a:latin typeface="Times New Roman" pitchFamily="18" charset="0"/>
                <a:cs typeface="Times New Roman" pitchFamily="18" charset="0"/>
              </a:rPr>
              <a:t>Хотя зовём его мы - слон.</a:t>
            </a:r>
          </a:p>
          <a:p>
            <a:pPr algn="just"/>
            <a:r>
              <a:rPr lang="ru-RU" sz="1200" b="1" i="1" dirty="0" smtClean="0">
                <a:solidFill>
                  <a:srgbClr val="FF0000"/>
                </a:solidFill>
                <a:latin typeface="Times New Roman" pitchFamily="18" charset="0"/>
                <a:cs typeface="Times New Roman" pitchFamily="18" charset="0"/>
              </a:rPr>
              <a:t>Своей родной диагонали</a:t>
            </a:r>
          </a:p>
          <a:p>
            <a:pPr algn="just"/>
            <a:r>
              <a:rPr lang="ru-RU" sz="1200" b="1" i="1" dirty="0" smtClean="0">
                <a:solidFill>
                  <a:srgbClr val="FF0000"/>
                </a:solidFill>
                <a:latin typeface="Times New Roman" pitchFamily="18" charset="0"/>
                <a:cs typeface="Times New Roman" pitchFamily="18" charset="0"/>
              </a:rPr>
              <a:t>Всегда, как рыцарь, верен он!</a:t>
            </a:r>
          </a:p>
          <a:p>
            <a:pPr algn="just"/>
            <a:r>
              <a:rPr lang="ru-RU" sz="1200" b="1" i="1" dirty="0" smtClean="0">
                <a:solidFill>
                  <a:srgbClr val="FF0000"/>
                </a:solidFill>
                <a:latin typeface="Times New Roman" pitchFamily="18" charset="0"/>
                <a:cs typeface="Times New Roman" pitchFamily="18" charset="0"/>
              </a:rPr>
              <a:t>Похожий на солдата в каске,</a:t>
            </a:r>
          </a:p>
          <a:p>
            <a:pPr algn="just"/>
            <a:r>
              <a:rPr lang="ru-RU" sz="1200" b="1" i="1" dirty="0" smtClean="0">
                <a:solidFill>
                  <a:srgbClr val="FF0000"/>
                </a:solidFill>
                <a:latin typeface="Times New Roman" pitchFamily="18" charset="0"/>
                <a:cs typeface="Times New Roman" pitchFamily="18" charset="0"/>
              </a:rPr>
              <a:t>Слон очень любит делать связки!</a:t>
            </a:r>
          </a:p>
          <a:p>
            <a:pPr algn="just"/>
            <a:r>
              <a:rPr lang="ru-RU" sz="1200" b="1" i="1" dirty="0" smtClean="0">
                <a:solidFill>
                  <a:srgbClr val="FF0000"/>
                </a:solidFill>
                <a:latin typeface="Times New Roman" pitchFamily="18" charset="0"/>
                <a:cs typeface="Times New Roman" pitchFamily="18" charset="0"/>
              </a:rPr>
              <a:t>Лишь одноцветные поля</a:t>
            </a:r>
          </a:p>
          <a:p>
            <a:pPr algn="just"/>
            <a:r>
              <a:rPr lang="ru-RU" sz="1200" b="1" i="1" dirty="0" smtClean="0">
                <a:solidFill>
                  <a:srgbClr val="FF0000"/>
                </a:solidFill>
                <a:latin typeface="Times New Roman" pitchFamily="18" charset="0"/>
                <a:cs typeface="Times New Roman" pitchFamily="18" charset="0"/>
              </a:rPr>
              <a:t>Слона в походе привлекали.</a:t>
            </a:r>
          </a:p>
          <a:p>
            <a:pPr algn="just"/>
            <a:r>
              <a:rPr lang="ru-RU" sz="1200" b="1" i="1" dirty="0" smtClean="0">
                <a:solidFill>
                  <a:srgbClr val="FF0000"/>
                </a:solidFill>
                <a:latin typeface="Times New Roman" pitchFamily="18" charset="0"/>
                <a:cs typeface="Times New Roman" pitchFamily="18" charset="0"/>
              </a:rPr>
              <a:t>Он на чужого короля</a:t>
            </a:r>
          </a:p>
          <a:p>
            <a:pPr algn="just"/>
            <a:r>
              <a:rPr lang="ru-RU" sz="1200" b="1" i="1" dirty="0" smtClean="0">
                <a:solidFill>
                  <a:srgbClr val="FF0000"/>
                </a:solidFill>
                <a:latin typeface="Times New Roman" pitchFamily="18" charset="0"/>
                <a:cs typeface="Times New Roman" pitchFamily="18" charset="0"/>
              </a:rPr>
              <a:t>Нацелен по диагонали.</a:t>
            </a:r>
            <a:endParaRPr lang="ru-RU" sz="1200" b="1" i="1" dirty="0">
              <a:solidFill>
                <a:srgbClr val="FF0000"/>
              </a:solidFill>
              <a:latin typeface="Times New Roman" pitchFamily="18" charset="0"/>
              <a:cs typeface="Times New Roman" pitchFamily="18" charset="0"/>
            </a:endParaRPr>
          </a:p>
        </p:txBody>
      </p:sp>
      <p:pic>
        <p:nvPicPr>
          <p:cNvPr id="8193" name="Picture 1"/>
          <p:cNvPicPr>
            <a:picLocks noChangeAspect="1" noChangeArrowheads="1"/>
          </p:cNvPicPr>
          <p:nvPr/>
        </p:nvPicPr>
        <p:blipFill>
          <a:blip r:embed="rId5" cstate="print"/>
          <a:srcRect l="-14" t="-21" r="-14" b="-21"/>
          <a:stretch>
            <a:fillRect/>
          </a:stretch>
        </p:blipFill>
        <p:spPr bwMode="auto">
          <a:xfrm>
            <a:off x="197510" y="994869"/>
            <a:ext cx="2998095" cy="1989734"/>
          </a:xfrm>
          <a:prstGeom prst="rect">
            <a:avLst/>
          </a:prstGeom>
          <a:solidFill>
            <a:srgbClr val="FFFFFF"/>
          </a:solidFill>
          <a:ln w="9525">
            <a:noFill/>
            <a:miter lim="800000"/>
            <a:headEnd/>
            <a:tailEnd/>
          </a:ln>
        </p:spPr>
      </p:pic>
      <p:pic>
        <p:nvPicPr>
          <p:cNvPr id="8194" name="Picture 2"/>
          <p:cNvPicPr>
            <a:picLocks noChangeAspect="1" noChangeArrowheads="1"/>
          </p:cNvPicPr>
          <p:nvPr/>
        </p:nvPicPr>
        <p:blipFill>
          <a:blip r:embed="rId6" cstate="print"/>
          <a:srcRect l="-18" t="-46" r="-18" b="-46"/>
          <a:stretch>
            <a:fillRect/>
          </a:stretch>
        </p:blipFill>
        <p:spPr bwMode="auto">
          <a:xfrm>
            <a:off x="5676597" y="1002184"/>
            <a:ext cx="3174795" cy="1850744"/>
          </a:xfrm>
          <a:prstGeom prst="rect">
            <a:avLst/>
          </a:prstGeom>
          <a:solidFill>
            <a:srgbClr val="FFFFFF"/>
          </a:solidFill>
          <a:ln w="9525">
            <a:noFill/>
            <a:miter lim="800000"/>
            <a:headEnd/>
            <a:tailEnd/>
          </a:ln>
        </p:spPr>
      </p:pic>
      <p:sp>
        <p:nvSpPr>
          <p:cNvPr id="17" name="Прямоугольник 16"/>
          <p:cNvSpPr/>
          <p:nvPr/>
        </p:nvSpPr>
        <p:spPr>
          <a:xfrm>
            <a:off x="9107423" y="993210"/>
            <a:ext cx="2838299" cy="1815882"/>
          </a:xfrm>
          <a:prstGeom prst="rect">
            <a:avLst/>
          </a:prstGeom>
        </p:spPr>
        <p:txBody>
          <a:bodyPr wrap="square">
            <a:spAutoFit/>
          </a:bodyPr>
          <a:lstStyle/>
          <a:p>
            <a:pPr algn="just"/>
            <a:r>
              <a:rPr lang="ru-RU" sz="1400" b="1" u="sng" dirty="0" smtClean="0">
                <a:latin typeface="Times New Roman" pitchFamily="18" charset="0"/>
                <a:cs typeface="Times New Roman" pitchFamily="18" charset="0"/>
                <a:hlinkClick r:id="rId7"/>
              </a:rPr>
              <a:t>Конь</a:t>
            </a:r>
            <a:r>
              <a:rPr lang="ru-RU" sz="1400" u="sng" dirty="0" smtClean="0">
                <a:latin typeface="Times New Roman" pitchFamily="18" charset="0"/>
                <a:cs typeface="Times New Roman" pitchFamily="18" charset="0"/>
                <a:hlinkClick r:id="rId7"/>
              </a:rPr>
              <a:t> </a:t>
            </a:r>
            <a:r>
              <a:rPr lang="ru-RU" sz="1400" dirty="0" smtClean="0">
                <a:latin typeface="Times New Roman" pitchFamily="18" charset="0"/>
                <a:cs typeface="Times New Roman" pitchFamily="18" charset="0"/>
              </a:rPr>
              <a:t> — обычно выглядит, как соответствующее животное. Его особенность — необычная манера передвижения, а именно буквой «Г» в любую сторону. Конь легко перепрыгивает через препятствия (фигуры соперника) и в начале игры стоит рядом с ладьей.</a:t>
            </a:r>
            <a:endParaRPr lang="ru-RU" sz="1400" dirty="0">
              <a:latin typeface="Times New Roman" pitchFamily="18" charset="0"/>
              <a:cs typeface="Times New Roman" pitchFamily="18" charset="0"/>
            </a:endParaRPr>
          </a:p>
        </p:txBody>
      </p:sp>
      <p:sp>
        <p:nvSpPr>
          <p:cNvPr id="19" name="Прямоугольник 18"/>
          <p:cNvSpPr/>
          <p:nvPr/>
        </p:nvSpPr>
        <p:spPr>
          <a:xfrm>
            <a:off x="8912351" y="4104127"/>
            <a:ext cx="3004109" cy="1754326"/>
          </a:xfrm>
          <a:prstGeom prst="rect">
            <a:avLst/>
          </a:prstGeom>
        </p:spPr>
        <p:txBody>
          <a:bodyPr wrap="square">
            <a:spAutoFit/>
          </a:bodyPr>
          <a:lstStyle/>
          <a:p>
            <a:r>
              <a:rPr lang="ru-RU" sz="1200" b="1" i="1" dirty="0" smtClean="0">
                <a:solidFill>
                  <a:srgbClr val="FF0000"/>
                </a:solidFill>
              </a:rPr>
              <a:t>Коня горячего лишь тронь,</a:t>
            </a:r>
            <a:endParaRPr lang="ru-RU" sz="1200" dirty="0" smtClean="0">
              <a:solidFill>
                <a:srgbClr val="FF0000"/>
              </a:solidFill>
            </a:endParaRPr>
          </a:p>
          <a:p>
            <a:r>
              <a:rPr lang="ru-RU" sz="1200" b="1" i="1" dirty="0" smtClean="0">
                <a:solidFill>
                  <a:srgbClr val="FF0000"/>
                </a:solidFill>
              </a:rPr>
              <a:t>Он вверх взовьётся как огонь!</a:t>
            </a:r>
            <a:endParaRPr lang="ru-RU" sz="1200" dirty="0" smtClean="0">
              <a:solidFill>
                <a:srgbClr val="FF0000"/>
              </a:solidFill>
            </a:endParaRPr>
          </a:p>
          <a:p>
            <a:r>
              <a:rPr lang="ru-RU" sz="1200" b="1" i="1" dirty="0" smtClean="0">
                <a:solidFill>
                  <a:srgbClr val="FF0000"/>
                </a:solidFill>
              </a:rPr>
              <a:t>Когда важнее силы сметка,</a:t>
            </a:r>
            <a:endParaRPr lang="ru-RU" sz="1200" dirty="0" smtClean="0">
              <a:solidFill>
                <a:srgbClr val="FF0000"/>
              </a:solidFill>
            </a:endParaRPr>
          </a:p>
          <a:p>
            <a:r>
              <a:rPr lang="ru-RU" sz="1200" b="1" i="1" dirty="0" smtClean="0">
                <a:solidFill>
                  <a:srgbClr val="FF0000"/>
                </a:solidFill>
              </a:rPr>
              <a:t>Коня, коня зовёт игрок…</a:t>
            </a:r>
            <a:endParaRPr lang="ru-RU" sz="1200" dirty="0" smtClean="0">
              <a:solidFill>
                <a:srgbClr val="FF0000"/>
              </a:solidFill>
            </a:endParaRPr>
          </a:p>
          <a:p>
            <a:r>
              <a:rPr lang="ru-RU" sz="1200" b="1" i="1" dirty="0" smtClean="0">
                <a:solidFill>
                  <a:srgbClr val="FF0000"/>
                </a:solidFill>
              </a:rPr>
              <a:t>И скачет конь породы редкой</a:t>
            </a:r>
            <a:endParaRPr lang="ru-RU" sz="1200" dirty="0" smtClean="0">
              <a:solidFill>
                <a:srgbClr val="FF0000"/>
              </a:solidFill>
            </a:endParaRPr>
          </a:p>
          <a:p>
            <a:r>
              <a:rPr lang="ru-RU" sz="1200" b="1" i="1" dirty="0" smtClean="0">
                <a:solidFill>
                  <a:srgbClr val="FF0000"/>
                </a:solidFill>
              </a:rPr>
              <a:t>Через фигуры, через клетки,</a:t>
            </a:r>
            <a:endParaRPr lang="ru-RU" sz="1200" dirty="0" smtClean="0">
              <a:solidFill>
                <a:srgbClr val="FF0000"/>
              </a:solidFill>
            </a:endParaRPr>
          </a:p>
          <a:p>
            <a:r>
              <a:rPr lang="ru-RU" sz="1200" b="1" i="1" dirty="0" smtClean="0">
                <a:solidFill>
                  <a:srgbClr val="FF0000"/>
                </a:solidFill>
              </a:rPr>
              <a:t>Как буква «Г» его скачёк!</a:t>
            </a:r>
            <a:endParaRPr lang="ru-RU" sz="1200" dirty="0" smtClean="0">
              <a:solidFill>
                <a:srgbClr val="FF0000"/>
              </a:solidFill>
            </a:endParaRPr>
          </a:p>
          <a:p>
            <a:r>
              <a:rPr lang="ru-RU" sz="1200" b="1" i="1" dirty="0" smtClean="0">
                <a:solidFill>
                  <a:srgbClr val="FF0000"/>
                </a:solidFill>
              </a:rPr>
              <a:t>Коней люби любовью пылкой,</a:t>
            </a:r>
            <a:endParaRPr lang="ru-RU" sz="1200" dirty="0" smtClean="0">
              <a:solidFill>
                <a:srgbClr val="FF0000"/>
              </a:solidFill>
            </a:endParaRPr>
          </a:p>
          <a:p>
            <a:r>
              <a:rPr lang="ru-RU" sz="1200" b="1" i="1" dirty="0" smtClean="0">
                <a:solidFill>
                  <a:srgbClr val="FF0000"/>
                </a:solidFill>
              </a:rPr>
              <a:t>Но бойся их коварной «вилки»!</a:t>
            </a:r>
            <a:endParaRPr lang="ru-RU" sz="1200" dirty="0">
              <a:solidFill>
                <a:srgbClr val="FF000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1" presetClass="entr" presetSubtype="4"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heel(4)">
                                      <p:cBhvr>
                                        <p:cTn id="2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
          <p:cNvGrpSpPr>
            <a:grpSpLocks/>
          </p:cNvGrpSpPr>
          <p:nvPr/>
        </p:nvGrpSpPr>
        <p:grpSpPr bwMode="auto">
          <a:xfrm>
            <a:off x="2656480" y="3122531"/>
            <a:ext cx="2694402" cy="2656577"/>
            <a:chOff x="3424" y="2024"/>
            <a:chExt cx="2177" cy="2177"/>
          </a:xfrm>
        </p:grpSpPr>
        <p:pic>
          <p:nvPicPr>
            <p:cNvPr id="6" name="Picture 3"/>
            <p:cNvPicPr>
              <a:picLocks noChangeAspect="1" noChangeArrowheads="1"/>
            </p:cNvPicPr>
            <p:nvPr/>
          </p:nvPicPr>
          <p:blipFill>
            <a:blip r:embed="rId2" cstate="print"/>
            <a:srcRect/>
            <a:stretch>
              <a:fillRect/>
            </a:stretch>
          </p:blipFill>
          <p:spPr bwMode="auto">
            <a:xfrm>
              <a:off x="3424" y="2024"/>
              <a:ext cx="2177" cy="2177"/>
            </a:xfrm>
            <a:prstGeom prst="rect">
              <a:avLst/>
            </a:prstGeom>
            <a:noFill/>
            <a:ln w="9525">
              <a:noFill/>
              <a:round/>
              <a:headEnd/>
              <a:tailEnd/>
            </a:ln>
          </p:spPr>
        </p:pic>
        <p:sp>
          <p:nvSpPr>
            <p:cNvPr id="7" name="Text Box 4"/>
            <p:cNvSpPr txBox="1">
              <a:spLocks noChangeArrowheads="1"/>
            </p:cNvSpPr>
            <p:nvPr/>
          </p:nvSpPr>
          <p:spPr bwMode="auto">
            <a:xfrm>
              <a:off x="3424" y="2024"/>
              <a:ext cx="2177" cy="2177"/>
            </a:xfrm>
            <a:prstGeom prst="rect">
              <a:avLst/>
            </a:prstGeom>
            <a:noFill/>
            <a:ln w="9525">
              <a:noFill/>
              <a:round/>
              <a:headEnd/>
              <a:tailEnd/>
            </a:ln>
          </p:spPr>
          <p:txBody>
            <a:bodyPr wrap="none" anchor="ctr"/>
            <a:lstStyle/>
            <a:p>
              <a:endParaRPr lang="ru-RU"/>
            </a:p>
          </p:txBody>
        </p:sp>
      </p:grpSp>
      <p:sp>
        <p:nvSpPr>
          <p:cNvPr id="30722" name="AutoShape 2" descr="https://vignette.wikia.nocookie.net/igromania/images/2/26/%D0%A7%D0%B5%D1%80%D0%BD%D0%B0%D1%8F_%D0%BF%D0%B5%D1%88%D0%BA%D0%B0.jpg/revision/latest?cb=20141004131139&amp;path-prefix=ru"/>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4" name="AutoShape 4" descr="https://static3.depositphotos.com/1000589/261/i/950/depositphotos_2610312-stock-photo-chess-pawn.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169" name="Picture 1"/>
          <p:cNvPicPr>
            <a:picLocks noChangeAspect="1" noChangeArrowheads="1"/>
          </p:cNvPicPr>
          <p:nvPr/>
        </p:nvPicPr>
        <p:blipFill>
          <a:blip r:embed="rId3" cstate="print"/>
          <a:srcRect l="-20" t="-44" r="-20" b="-44"/>
          <a:stretch>
            <a:fillRect/>
          </a:stretch>
        </p:blipFill>
        <p:spPr bwMode="auto">
          <a:xfrm>
            <a:off x="182880" y="212141"/>
            <a:ext cx="5266944" cy="2428646"/>
          </a:xfrm>
          <a:prstGeom prst="rect">
            <a:avLst/>
          </a:prstGeom>
          <a:solidFill>
            <a:srgbClr val="FFFFFF"/>
          </a:solidFill>
          <a:ln w="9525">
            <a:noFill/>
            <a:miter lim="800000"/>
            <a:headEnd/>
            <a:tailEnd/>
          </a:ln>
        </p:spPr>
      </p:pic>
      <p:sp>
        <p:nvSpPr>
          <p:cNvPr id="12" name="Прямоугольник 11"/>
          <p:cNvSpPr/>
          <p:nvPr/>
        </p:nvSpPr>
        <p:spPr>
          <a:xfrm>
            <a:off x="7617328" y="110999"/>
            <a:ext cx="2024105" cy="707886"/>
          </a:xfrm>
          <a:prstGeom prst="rect">
            <a:avLst/>
          </a:prstGeom>
          <a:noFill/>
        </p:spPr>
        <p:txBody>
          <a:bodyPr wrap="square" lIns="91440" tIns="45720" rIns="91440" bIns="45720">
            <a:spAutoFit/>
          </a:bodyPr>
          <a:lstStyle/>
          <a:p>
            <a:pPr algn="ct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Пешка</a:t>
            </a:r>
            <a:endPar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3" name="Прямоугольник 12"/>
          <p:cNvSpPr/>
          <p:nvPr/>
        </p:nvSpPr>
        <p:spPr>
          <a:xfrm>
            <a:off x="5776569" y="761570"/>
            <a:ext cx="6096000" cy="1815882"/>
          </a:xfrm>
          <a:prstGeom prst="rect">
            <a:avLst/>
          </a:prstGeom>
        </p:spPr>
        <p:txBody>
          <a:bodyPr>
            <a:spAutoFit/>
          </a:bodyPr>
          <a:lstStyle/>
          <a:p>
            <a:pPr algn="just"/>
            <a:r>
              <a:rPr lang="ru-RU" sz="1400" b="1" u="sng" dirty="0" smtClean="0">
                <a:latin typeface="Times New Roman" pitchFamily="18" charset="0"/>
                <a:cs typeface="Times New Roman" pitchFamily="18" charset="0"/>
                <a:hlinkClick r:id="rId4"/>
              </a:rPr>
              <a:t>Пешка</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 это шахматный солдат, который первым рвется в бой, открывает игру. У каждого есть по 8 пешек. Ходят они наиболее просто — по одной клеточке и только вперед, хотя в качестве первого хода могут перепрыгнуть через клеточку, — а сбивают вражеские фигурки только наискосок. Пешки играют важную роль, они обороняют другие фигуры, а дойдя до противоположного края доски могут вернуть вместо себя любую сбитую ранее фигурку — и ферзя, и ладью, и коня. Исключение здесь составляет только король.</a:t>
            </a:r>
            <a:endParaRPr lang="ru-RU" sz="1400" dirty="0">
              <a:latin typeface="Times New Roman" pitchFamily="18" charset="0"/>
              <a:cs typeface="Times New Roman" pitchFamily="18" charset="0"/>
            </a:endParaRPr>
          </a:p>
        </p:txBody>
      </p:sp>
      <p:sp>
        <p:nvSpPr>
          <p:cNvPr id="15" name="Прямоугольник 14"/>
          <p:cNvSpPr/>
          <p:nvPr/>
        </p:nvSpPr>
        <p:spPr>
          <a:xfrm>
            <a:off x="5637580" y="3036109"/>
            <a:ext cx="3594202" cy="1754326"/>
          </a:xfrm>
          <a:prstGeom prst="rect">
            <a:avLst/>
          </a:prstGeom>
        </p:spPr>
        <p:txBody>
          <a:bodyPr wrap="square">
            <a:spAutoFit/>
          </a:bodyPr>
          <a:lstStyle/>
          <a:p>
            <a:r>
              <a:rPr lang="ru-RU" sz="1200" b="1" i="1" dirty="0" smtClean="0">
                <a:solidFill>
                  <a:srgbClr val="FF0000"/>
                </a:solidFill>
                <a:latin typeface="Times New Roman" pitchFamily="18" charset="0"/>
                <a:cs typeface="Times New Roman" pitchFamily="18" charset="0"/>
              </a:rPr>
              <a:t>Здесь тонкий, но упрямый</a:t>
            </a:r>
          </a:p>
          <a:p>
            <a:r>
              <a:rPr lang="ru-RU" sz="1200" b="1" i="1" dirty="0" smtClean="0">
                <a:solidFill>
                  <a:srgbClr val="FF0000"/>
                </a:solidFill>
                <a:latin typeface="Times New Roman" pitchFamily="18" charset="0"/>
                <a:cs typeface="Times New Roman" pitchFamily="18" charset="0"/>
              </a:rPr>
              <a:t>Раздался голосок:</a:t>
            </a:r>
          </a:p>
          <a:p>
            <a:r>
              <a:rPr lang="ru-RU" sz="1200" b="1" i="1" dirty="0" smtClean="0">
                <a:solidFill>
                  <a:srgbClr val="FF0000"/>
                </a:solidFill>
                <a:latin typeface="Times New Roman" pitchFamily="18" charset="0"/>
                <a:cs typeface="Times New Roman" pitchFamily="18" charset="0"/>
              </a:rPr>
              <a:t>- Я пешка. Ход мой - прямо,</a:t>
            </a:r>
          </a:p>
          <a:p>
            <a:r>
              <a:rPr lang="ru-RU" sz="1200" b="1" i="1" dirty="0" smtClean="0">
                <a:solidFill>
                  <a:srgbClr val="FF0000"/>
                </a:solidFill>
                <a:latin typeface="Times New Roman" pitchFamily="18" charset="0"/>
                <a:cs typeface="Times New Roman" pitchFamily="18" charset="0"/>
              </a:rPr>
              <a:t>Удар наискосок!</a:t>
            </a:r>
          </a:p>
          <a:p>
            <a:r>
              <a:rPr lang="ru-RU" sz="1200" b="1" i="1" dirty="0" smtClean="0">
                <a:solidFill>
                  <a:srgbClr val="FF0000"/>
                </a:solidFill>
                <a:latin typeface="Times New Roman" pitchFamily="18" charset="0"/>
                <a:cs typeface="Times New Roman" pitchFamily="18" charset="0"/>
              </a:rPr>
              <a:t>А если я дойду до края,</a:t>
            </a:r>
          </a:p>
          <a:p>
            <a:r>
              <a:rPr lang="ru-RU" sz="1200" b="1" i="1" dirty="0" smtClean="0">
                <a:solidFill>
                  <a:srgbClr val="FF0000"/>
                </a:solidFill>
                <a:latin typeface="Times New Roman" pitchFamily="18" charset="0"/>
                <a:cs typeface="Times New Roman" pitchFamily="18" charset="0"/>
              </a:rPr>
              <a:t>Мне больше пешкой не бывать.</a:t>
            </a:r>
          </a:p>
          <a:p>
            <a:r>
              <a:rPr lang="ru-RU" sz="1200" b="1" i="1" dirty="0" smtClean="0">
                <a:solidFill>
                  <a:srgbClr val="FF0000"/>
                </a:solidFill>
                <a:latin typeface="Times New Roman" pitchFamily="18" charset="0"/>
                <a:cs typeface="Times New Roman" pitchFamily="18" charset="0"/>
              </a:rPr>
              <a:t>Мне больше пешкой не бывать.</a:t>
            </a:r>
          </a:p>
          <a:p>
            <a:r>
              <a:rPr lang="ru-RU" sz="1200" b="1" i="1" dirty="0" smtClean="0">
                <a:solidFill>
                  <a:srgbClr val="FF0000"/>
                </a:solidFill>
                <a:latin typeface="Times New Roman" pitchFamily="18" charset="0"/>
                <a:cs typeface="Times New Roman" pitchFamily="18" charset="0"/>
              </a:rPr>
              <a:t>Стою награду выбирая:</a:t>
            </a:r>
          </a:p>
          <a:p>
            <a:r>
              <a:rPr lang="ru-RU" sz="1200" b="1" i="1" dirty="0" smtClean="0">
                <a:solidFill>
                  <a:srgbClr val="FF0000"/>
                </a:solidFill>
                <a:latin typeface="Times New Roman" pitchFamily="18" charset="0"/>
                <a:cs typeface="Times New Roman" pitchFamily="18" charset="0"/>
              </a:rPr>
              <a:t>Какой фигурой лучше стать!</a:t>
            </a:r>
            <a:endParaRPr lang="ru-RU" sz="1200" b="1" i="1" dirty="0">
              <a:solidFill>
                <a:srgbClr val="FF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fill="hold" nodeType="withEffect">
                                  <p:stCondLst>
                                    <p:cond delay="0"/>
                                  </p:stCondLst>
                                  <p:childTnLst>
                                    <p:set>
                                      <p:cBhvr additive="repl">
                                        <p:cTn id="6" dur="1" fill="hold">
                                          <p:stCondLst>
                                            <p:cond delay="0"/>
                                          </p:stCondLst>
                                        </p:cTn>
                                        <p:tgtEl>
                                          <p:spTgt spid="5"/>
                                        </p:tgtEl>
                                        <p:attrNameLst>
                                          <p:attrName>style.visibility</p:attrName>
                                        </p:attrNameLst>
                                      </p:cBhvr>
                                      <p:to>
                                        <p:strVal val="visible"/>
                                      </p:to>
                                    </p:set>
                                    <p:animEffect transition="in" filter="fade">
                                      <p:cBhvr additive="repl">
                                        <p:cTn id="7" dur="2000"/>
                                        <p:tgtEl>
                                          <p:spTgt spid="5"/>
                                        </p:tgtEl>
                                      </p:cBhvr>
                                    </p:animEffect>
                                    <p:anim calcmode="lin" valueType="num">
                                      <p:cBhvr additive="repl">
                                        <p:cTn id="8" dur="2000" fill="hold"/>
                                        <p:tgtEl>
                                          <p:spTgt spid="5"/>
                                        </p:tgtEl>
                                        <p:attrNameLst>
                                          <p:attrName>r</p:attrName>
                                        </p:attrNameLst>
                                      </p:cBhvr>
                                      <p:tavLst>
                                        <p:tav tm="100000">
                                          <p:val>
                                            <p:strVal val="720"/>
                                          </p:val>
                                        </p:tav>
                                        <p:tav tm="100000">
                                          <p:val>
                                            <p:strVal val="0"/>
                                          </p:val>
                                        </p:tav>
                                      </p:tavLst>
                                    </p:anim>
                                    <p:anim calcmode="lin" valueType="num">
                                      <p:cBhvr additive="repl">
                                        <p:cTn id="9" dur="2000" fill="hold"/>
                                        <p:tgtEl>
                                          <p:spTgt spid="5"/>
                                        </p:tgtEl>
                                        <p:attrNameLst>
                                          <p:attrName>ppt_h</p:attrName>
                                        </p:attrNameLst>
                                      </p:cBhvr>
                                      <p:tavLst>
                                        <p:tav tm="100000">
                                          <p:val>
                                            <p:fltVal val="0"/>
                                          </p:val>
                                        </p:tav>
                                        <p:tav tm="100000">
                                          <p:val>
                                            <p:strVal val="#ppt_h"/>
                                          </p:val>
                                        </p:tav>
                                      </p:tavLst>
                                    </p:anim>
                                    <p:anim calcmode="lin" valueType="num">
                                      <p:cBhvr additive="repl">
                                        <p:cTn id="10" dur="2000" fill="hold"/>
                                        <p:tgtEl>
                                          <p:spTgt spid="5"/>
                                        </p:tgtEl>
                                        <p:attrNameLst>
                                          <p:attrName>ppt_w</p:attrName>
                                        </p:attrNameLst>
                                      </p:cBhvr>
                                      <p:tavLst>
                                        <p:tav tm="10000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heckerboard(across)">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455920" y="237786"/>
            <a:ext cx="2965107" cy="369332"/>
          </a:xfrm>
          <a:prstGeom prst="rect">
            <a:avLst/>
          </a:prstGeom>
        </p:spPr>
        <p:txBody>
          <a:bodyPr wrap="none">
            <a:spAutoFit/>
          </a:bodyPr>
          <a:lstStyle/>
          <a:p>
            <a:r>
              <a:rPr lang="ru-RU" b="1" dirty="0" smtClean="0">
                <a:solidFill>
                  <a:srgbClr val="FF0000"/>
                </a:solidFill>
                <a:latin typeface="Times New Roman" pitchFamily="18" charset="0"/>
                <a:cs typeface="Times New Roman" pitchFamily="18" charset="0"/>
              </a:rPr>
              <a:t>Начальная позиция фигур</a:t>
            </a:r>
            <a:endParaRPr lang="ru-RU" dirty="0">
              <a:solidFill>
                <a:srgbClr val="FF0000"/>
              </a:solidFill>
              <a:latin typeface="Times New Roman" pitchFamily="18" charset="0"/>
              <a:cs typeface="Times New Roman" pitchFamily="18" charset="0"/>
            </a:endParaRPr>
          </a:p>
        </p:txBody>
      </p:sp>
      <p:sp>
        <p:nvSpPr>
          <p:cNvPr id="10" name="Прямоугольник 9"/>
          <p:cNvSpPr/>
          <p:nvPr/>
        </p:nvSpPr>
        <p:spPr>
          <a:xfrm>
            <a:off x="202388" y="830808"/>
            <a:ext cx="5766815" cy="307777"/>
          </a:xfrm>
          <a:prstGeom prst="rect">
            <a:avLst/>
          </a:prstGeom>
        </p:spPr>
        <p:txBody>
          <a:bodyPr wrap="square">
            <a:spAutoFit/>
          </a:bodyPr>
          <a:lstStyle/>
          <a:p>
            <a:r>
              <a:rPr lang="ru-RU" sz="1400" dirty="0" smtClean="0">
                <a:latin typeface="Times New Roman" pitchFamily="18" charset="0"/>
                <a:cs typeface="Times New Roman" pitchFamily="18" charset="0"/>
              </a:rPr>
              <a:t>Шахматная доска должна быть расположена следующим образом:</a:t>
            </a:r>
            <a:endParaRPr lang="ru-RU" sz="1400" dirty="0">
              <a:latin typeface="Times New Roman" pitchFamily="18" charset="0"/>
              <a:cs typeface="Times New Roman" pitchFamily="18" charset="0"/>
            </a:endParaRPr>
          </a:p>
        </p:txBody>
      </p:sp>
      <p:pic>
        <p:nvPicPr>
          <p:cNvPr id="4102" name="Picture 6"/>
          <p:cNvPicPr>
            <a:picLocks noChangeAspect="1" noChangeArrowheads="1"/>
          </p:cNvPicPr>
          <p:nvPr/>
        </p:nvPicPr>
        <p:blipFill>
          <a:blip r:embed="rId2" cstate="print"/>
          <a:srcRect l="-12" t="-12" r="-12" b="-12"/>
          <a:stretch>
            <a:fillRect/>
          </a:stretch>
        </p:blipFill>
        <p:spPr bwMode="auto">
          <a:xfrm>
            <a:off x="760781" y="1360627"/>
            <a:ext cx="3642969" cy="3642969"/>
          </a:xfrm>
          <a:prstGeom prst="rect">
            <a:avLst/>
          </a:prstGeom>
          <a:solidFill>
            <a:srgbClr val="FFFFFF"/>
          </a:solidFill>
          <a:ln w="9525">
            <a:noFill/>
            <a:miter lim="800000"/>
            <a:headEnd/>
            <a:tailEnd/>
          </a:ln>
        </p:spPr>
      </p:pic>
      <p:sp>
        <p:nvSpPr>
          <p:cNvPr id="12" name="Прямоугольник 11"/>
          <p:cNvSpPr/>
          <p:nvPr/>
        </p:nvSpPr>
        <p:spPr>
          <a:xfrm>
            <a:off x="304802" y="5148244"/>
            <a:ext cx="4845101" cy="1169551"/>
          </a:xfrm>
          <a:prstGeom prst="rect">
            <a:avLst/>
          </a:prstGeom>
        </p:spPr>
        <p:txBody>
          <a:bodyPr wrap="square">
            <a:spAutoFit/>
          </a:bodyPr>
          <a:lstStyle/>
          <a:p>
            <a:pPr algn="just"/>
            <a:r>
              <a:rPr lang="ru-RU" sz="1400" dirty="0" smtClean="0">
                <a:latin typeface="Times New Roman" pitchFamily="18" charset="0"/>
                <a:cs typeface="Times New Roman" pitchFamily="18" charset="0"/>
              </a:rPr>
              <a:t>Только так и никак иначе. Белые фигуры должны располагаться на 1 и 2 горизонталях. Черные, соответственно на 7 и 8.</a:t>
            </a:r>
          </a:p>
          <a:p>
            <a:r>
              <a:rPr lang="ru-RU" sz="1400" dirty="0" smtClean="0">
                <a:latin typeface="Times New Roman" pitchFamily="18" charset="0"/>
                <a:cs typeface="Times New Roman" pitchFamily="18" charset="0"/>
              </a:rPr>
              <a:t>Вы видите, по горизонтали расположены 8 латинских букв. Цифрами слева — вертикали.</a:t>
            </a:r>
            <a:endParaRPr lang="ru-RU" sz="1400" dirty="0">
              <a:latin typeface="Times New Roman" pitchFamily="18" charset="0"/>
              <a:cs typeface="Times New Roman" pitchFamily="18" charset="0"/>
            </a:endParaRPr>
          </a:p>
        </p:txBody>
      </p:sp>
      <p:sp>
        <p:nvSpPr>
          <p:cNvPr id="13" name="Прямоугольник 12"/>
          <p:cNvSpPr/>
          <p:nvPr/>
        </p:nvSpPr>
        <p:spPr>
          <a:xfrm>
            <a:off x="6247180" y="801548"/>
            <a:ext cx="5603443" cy="523220"/>
          </a:xfrm>
          <a:prstGeom prst="rect">
            <a:avLst/>
          </a:prstGeom>
        </p:spPr>
        <p:txBody>
          <a:bodyPr wrap="square">
            <a:spAutoFit/>
          </a:bodyPr>
          <a:lstStyle/>
          <a:p>
            <a:r>
              <a:rPr lang="ru-RU" sz="1400" dirty="0" smtClean="0">
                <a:latin typeface="Times New Roman" pitchFamily="18" charset="0"/>
                <a:cs typeface="Times New Roman" pitchFamily="18" charset="0"/>
              </a:rPr>
              <a:t>Всего на доске 64 поля. Или клетки. Например, «поле Е 5». Это поле выделено на диаграмме зеленым цветом:</a:t>
            </a:r>
            <a:endParaRPr lang="ru-RU" sz="1400" dirty="0">
              <a:latin typeface="Times New Roman" pitchFamily="18" charset="0"/>
              <a:cs typeface="Times New Roman" pitchFamily="18" charset="0"/>
            </a:endParaRPr>
          </a:p>
        </p:txBody>
      </p:sp>
      <p:pic>
        <p:nvPicPr>
          <p:cNvPr id="4103" name="Picture 7"/>
          <p:cNvPicPr>
            <a:picLocks noChangeAspect="1" noChangeArrowheads="1"/>
          </p:cNvPicPr>
          <p:nvPr/>
        </p:nvPicPr>
        <p:blipFill>
          <a:blip r:embed="rId3" cstate="print"/>
          <a:srcRect l="-12" t="-12" r="-12" b="-12"/>
          <a:stretch>
            <a:fillRect/>
          </a:stretch>
        </p:blipFill>
        <p:spPr bwMode="auto">
          <a:xfrm>
            <a:off x="6773875" y="1382571"/>
            <a:ext cx="3613709" cy="3613709"/>
          </a:xfrm>
          <a:prstGeom prst="rect">
            <a:avLst/>
          </a:prstGeom>
          <a:solidFill>
            <a:srgbClr val="FFFFFF"/>
          </a:solidFill>
          <a:ln w="9525">
            <a:noFill/>
            <a:miter lim="800000"/>
            <a:headEnd/>
            <a:tailEnd/>
          </a:ln>
        </p:spPr>
      </p:pic>
      <p:sp>
        <p:nvSpPr>
          <p:cNvPr id="15" name="Прямоугольник 14"/>
          <p:cNvSpPr/>
          <p:nvPr/>
        </p:nvSpPr>
        <p:spPr>
          <a:xfrm>
            <a:off x="6247181" y="5257562"/>
            <a:ext cx="5537606" cy="1600438"/>
          </a:xfrm>
          <a:prstGeom prst="rect">
            <a:avLst/>
          </a:prstGeom>
        </p:spPr>
        <p:txBody>
          <a:bodyPr wrap="square">
            <a:spAutoFit/>
          </a:bodyPr>
          <a:lstStyle/>
          <a:p>
            <a:pPr algn="just"/>
            <a:r>
              <a:rPr lang="ru-RU" sz="1400" dirty="0" smtClean="0">
                <a:latin typeface="Times New Roman" pitchFamily="18" charset="0"/>
                <a:cs typeface="Times New Roman" pitchFamily="18" charset="0"/>
              </a:rPr>
              <a:t>В центре, на вертикалях </a:t>
            </a:r>
            <a:r>
              <a:rPr lang="en-US" sz="1400" dirty="0" smtClean="0">
                <a:latin typeface="Times New Roman" pitchFamily="18" charset="0"/>
                <a:cs typeface="Times New Roman" pitchFamily="18" charset="0"/>
              </a:rPr>
              <a:t>D</a:t>
            </a:r>
            <a:r>
              <a:rPr lang="ru-RU" sz="1400" dirty="0" smtClean="0">
                <a:latin typeface="Times New Roman" pitchFamily="18" charset="0"/>
                <a:cs typeface="Times New Roman" pitchFamily="18" charset="0"/>
              </a:rPr>
              <a:t> и </a:t>
            </a:r>
            <a:r>
              <a:rPr lang="en-US" sz="1400" dirty="0" smtClean="0">
                <a:latin typeface="Times New Roman" pitchFamily="18" charset="0"/>
                <a:cs typeface="Times New Roman" pitchFamily="18" charset="0"/>
              </a:rPr>
              <a:t>E</a:t>
            </a:r>
            <a:r>
              <a:rPr lang="ru-RU" sz="1400" dirty="0" smtClean="0">
                <a:latin typeface="Times New Roman" pitchFamily="18" charset="0"/>
                <a:cs typeface="Times New Roman" pitchFamily="18" charset="0"/>
              </a:rPr>
              <a:t> расположены король и ферзь. Именно во взаимном расположении короля и ферзя чаще всего возникает путаница. Для простоты запоминания правило такое: Ферзь располагается на поле своего цвета. Соответственно король – на поле противоположного цвета.</a:t>
            </a:r>
          </a:p>
          <a:p>
            <a:r>
              <a:rPr lang="ru-RU" sz="1400" dirty="0" smtClean="0">
                <a:latin typeface="Times New Roman" pitchFamily="18" charset="0"/>
                <a:cs typeface="Times New Roman" pitchFamily="18" charset="0"/>
              </a:rPr>
              <a:t>Пешки расположены в ряд по второй и седьмой горизонталях. Их по 8 у каждой стороны.</a:t>
            </a:r>
            <a:endParaRPr lang="ru-RU" sz="14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03742" y="260369"/>
            <a:ext cx="2509405" cy="369332"/>
          </a:xfrm>
          <a:prstGeom prst="rect">
            <a:avLst/>
          </a:prstGeom>
        </p:spPr>
        <p:txBody>
          <a:bodyPr wrap="none">
            <a:spAutoFit/>
          </a:bodyPr>
          <a:lstStyle/>
          <a:p>
            <a:pPr algn="ctr"/>
            <a:r>
              <a:rPr lang="ru-RU" b="1" dirty="0" smtClean="0">
                <a:solidFill>
                  <a:srgbClr val="FF0000"/>
                </a:solidFill>
                <a:latin typeface="Times New Roman" pitchFamily="18" charset="0"/>
                <a:cs typeface="Times New Roman" pitchFamily="18" charset="0"/>
              </a:rPr>
              <a:t>Что такое рокировка?</a:t>
            </a:r>
            <a:endParaRPr lang="ru-RU" dirty="0">
              <a:solidFill>
                <a:srgbClr val="FF0000"/>
              </a:solidFill>
              <a:latin typeface="Times New Roman" pitchFamily="18" charset="0"/>
              <a:cs typeface="Times New Roman" pitchFamily="18" charset="0"/>
            </a:endParaRPr>
          </a:p>
        </p:txBody>
      </p:sp>
      <p:sp>
        <p:nvSpPr>
          <p:cNvPr id="2050" name="Rectangle 2"/>
          <p:cNvSpPr>
            <a:spLocks noChangeArrowheads="1"/>
          </p:cNvSpPr>
          <p:nvPr/>
        </p:nvSpPr>
        <p:spPr bwMode="auto">
          <a:xfrm>
            <a:off x="351130" y="923939"/>
            <a:ext cx="5171846"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sng" strike="noStrike" cap="none" normalizeH="0" dirty="0" smtClean="0">
                <a:ln>
                  <a:noFill/>
                </a:ln>
                <a:solidFill>
                  <a:srgbClr val="00B0F0"/>
                </a:solidFill>
                <a:effectLst/>
                <a:latin typeface="Times New Roman" pitchFamily="18" charset="0"/>
                <a:ea typeface="Times New Roman" pitchFamily="18" charset="0"/>
                <a:cs typeface="Times New Roman" pitchFamily="18" charset="0"/>
              </a:rPr>
              <a:t>Рокировка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это ход с участием сразу двух фигур. А именно, короля и ладьи.  При рокировке король перемещается изначальной позиции через поле (вправо, или влево), а ладья перескакивает через короля, становясь на соседнее поле.</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049" name="Picture 1"/>
          <p:cNvPicPr>
            <a:picLocks noChangeAspect="1" noChangeArrowheads="1"/>
          </p:cNvPicPr>
          <p:nvPr/>
        </p:nvPicPr>
        <p:blipFill>
          <a:blip r:embed="rId2" cstate="print"/>
          <a:srcRect l="-12" t="-12" r="-12" b="-12"/>
          <a:stretch>
            <a:fillRect/>
          </a:stretch>
        </p:blipFill>
        <p:spPr bwMode="auto">
          <a:xfrm>
            <a:off x="972922" y="1982876"/>
            <a:ext cx="3767328" cy="3767328"/>
          </a:xfrm>
          <a:prstGeom prst="rect">
            <a:avLst/>
          </a:prstGeom>
          <a:solidFill>
            <a:srgbClr val="FFFFFF"/>
          </a:solidFill>
        </p:spPr>
      </p:pic>
      <p:sp>
        <p:nvSpPr>
          <p:cNvPr id="5" name="Прямоугольник 4"/>
          <p:cNvSpPr/>
          <p:nvPr/>
        </p:nvSpPr>
        <p:spPr>
          <a:xfrm>
            <a:off x="484829" y="6002164"/>
            <a:ext cx="2524153" cy="307777"/>
          </a:xfrm>
          <a:prstGeom prst="rect">
            <a:avLst/>
          </a:prstGeom>
        </p:spPr>
        <p:txBody>
          <a:bodyPr wrap="none">
            <a:spAutoFit/>
          </a:bodyPr>
          <a:lstStyle/>
          <a:p>
            <a:r>
              <a:rPr lang="ru-RU" sz="1400" dirty="0" smtClean="0">
                <a:latin typeface="Times New Roman" pitchFamily="18" charset="0"/>
                <a:cs typeface="Times New Roman" pitchFamily="18" charset="0"/>
              </a:rPr>
              <a:t>Ладья встает рядом с королем.</a:t>
            </a:r>
            <a:endParaRPr lang="ru-RU" sz="1400" dirty="0">
              <a:latin typeface="Times New Roman" pitchFamily="18" charset="0"/>
              <a:cs typeface="Times New Roman" pitchFamily="18" charset="0"/>
            </a:endParaRPr>
          </a:p>
        </p:txBody>
      </p:sp>
      <p:sp>
        <p:nvSpPr>
          <p:cNvPr id="6" name="Прямоугольник 5"/>
          <p:cNvSpPr/>
          <p:nvPr/>
        </p:nvSpPr>
        <p:spPr>
          <a:xfrm>
            <a:off x="5593689" y="921715"/>
            <a:ext cx="6096000" cy="4832092"/>
          </a:xfrm>
          <a:prstGeom prst="rect">
            <a:avLst/>
          </a:prstGeom>
        </p:spPr>
        <p:txBody>
          <a:bodyPr wrap="square">
            <a:spAutoFit/>
          </a:bodyPr>
          <a:lstStyle/>
          <a:p>
            <a:r>
              <a:rPr lang="ru-RU" sz="1400" b="1" u="sng" dirty="0" smtClean="0">
                <a:solidFill>
                  <a:srgbClr val="00B0F0"/>
                </a:solidFill>
                <a:latin typeface="Times New Roman" pitchFamily="18" charset="0"/>
                <a:cs typeface="Times New Roman" pitchFamily="18" charset="0"/>
              </a:rPr>
              <a:t>Как делать рокировку?</a:t>
            </a:r>
            <a:endParaRPr lang="ru-RU" sz="1400" u="sng" dirty="0" smtClean="0">
              <a:solidFill>
                <a:srgbClr val="00B0F0"/>
              </a:solidFill>
              <a:latin typeface="Times New Roman" pitchFamily="18" charset="0"/>
              <a:cs typeface="Times New Roman" pitchFamily="18" charset="0"/>
            </a:endParaRPr>
          </a:p>
          <a:p>
            <a:r>
              <a:rPr lang="ru-RU" sz="1400" dirty="0" smtClean="0">
                <a:latin typeface="Times New Roman" pitchFamily="18" charset="0"/>
                <a:cs typeface="Times New Roman" pitchFamily="18" charset="0"/>
              </a:rPr>
              <a:t>Начинать рокировку следует с короля. Передвигаем короля на две клетки, затем берем ладью и переставляем через короля на соседнее с королем поле. Это важный момент.  Начинающие игроки не знают, как делается рокировка, что может испортить позицию и повлиять на результат партии. </a:t>
            </a: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endParaRPr lang="ru-RU" sz="1400" b="1" dirty="0" smtClean="0">
              <a:latin typeface="Times New Roman" pitchFamily="18" charset="0"/>
              <a:cs typeface="Times New Roman" pitchFamily="18" charset="0"/>
            </a:endParaRPr>
          </a:p>
          <a:p>
            <a:r>
              <a:rPr lang="ru-RU" sz="1400" b="1" u="sng" dirty="0" smtClean="0">
                <a:solidFill>
                  <a:srgbClr val="00B0F0"/>
                </a:solidFill>
                <a:latin typeface="Times New Roman" pitchFamily="18" charset="0"/>
                <a:cs typeface="Times New Roman" pitchFamily="18" charset="0"/>
              </a:rPr>
              <a:t>Зачем делать рокировку?</a:t>
            </a:r>
            <a:endParaRPr lang="ru-RU" sz="1400" u="sng" dirty="0" smtClean="0">
              <a:solidFill>
                <a:srgbClr val="00B0F0"/>
              </a:solidFill>
              <a:latin typeface="Times New Roman" pitchFamily="18" charset="0"/>
              <a:cs typeface="Times New Roman" pitchFamily="18" charset="0"/>
            </a:endParaRPr>
          </a:p>
          <a:p>
            <a:r>
              <a:rPr lang="ru-RU" sz="1400" dirty="0" smtClean="0">
                <a:latin typeface="Times New Roman" pitchFamily="18" charset="0"/>
                <a:cs typeface="Times New Roman" pitchFamily="18" charset="0"/>
              </a:rPr>
              <a:t> Рокировка – весьма удобный способ обезопасить своего монарха. То есть увести из центра доски, где обычно начинается борьба в дебюте. На краю доски король под защитой пешек будет чувствовать себя безопаснее. Кроме того, ладья, участвующая в рокировке, — подтягивается к центру доски и открытым линиям.</a:t>
            </a:r>
            <a:endParaRPr lang="ru-RU" sz="14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30450" y="223157"/>
            <a:ext cx="1964640" cy="369332"/>
          </a:xfrm>
          <a:prstGeom prst="rect">
            <a:avLst/>
          </a:prstGeom>
        </p:spPr>
        <p:txBody>
          <a:bodyPr wrap="none">
            <a:spAutoFit/>
          </a:bodyPr>
          <a:lstStyle/>
          <a:p>
            <a:r>
              <a:rPr lang="ru-RU" b="1" u="sng" dirty="0" smtClean="0">
                <a:solidFill>
                  <a:srgbClr val="FF0000"/>
                </a:solidFill>
                <a:latin typeface="Times New Roman" pitchFamily="18" charset="0"/>
                <a:cs typeface="Times New Roman" pitchFamily="18" charset="0"/>
              </a:rPr>
              <a:t>Виды рокировки</a:t>
            </a:r>
            <a:endParaRPr lang="ru-RU" u="sng" dirty="0">
              <a:solidFill>
                <a:srgbClr val="FF0000"/>
              </a:solidFill>
              <a:latin typeface="Times New Roman" pitchFamily="18" charset="0"/>
              <a:cs typeface="Times New Roman" pitchFamily="18" charset="0"/>
            </a:endParaRPr>
          </a:p>
        </p:txBody>
      </p:sp>
      <p:sp>
        <p:nvSpPr>
          <p:cNvPr id="3" name="Прямоугольник 2"/>
          <p:cNvSpPr/>
          <p:nvPr/>
        </p:nvSpPr>
        <p:spPr>
          <a:xfrm>
            <a:off x="4798771" y="742536"/>
            <a:ext cx="3111108" cy="307777"/>
          </a:xfrm>
          <a:prstGeom prst="rect">
            <a:avLst/>
          </a:prstGeom>
        </p:spPr>
        <p:txBody>
          <a:bodyPr wrap="none">
            <a:spAutoFit/>
          </a:bodyPr>
          <a:lstStyle/>
          <a:p>
            <a:r>
              <a:rPr lang="ru-RU" sz="1400" dirty="0" smtClean="0">
                <a:latin typeface="Times New Roman" pitchFamily="18" charset="0"/>
                <a:cs typeface="Times New Roman" pitchFamily="18" charset="0"/>
              </a:rPr>
              <a:t>Видов всего два: короткая  и длинная.</a:t>
            </a:r>
            <a:endParaRPr lang="ru-RU" sz="1400" dirty="0">
              <a:latin typeface="Times New Roman" pitchFamily="18" charset="0"/>
              <a:cs typeface="Times New Roman" pitchFamily="18" charset="0"/>
            </a:endParaRPr>
          </a:p>
        </p:txBody>
      </p:sp>
      <p:sp>
        <p:nvSpPr>
          <p:cNvPr id="1026" name="Rectangle 2"/>
          <p:cNvSpPr>
            <a:spLocks noChangeArrowheads="1"/>
          </p:cNvSpPr>
          <p:nvPr/>
        </p:nvSpPr>
        <p:spPr bwMode="auto">
          <a:xfrm>
            <a:off x="1645920" y="1028208"/>
            <a:ext cx="2435963"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B0F0"/>
                </a:solidFill>
                <a:effectLst/>
                <a:latin typeface="Times New Roman" pitchFamily="18" charset="0"/>
                <a:ea typeface="Times New Roman" pitchFamily="18" charset="0"/>
                <a:cs typeface="Times New Roman" pitchFamily="18" charset="0"/>
              </a:rPr>
              <a:t>Длинная</a:t>
            </a:r>
            <a:r>
              <a:rPr kumimoji="0" lang="ru-RU" b="1" i="0" u="none" strike="noStrike" cap="none" normalizeH="0" baseline="0" dirty="0" smtClean="0">
                <a:ln>
                  <a:noFill/>
                </a:ln>
                <a:solidFill>
                  <a:srgbClr val="00B0F0"/>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rgbClr val="00B0F0"/>
                </a:solidFill>
                <a:effectLst/>
                <a:latin typeface="Times New Roman" pitchFamily="18" charset="0"/>
                <a:ea typeface="Times New Roman" pitchFamily="18" charset="0"/>
                <a:cs typeface="Times New Roman" pitchFamily="18" charset="0"/>
              </a:rPr>
              <a:t>рокировка:</a:t>
            </a:r>
            <a:endParaRPr kumimoji="0" lang="ru-RU" b="0" i="0" u="none" strike="noStrike" cap="none" normalizeH="0" baseline="0" dirty="0" smtClean="0">
              <a:ln>
                <a:noFill/>
              </a:ln>
              <a:solidFill>
                <a:srgbClr val="00B0F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Picture 1"/>
          <p:cNvPicPr>
            <a:picLocks noChangeAspect="1" noChangeArrowheads="1"/>
          </p:cNvPicPr>
          <p:nvPr/>
        </p:nvPicPr>
        <p:blipFill>
          <a:blip r:embed="rId2" cstate="print"/>
          <a:srcRect l="-12" t="-12" r="-12" b="-12"/>
          <a:stretch>
            <a:fillRect/>
          </a:stretch>
        </p:blipFill>
        <p:spPr bwMode="auto">
          <a:xfrm>
            <a:off x="870509" y="1495957"/>
            <a:ext cx="3730751" cy="3730751"/>
          </a:xfrm>
          <a:prstGeom prst="rect">
            <a:avLst/>
          </a:prstGeom>
          <a:solidFill>
            <a:srgbClr val="FFFFFF"/>
          </a:solidFill>
        </p:spPr>
      </p:pic>
      <p:sp>
        <p:nvSpPr>
          <p:cNvPr id="1027" name="Rectangle 3"/>
          <p:cNvSpPr>
            <a:spLocks noChangeArrowheads="1"/>
          </p:cNvSpPr>
          <p:nvPr/>
        </p:nvSpPr>
        <p:spPr bwMode="auto">
          <a:xfrm>
            <a:off x="0" y="320675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465733" y="5673470"/>
            <a:ext cx="11245902" cy="307777"/>
          </a:xfrm>
          <a:prstGeom prst="rect">
            <a:avLst/>
          </a:prstGeom>
        </p:spPr>
        <p:txBody>
          <a:bodyPr wrap="square">
            <a:spAutoFit/>
          </a:bodyPr>
          <a:lstStyle/>
          <a:p>
            <a:pPr algn="ctr"/>
            <a:r>
              <a:rPr lang="ru-RU" sz="1400" b="1" dirty="0" smtClean="0">
                <a:solidFill>
                  <a:srgbClr val="FF0000"/>
                </a:solidFill>
                <a:latin typeface="Times New Roman" pitchFamily="18" charset="0"/>
                <a:cs typeface="Times New Roman" pitchFamily="18" charset="0"/>
              </a:rPr>
              <a:t>Обратите внимание</a:t>
            </a:r>
            <a:r>
              <a:rPr lang="ru-RU" sz="1400" dirty="0" smtClean="0">
                <a:solidFill>
                  <a:srgbClr val="FF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король при длинной рокировке ходит через  одно поле,  не через два!</a:t>
            </a:r>
            <a:endParaRPr lang="ru-RU" sz="1400" dirty="0">
              <a:latin typeface="Times New Roman" pitchFamily="18" charset="0"/>
              <a:cs typeface="Times New Roman" pitchFamily="18" charset="0"/>
            </a:endParaRPr>
          </a:p>
        </p:txBody>
      </p:sp>
      <p:pic>
        <p:nvPicPr>
          <p:cNvPr id="8" name="Picture 1"/>
          <p:cNvPicPr>
            <a:picLocks noChangeAspect="1" noChangeArrowheads="1"/>
          </p:cNvPicPr>
          <p:nvPr/>
        </p:nvPicPr>
        <p:blipFill>
          <a:blip r:embed="rId3" cstate="print"/>
          <a:srcRect l="-12" t="-12" r="-12" b="-12"/>
          <a:stretch>
            <a:fillRect/>
          </a:stretch>
        </p:blipFill>
        <p:spPr bwMode="auto">
          <a:xfrm>
            <a:off x="7498079" y="1522018"/>
            <a:ext cx="3672231" cy="3672231"/>
          </a:xfrm>
          <a:prstGeom prst="rect">
            <a:avLst/>
          </a:prstGeom>
          <a:solidFill>
            <a:srgbClr val="FFFFFF"/>
          </a:solidFill>
        </p:spPr>
      </p:pic>
      <p:sp>
        <p:nvSpPr>
          <p:cNvPr id="9" name="Прямоугольник 8"/>
          <p:cNvSpPr/>
          <p:nvPr/>
        </p:nvSpPr>
        <p:spPr>
          <a:xfrm>
            <a:off x="8131921" y="1071721"/>
            <a:ext cx="2227918" cy="369332"/>
          </a:xfrm>
          <a:prstGeom prst="rect">
            <a:avLst/>
          </a:prstGeom>
        </p:spPr>
        <p:txBody>
          <a:bodyPr wrap="none">
            <a:spAutoFit/>
          </a:bodyPr>
          <a:lstStyle/>
          <a:p>
            <a:pPr lvl="0" defTabSz="914400" fontAlgn="base">
              <a:spcBef>
                <a:spcPct val="0"/>
              </a:spcBef>
              <a:spcAft>
                <a:spcPct val="0"/>
              </a:spcAft>
            </a:pPr>
            <a:r>
              <a:rPr lang="ru-RU" dirty="0" smtClean="0">
                <a:solidFill>
                  <a:srgbClr val="00B0F0"/>
                </a:solidFill>
                <a:latin typeface="Times New Roman" pitchFamily="18" charset="0"/>
                <a:ea typeface="Times New Roman" pitchFamily="18" charset="0"/>
                <a:cs typeface="Times New Roman" pitchFamily="18" charset="0"/>
              </a:rPr>
              <a:t>Короткая</a:t>
            </a:r>
            <a:r>
              <a:rPr lang="ru-RU" b="1" dirty="0" smtClean="0">
                <a:solidFill>
                  <a:srgbClr val="00B0F0"/>
                </a:solidFill>
                <a:latin typeface="Times New Roman" pitchFamily="18" charset="0"/>
                <a:ea typeface="Times New Roman" pitchFamily="18" charset="0"/>
                <a:cs typeface="Times New Roman" pitchFamily="18" charset="0"/>
              </a:rPr>
              <a:t> </a:t>
            </a:r>
            <a:r>
              <a:rPr lang="ru-RU" dirty="0" smtClean="0">
                <a:solidFill>
                  <a:srgbClr val="00B0F0"/>
                </a:solidFill>
                <a:latin typeface="Times New Roman" pitchFamily="18" charset="0"/>
                <a:ea typeface="Times New Roman" pitchFamily="18" charset="0"/>
                <a:cs typeface="Times New Roman" pitchFamily="18" charset="0"/>
              </a:rPr>
              <a:t>рокировка:</a:t>
            </a:r>
            <a:endParaRPr lang="ru-RU" dirty="0" smtClean="0">
              <a:solidFill>
                <a:srgbClr val="00B0F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37564" y="296309"/>
            <a:ext cx="2307683" cy="369332"/>
          </a:xfrm>
          <a:prstGeom prst="rect">
            <a:avLst/>
          </a:prstGeom>
        </p:spPr>
        <p:txBody>
          <a:bodyPr wrap="none">
            <a:spAutoFit/>
          </a:bodyPr>
          <a:lstStyle/>
          <a:p>
            <a:r>
              <a:rPr lang="ru-RU" b="1" u="sng" dirty="0" smtClean="0">
                <a:solidFill>
                  <a:srgbClr val="FF0000"/>
                </a:solidFill>
                <a:latin typeface="Times New Roman" pitchFamily="18" charset="0"/>
                <a:cs typeface="Times New Roman" pitchFamily="18" charset="0"/>
              </a:rPr>
              <a:t>Правила рокировки</a:t>
            </a:r>
            <a:endParaRPr lang="ru-RU" u="sng" dirty="0">
              <a:solidFill>
                <a:srgbClr val="FF0000"/>
              </a:solidFill>
              <a:latin typeface="Times New Roman" pitchFamily="18" charset="0"/>
              <a:cs typeface="Times New Roman" pitchFamily="18" charset="0"/>
            </a:endParaRPr>
          </a:p>
        </p:txBody>
      </p:sp>
      <p:sp>
        <p:nvSpPr>
          <p:cNvPr id="3" name="Прямоугольник 2"/>
          <p:cNvSpPr/>
          <p:nvPr/>
        </p:nvSpPr>
        <p:spPr>
          <a:xfrm>
            <a:off x="202387" y="775222"/>
            <a:ext cx="4018483" cy="2031325"/>
          </a:xfrm>
          <a:prstGeom prst="rect">
            <a:avLst/>
          </a:prstGeom>
        </p:spPr>
        <p:txBody>
          <a:bodyPr wrap="square">
            <a:spAutoFit/>
          </a:bodyPr>
          <a:lstStyle/>
          <a:p>
            <a:r>
              <a:rPr lang="ru-RU" sz="1400" u="sng" dirty="0" smtClean="0">
                <a:solidFill>
                  <a:srgbClr val="00B0F0"/>
                </a:solidFill>
                <a:latin typeface="Times New Roman" pitchFamily="18" charset="0"/>
                <a:cs typeface="Times New Roman" pitchFamily="18" charset="0"/>
              </a:rPr>
              <a:t>Рокировку делать разрешается, если:</a:t>
            </a:r>
          </a:p>
          <a:p>
            <a:pPr algn="just"/>
            <a:r>
              <a:rPr lang="ru-RU" sz="1400" b="1" dirty="0" smtClean="0">
                <a:solidFill>
                  <a:srgbClr val="00B0F0"/>
                </a:solidFill>
                <a:latin typeface="Times New Roman" pitchFamily="18" charset="0"/>
                <a:cs typeface="Times New Roman" pitchFamily="18" charset="0"/>
              </a:rPr>
              <a:t>1.</a:t>
            </a:r>
            <a:r>
              <a:rPr lang="ru-RU" sz="1400" dirty="0" smtClean="0">
                <a:latin typeface="Times New Roman" pitchFamily="18" charset="0"/>
                <a:cs typeface="Times New Roman" pitchFamily="18" charset="0"/>
              </a:rPr>
              <a:t>Фигуры, участвующие в рокировке, то есть король, и ладья не сделали в этой партии ходов. </a:t>
            </a:r>
            <a:r>
              <a:rPr lang="ru-RU" sz="1400" u="sng" dirty="0" smtClean="0">
                <a:latin typeface="Times New Roman" pitchFamily="18" charset="0"/>
                <a:cs typeface="Times New Roman" pitchFamily="18" charset="0"/>
              </a:rPr>
              <a:t>Ни одного</a:t>
            </a:r>
            <a:r>
              <a:rPr lang="ru-RU" sz="1400" dirty="0" smtClean="0">
                <a:latin typeface="Times New Roman" pitchFamily="18" charset="0"/>
                <a:cs typeface="Times New Roman" pitchFamily="18" charset="0"/>
              </a:rPr>
              <a:t>.</a:t>
            </a:r>
          </a:p>
          <a:p>
            <a:pPr algn="just"/>
            <a:r>
              <a:rPr lang="ru-RU" sz="1400" b="1" dirty="0" smtClean="0">
                <a:solidFill>
                  <a:srgbClr val="00B0F0"/>
                </a:solidFill>
                <a:latin typeface="Times New Roman" pitchFamily="18" charset="0"/>
                <a:cs typeface="Times New Roman" pitchFamily="18" charset="0"/>
              </a:rPr>
              <a:t>2</a:t>
            </a:r>
            <a:r>
              <a:rPr lang="ru-RU" sz="1400" dirty="0" smtClean="0">
                <a:solidFill>
                  <a:srgbClr val="00B0F0"/>
                </a:solidFill>
                <a:latin typeface="Times New Roman" pitchFamily="18" charset="0"/>
                <a:cs typeface="Times New Roman" pitchFamily="18" charset="0"/>
              </a:rPr>
              <a:t>.</a:t>
            </a:r>
            <a:r>
              <a:rPr lang="ru-RU" sz="1400" dirty="0" smtClean="0">
                <a:latin typeface="Times New Roman" pitchFamily="18" charset="0"/>
                <a:cs typeface="Times New Roman" pitchFamily="18" charset="0"/>
              </a:rPr>
              <a:t>Между королем и ладьей отсутствуют другие фигуры. Нельзя одновременно сделать рокировку и побить фигуру противника</a:t>
            </a:r>
          </a:p>
          <a:p>
            <a:pPr algn="just"/>
            <a:r>
              <a:rPr lang="ru-RU" sz="1400" b="1" dirty="0" smtClean="0">
                <a:solidFill>
                  <a:srgbClr val="00B0F0"/>
                </a:solidFill>
                <a:latin typeface="Times New Roman" pitchFamily="18" charset="0"/>
                <a:cs typeface="Times New Roman" pitchFamily="18" charset="0"/>
              </a:rPr>
              <a:t>3.</a:t>
            </a:r>
            <a:r>
              <a:rPr lang="ru-RU" sz="1400" dirty="0" smtClean="0">
                <a:latin typeface="Times New Roman" pitchFamily="18" charset="0"/>
                <a:cs typeface="Times New Roman" pitchFamily="18" charset="0"/>
              </a:rPr>
              <a:t>Король не находится под шахом. Иными словами, при шахе королю, — рокировать нельзя.</a:t>
            </a:r>
            <a:endParaRPr lang="ru-RU" sz="1400" dirty="0">
              <a:latin typeface="Times New Roman" pitchFamily="18" charset="0"/>
              <a:cs typeface="Times New Roman" pitchFamily="18" charset="0"/>
            </a:endParaRPr>
          </a:p>
        </p:txBody>
      </p:sp>
      <p:pic>
        <p:nvPicPr>
          <p:cNvPr id="36866" name="Picture 2"/>
          <p:cNvPicPr>
            <a:picLocks noChangeAspect="1" noChangeArrowheads="1"/>
          </p:cNvPicPr>
          <p:nvPr/>
        </p:nvPicPr>
        <p:blipFill>
          <a:blip r:embed="rId2" cstate="print"/>
          <a:srcRect l="-12" t="-12" r="-12" b="-12"/>
          <a:stretch>
            <a:fillRect/>
          </a:stretch>
        </p:blipFill>
        <p:spPr bwMode="auto">
          <a:xfrm>
            <a:off x="395020" y="3028494"/>
            <a:ext cx="3664916" cy="3467405"/>
          </a:xfrm>
          <a:prstGeom prst="rect">
            <a:avLst/>
          </a:prstGeom>
          <a:solidFill>
            <a:srgbClr val="FFFFFF"/>
          </a:solidFill>
          <a:ln w="9525">
            <a:noFill/>
            <a:miter lim="800000"/>
            <a:headEnd/>
            <a:tailEnd/>
          </a:ln>
        </p:spPr>
      </p:pic>
      <p:sp>
        <p:nvSpPr>
          <p:cNvPr id="36868" name="Rectangle 4"/>
          <p:cNvSpPr>
            <a:spLocks noChangeArrowheads="1"/>
          </p:cNvSpPr>
          <p:nvPr/>
        </p:nvSpPr>
        <p:spPr bwMode="auto">
          <a:xfrm>
            <a:off x="4506163" y="2395636"/>
            <a:ext cx="3452775"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strike="noStrike" cap="none" normalizeH="0" dirty="0" smtClean="0">
                <a:ln>
                  <a:noFill/>
                </a:ln>
                <a:effectLst/>
                <a:latin typeface="Times New Roman" pitchFamily="18" charset="0"/>
                <a:ea typeface="Times New Roman" pitchFamily="18" charset="0"/>
                <a:cs typeface="Times New Roman" pitchFamily="18" charset="0"/>
              </a:rPr>
              <a:t>Если же под боем ладья – рокироваться можно.</a:t>
            </a:r>
            <a:endParaRPr kumimoji="0" lang="ru-RU" sz="1800" b="0" i="0" strike="noStrike" cap="none" normalizeH="0" dirty="0" smtClean="0">
              <a:ln>
                <a:noFill/>
              </a:ln>
              <a:effectLst/>
              <a:latin typeface="Times New Roman" pitchFamily="18" charset="0"/>
              <a:cs typeface="Times New Roman" pitchFamily="18" charset="0"/>
            </a:endParaRPr>
          </a:p>
        </p:txBody>
      </p:sp>
      <p:pic>
        <p:nvPicPr>
          <p:cNvPr id="36867" name="Picture 3"/>
          <p:cNvPicPr>
            <a:picLocks noChangeAspect="1" noChangeArrowheads="1"/>
          </p:cNvPicPr>
          <p:nvPr/>
        </p:nvPicPr>
        <p:blipFill>
          <a:blip r:embed="rId3" cstate="print"/>
          <a:srcRect l="-12" t="-12" r="-12" b="-12"/>
          <a:stretch>
            <a:fillRect/>
          </a:stretch>
        </p:blipFill>
        <p:spPr bwMode="auto">
          <a:xfrm>
            <a:off x="4324706" y="3028493"/>
            <a:ext cx="3802481" cy="3445459"/>
          </a:xfrm>
          <a:prstGeom prst="rect">
            <a:avLst/>
          </a:prstGeom>
          <a:solidFill>
            <a:srgbClr val="FFFFFF"/>
          </a:solidFill>
        </p:spPr>
      </p:pic>
      <p:pic>
        <p:nvPicPr>
          <p:cNvPr id="36869" name="Picture 5"/>
          <p:cNvPicPr>
            <a:picLocks noChangeAspect="1" noChangeArrowheads="1"/>
          </p:cNvPicPr>
          <p:nvPr/>
        </p:nvPicPr>
        <p:blipFill>
          <a:blip r:embed="rId4" cstate="print"/>
          <a:srcRect l="-12" t="-12" r="-12" b="-12"/>
          <a:stretch>
            <a:fillRect/>
          </a:stretch>
        </p:blipFill>
        <p:spPr bwMode="auto">
          <a:xfrm>
            <a:off x="8492947" y="3028950"/>
            <a:ext cx="3511297" cy="3401569"/>
          </a:xfrm>
          <a:prstGeom prst="rect">
            <a:avLst/>
          </a:prstGeom>
          <a:solidFill>
            <a:srgbClr val="FFFFFF"/>
          </a:solidFill>
        </p:spPr>
      </p:pic>
      <p:sp>
        <p:nvSpPr>
          <p:cNvPr id="9" name="Прямоугольник 8"/>
          <p:cNvSpPr/>
          <p:nvPr/>
        </p:nvSpPr>
        <p:spPr>
          <a:xfrm>
            <a:off x="8624621" y="1709121"/>
            <a:ext cx="3160166" cy="1169551"/>
          </a:xfrm>
          <a:prstGeom prst="rect">
            <a:avLst/>
          </a:prstGeom>
        </p:spPr>
        <p:txBody>
          <a:bodyPr wrap="square">
            <a:spAutoFit/>
          </a:bodyPr>
          <a:lstStyle/>
          <a:p>
            <a:r>
              <a:rPr lang="ru-RU" sz="1400" b="1" dirty="0" smtClean="0">
                <a:solidFill>
                  <a:srgbClr val="00B0F0"/>
                </a:solidFill>
                <a:latin typeface="Times New Roman" pitchFamily="18" charset="0"/>
                <a:cs typeface="Times New Roman" pitchFamily="18" charset="0"/>
              </a:rPr>
              <a:t>4.</a:t>
            </a:r>
            <a:r>
              <a:rPr lang="ru-RU" sz="1400" dirty="0" smtClean="0">
                <a:solidFill>
                  <a:srgbClr val="00B0F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Поле (клетка), через которое проскакивает король, не атаковано фигурами противника.  Рокироваться через «битое поле» короля не разрешается.</a:t>
            </a:r>
            <a:endParaRPr lang="ru-RU" sz="14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94509" y="358010"/>
            <a:ext cx="6518836" cy="369332"/>
          </a:xfrm>
          <a:prstGeom prst="rect">
            <a:avLst/>
          </a:prstGeom>
        </p:spPr>
        <p:txBody>
          <a:bodyPr wrap="none">
            <a:spAutoFit/>
          </a:bodyPr>
          <a:lstStyle/>
          <a:p>
            <a:pPr fontAlgn="base"/>
            <a:r>
              <a:rPr lang="ru-RU" b="1" u="sng" dirty="0" smtClean="0">
                <a:solidFill>
                  <a:srgbClr val="FF0000"/>
                </a:solidFill>
                <a:latin typeface="Times New Roman" pitchFamily="18" charset="0"/>
                <a:cs typeface="Times New Roman" pitchFamily="18" charset="0"/>
              </a:rPr>
              <a:t>Компьютерные программы на этапе знакомства с фигурами</a:t>
            </a:r>
            <a:endParaRPr lang="ru-RU" b="1" u="sng" dirty="0">
              <a:solidFill>
                <a:srgbClr val="FF0000"/>
              </a:solidFill>
              <a:latin typeface="Times New Roman" pitchFamily="18" charset="0"/>
              <a:cs typeface="Times New Roman" pitchFamily="18" charset="0"/>
            </a:endParaRPr>
          </a:p>
        </p:txBody>
      </p:sp>
      <p:sp>
        <p:nvSpPr>
          <p:cNvPr id="3" name="Прямоугольник 2"/>
          <p:cNvSpPr/>
          <p:nvPr/>
        </p:nvSpPr>
        <p:spPr>
          <a:xfrm>
            <a:off x="1815272" y="731722"/>
            <a:ext cx="1818703" cy="307777"/>
          </a:xfrm>
          <a:prstGeom prst="rect">
            <a:avLst/>
          </a:prstGeom>
        </p:spPr>
        <p:txBody>
          <a:bodyPr wrap="none">
            <a:spAutoFit/>
          </a:bodyPr>
          <a:lstStyle/>
          <a:p>
            <a:pPr fontAlgn="base"/>
            <a:r>
              <a:rPr lang="ru-RU" sz="1400" b="1" u="sng" dirty="0" smtClean="0">
                <a:solidFill>
                  <a:srgbClr val="00B0F0"/>
                </a:solidFill>
                <a:latin typeface="Times New Roman" pitchFamily="18" charset="0"/>
                <a:cs typeface="Times New Roman" pitchFamily="18" charset="0"/>
              </a:rPr>
              <a:t>Шахматы для детей</a:t>
            </a:r>
            <a:endParaRPr lang="ru-RU" sz="1400" b="1" u="sng" dirty="0">
              <a:solidFill>
                <a:srgbClr val="00B0F0"/>
              </a:solidFill>
              <a:latin typeface="Times New Roman" pitchFamily="18" charset="0"/>
              <a:cs typeface="Times New Roman" pitchFamily="18" charset="0"/>
            </a:endParaRPr>
          </a:p>
        </p:txBody>
      </p:sp>
      <p:sp>
        <p:nvSpPr>
          <p:cNvPr id="37890" name="Rectangle 2"/>
          <p:cNvSpPr>
            <a:spLocks noChangeArrowheads="1"/>
          </p:cNvSpPr>
          <p:nvPr/>
        </p:nvSpPr>
        <p:spPr bwMode="auto">
          <a:xfrm>
            <a:off x="326003" y="1130720"/>
            <a:ext cx="5224006"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altLang="zh-CN" sz="1400" b="0" i="0" u="none" strike="noStrike" cap="none" normalizeH="0" baseline="0" dirty="0" smtClean="0">
                <a:ln>
                  <a:noFill/>
                </a:ln>
                <a:effectLst/>
                <a:latin typeface="Times New Roman" pitchFamily="18" charset="0"/>
                <a:ea typeface="Times New Roman" pitchFamily="18" charset="0"/>
                <a:cs typeface="Times New Roman" pitchFamily="18" charset="0"/>
              </a:rPr>
              <a:t>      Тут все понятно по названию. Если вы решили приучиться к интеллектуальным играм на компьютере с самого детства – это как раз, то, что нужно. Тут есть и шуточное оформление, и задатки мышления и т. д. Хорошая игра для самых маленьких жителей дома. </a:t>
            </a:r>
            <a:endParaRPr kumimoji="0" lang="ru-RU" altLang="zh-CN" sz="1400" b="0" i="0" u="none" strike="noStrike" cap="none" normalizeH="0" baseline="0" dirty="0" smtClean="0">
              <a:ln>
                <a:noFill/>
              </a:ln>
              <a:effectLst/>
              <a:latin typeface="Times New Roman" pitchFamily="18" charset="0"/>
              <a:cs typeface="Times New Roman" pitchFamily="18" charset="0"/>
            </a:endParaRPr>
          </a:p>
        </p:txBody>
      </p:sp>
      <p:pic>
        <p:nvPicPr>
          <p:cNvPr id="37889" name="Picture 1"/>
          <p:cNvPicPr>
            <a:picLocks noChangeAspect="1" noChangeArrowheads="1"/>
          </p:cNvPicPr>
          <p:nvPr/>
        </p:nvPicPr>
        <p:blipFill>
          <a:blip r:embed="rId2" cstate="print"/>
          <a:srcRect l="-11" t="-14" r="-11" b="-14"/>
          <a:stretch>
            <a:fillRect/>
          </a:stretch>
        </p:blipFill>
        <p:spPr bwMode="auto">
          <a:xfrm>
            <a:off x="349859" y="2476832"/>
            <a:ext cx="5206086" cy="3963725"/>
          </a:xfrm>
          <a:prstGeom prst="rect">
            <a:avLst/>
          </a:prstGeom>
          <a:solidFill>
            <a:srgbClr val="FFFFFF"/>
          </a:solidFill>
        </p:spPr>
      </p:pic>
      <p:sp>
        <p:nvSpPr>
          <p:cNvPr id="6" name="Прямоугольник 5"/>
          <p:cNvSpPr/>
          <p:nvPr/>
        </p:nvSpPr>
        <p:spPr>
          <a:xfrm>
            <a:off x="8469742" y="787381"/>
            <a:ext cx="1737207" cy="307777"/>
          </a:xfrm>
          <a:prstGeom prst="rect">
            <a:avLst/>
          </a:prstGeom>
        </p:spPr>
        <p:txBody>
          <a:bodyPr wrap="none">
            <a:spAutoFit/>
          </a:bodyPr>
          <a:lstStyle/>
          <a:p>
            <a:pPr fontAlgn="base"/>
            <a:r>
              <a:rPr lang="ru-RU" sz="1400" b="1" u="sng" dirty="0" smtClean="0">
                <a:solidFill>
                  <a:srgbClr val="00B0F0"/>
                </a:solidFill>
                <a:latin typeface="Times New Roman" pitchFamily="18" charset="0"/>
                <a:cs typeface="Times New Roman" pitchFamily="18" charset="0"/>
              </a:rPr>
              <a:t>На этапе изучения </a:t>
            </a:r>
            <a:endParaRPr lang="ru-RU" sz="1400" b="1" u="sng" dirty="0">
              <a:solidFill>
                <a:srgbClr val="00B0F0"/>
              </a:solidFill>
              <a:latin typeface="Times New Roman" pitchFamily="18" charset="0"/>
              <a:cs typeface="Times New Roman" pitchFamily="18" charset="0"/>
            </a:endParaRPr>
          </a:p>
        </p:txBody>
      </p:sp>
      <p:sp>
        <p:nvSpPr>
          <p:cNvPr id="7" name="Прямоугольник 6"/>
          <p:cNvSpPr/>
          <p:nvPr/>
        </p:nvSpPr>
        <p:spPr>
          <a:xfrm>
            <a:off x="6337190" y="1131881"/>
            <a:ext cx="5478447" cy="1384995"/>
          </a:xfrm>
          <a:prstGeom prst="rect">
            <a:avLst/>
          </a:prstGeom>
        </p:spPr>
        <p:txBody>
          <a:bodyPr wrap="square">
            <a:spAutoFit/>
          </a:bodyPr>
          <a:lstStyle/>
          <a:p>
            <a:pPr algn="just"/>
            <a:r>
              <a:rPr lang="ru-RU" sz="1400" dirty="0" smtClean="0">
                <a:latin typeface="Times New Roman" pitchFamily="18" charset="0"/>
                <a:cs typeface="Times New Roman" pitchFamily="18" charset="0"/>
              </a:rPr>
              <a:t>           Для начинающих шахматистов и для обучения, лучше использовать многопрофильные шахматные порталы или </a:t>
            </a:r>
            <a:r>
              <a:rPr lang="ru-RU" sz="1400" u="sng" dirty="0" err="1" smtClean="0">
                <a:latin typeface="Times New Roman" pitchFamily="18" charset="0"/>
                <a:cs typeface="Times New Roman" pitchFamily="18" charset="0"/>
                <a:hlinkClick r:id="rId3"/>
              </a:rPr>
              <a:t>онлайн-школу</a:t>
            </a:r>
            <a:r>
              <a:rPr lang="ru-RU" sz="1400" u="sng" dirty="0" smtClean="0">
                <a:latin typeface="Times New Roman" pitchFamily="18" charset="0"/>
                <a:cs typeface="Times New Roman" pitchFamily="18" charset="0"/>
                <a:hlinkClick r:id="rId3"/>
              </a:rPr>
              <a:t>.</a:t>
            </a:r>
            <a:endParaRPr lang="ru-RU" sz="1400" dirty="0" smtClean="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          Однако есть и автономные программы. Например, на смартфон можно установить: </a:t>
            </a:r>
            <a:r>
              <a:rPr lang="ru-RU" sz="1400" b="1" u="sng" dirty="0" smtClean="0">
                <a:solidFill>
                  <a:srgbClr val="92D050"/>
                </a:solidFill>
                <a:latin typeface="Times New Roman" pitchFamily="18" charset="0"/>
                <a:cs typeface="Times New Roman" pitchFamily="18" charset="0"/>
              </a:rPr>
              <a:t>Обучение шахматам — от простого к сложному</a:t>
            </a:r>
            <a:endParaRPr lang="ru-RU" sz="1400" b="1" u="sng" dirty="0">
              <a:solidFill>
                <a:srgbClr val="92D050"/>
              </a:solidFill>
              <a:latin typeface="Times New Roman" pitchFamily="18" charset="0"/>
              <a:cs typeface="Times New Roman" pitchFamily="18" charset="0"/>
            </a:endParaRPr>
          </a:p>
        </p:txBody>
      </p:sp>
      <p:pic>
        <p:nvPicPr>
          <p:cNvPr id="37891" name="Picture 3"/>
          <p:cNvPicPr>
            <a:picLocks noChangeAspect="1" noChangeArrowheads="1"/>
          </p:cNvPicPr>
          <p:nvPr/>
        </p:nvPicPr>
        <p:blipFill>
          <a:blip r:embed="rId4" cstate="print"/>
          <a:srcRect l="-12" t="-14" r="-12" b="-14"/>
          <a:stretch>
            <a:fillRect/>
          </a:stretch>
        </p:blipFill>
        <p:spPr bwMode="auto">
          <a:xfrm>
            <a:off x="7331105" y="2327760"/>
            <a:ext cx="3625794" cy="3182495"/>
          </a:xfrm>
          <a:prstGeom prst="rect">
            <a:avLst/>
          </a:prstGeom>
          <a:solidFill>
            <a:srgbClr val="FFFFFF"/>
          </a:solidFill>
        </p:spPr>
      </p:pic>
      <p:sp>
        <p:nvSpPr>
          <p:cNvPr id="37893" name="Rectangle 5"/>
          <p:cNvSpPr>
            <a:spLocks noChangeArrowheads="1"/>
          </p:cNvSpPr>
          <p:nvPr/>
        </p:nvSpPr>
        <p:spPr bwMode="auto">
          <a:xfrm>
            <a:off x="6297434" y="5664916"/>
            <a:ext cx="571963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ru-RU" altLang="zh-CN" sz="1400" b="0" i="0" u="none" strike="noStrike" cap="none" normalizeH="0" baseline="0" dirty="0" smtClean="0">
                <a:ln>
                  <a:noFill/>
                </a:ln>
                <a:effectLst/>
                <a:latin typeface="Times New Roman" pitchFamily="18" charset="0"/>
                <a:ea typeface="Times New Roman" pitchFamily="18" charset="0"/>
                <a:cs typeface="Times New Roman" pitchFamily="18" charset="0"/>
              </a:rPr>
              <a:t>Что-то вроде навигатора в мире шахмат. Приложение покажет основные правила и даст советы по улучшению игры.</a:t>
            </a:r>
          </a:p>
          <a:p>
            <a:pPr marL="0" marR="0" lvl="0" indent="190500" algn="just" defTabSz="914400" rtl="0" eaLnBrk="0" fontAlgn="base" latinLnBrk="0" hangingPunct="0">
              <a:lnSpc>
                <a:spcPct val="100000"/>
              </a:lnSpc>
              <a:spcBef>
                <a:spcPct val="0"/>
              </a:spcBef>
              <a:spcAft>
                <a:spcPct val="0"/>
              </a:spcAft>
              <a:buClrTx/>
              <a:buSzTx/>
              <a:buFontTx/>
              <a:buNone/>
              <a:tabLst/>
            </a:pPr>
            <a:r>
              <a:rPr kumimoji="0" lang="ru-RU" altLang="zh-CN" sz="1400" b="0" i="0" u="none" strike="noStrike" cap="none" normalizeH="0" baseline="0" dirty="0" smtClean="0">
                <a:ln>
                  <a:noFill/>
                </a:ln>
                <a:effectLst/>
                <a:latin typeface="Times New Roman" pitchFamily="18" charset="0"/>
                <a:ea typeface="Times New Roman" pitchFamily="18" charset="0"/>
                <a:cs typeface="Times New Roman" pitchFamily="18" charset="0"/>
              </a:rPr>
              <a:t>Обучающий курс содержит более  </a:t>
            </a:r>
            <a:r>
              <a:rPr kumimoji="0" lang="ru-RU" altLang="zh-CN" sz="1400" b="1" i="0" u="none" strike="noStrike" cap="none" normalizeH="0" baseline="0" dirty="0" smtClean="0">
                <a:ln>
                  <a:noFill/>
                </a:ln>
                <a:effectLst/>
                <a:latin typeface="Times New Roman" pitchFamily="18" charset="0"/>
                <a:ea typeface="Times New Roman" pitchFamily="18" charset="0"/>
                <a:cs typeface="Times New Roman" pitchFamily="18" charset="0"/>
              </a:rPr>
              <a:t>сотни </a:t>
            </a:r>
            <a:r>
              <a:rPr kumimoji="0" lang="ru-RU" altLang="zh-CN" sz="1400" b="0" i="0" u="none" strike="noStrike" cap="none" normalizeH="0" baseline="0" dirty="0" smtClean="0">
                <a:ln>
                  <a:noFill/>
                </a:ln>
                <a:effectLst/>
                <a:latin typeface="Times New Roman" pitchFamily="18" charset="0"/>
                <a:ea typeface="Times New Roman" pitchFamily="18" charset="0"/>
                <a:cs typeface="Times New Roman" pitchFamily="18" charset="0"/>
              </a:rPr>
              <a:t>тем. В том числе основные приемы и типичные комбинации. Более </a:t>
            </a:r>
            <a:r>
              <a:rPr kumimoji="0" lang="ru-RU" altLang="zh-CN" sz="1400" b="1" i="0" u="none" strike="noStrike" cap="none" normalizeH="0" baseline="0" dirty="0" smtClean="0">
                <a:ln>
                  <a:noFill/>
                </a:ln>
                <a:effectLst/>
                <a:latin typeface="Times New Roman" pitchFamily="18" charset="0"/>
                <a:ea typeface="Times New Roman" pitchFamily="18" charset="0"/>
                <a:cs typeface="Times New Roman" pitchFamily="18" charset="0"/>
              </a:rPr>
              <a:t>1000</a:t>
            </a:r>
            <a:r>
              <a:rPr kumimoji="0" lang="ru-RU" altLang="zh-CN" sz="1400" b="0" i="0" u="none" strike="noStrike" cap="none" normalizeH="0" baseline="0" dirty="0" smtClean="0">
                <a:ln>
                  <a:noFill/>
                </a:ln>
                <a:effectLst/>
                <a:latin typeface="Times New Roman" pitchFamily="18" charset="0"/>
                <a:ea typeface="Times New Roman" pitchFamily="18" charset="0"/>
                <a:cs typeface="Times New Roman" pitchFamily="18" charset="0"/>
              </a:rPr>
              <a:t> различных </a:t>
            </a:r>
            <a:r>
              <a:rPr kumimoji="0" lang="ru-RU" altLang="zh-CN" sz="1400" b="1"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altLang="zh-CN" sz="1400" b="0" i="0" u="none" strike="noStrike" cap="none" normalizeH="0" baseline="0" dirty="0" smtClean="0">
                <a:ln>
                  <a:noFill/>
                </a:ln>
                <a:effectLst/>
                <a:latin typeface="Times New Roman" pitchFamily="18" charset="0"/>
                <a:ea typeface="Times New Roman" pitchFamily="18" charset="0"/>
                <a:cs typeface="Times New Roman" pitchFamily="18" charset="0"/>
              </a:rPr>
              <a:t>примеров.</a:t>
            </a:r>
            <a:endParaRPr kumimoji="0" lang="ru-RU" altLang="zh-CN" sz="1800" b="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6637" y="0"/>
            <a:ext cx="8772938"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dirty="0" smtClean="0">
                <a:ln w="11430"/>
                <a:solidFill>
                  <a:srgbClr val="FF0000"/>
                </a:solidFill>
                <a:effectLst>
                  <a:outerShdw blurRad="50800" dist="39000" dir="5460000" algn="tl">
                    <a:srgbClr val="000000">
                      <a:alpha val="38000"/>
                    </a:srgbClr>
                  </a:outerShdw>
                </a:effectLst>
              </a:rPr>
              <a:t>Анкетирование</a:t>
            </a:r>
            <a:endParaRPr lang="ru-RU" sz="3200" b="1" dirty="0">
              <a:ln w="11430"/>
              <a:solidFill>
                <a:srgbClr val="FF0000"/>
              </a:solidFill>
              <a:effectLst>
                <a:outerShdw blurRad="50800" dist="39000" dir="5460000" algn="tl">
                  <a:srgbClr val="000000">
                    <a:alpha val="38000"/>
                  </a:srgbClr>
                </a:outerShdw>
              </a:effectLst>
            </a:endParaRPr>
          </a:p>
        </p:txBody>
      </p:sp>
      <p:sp>
        <p:nvSpPr>
          <p:cNvPr id="307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3" name="Object 1"/>
          <p:cNvGraphicFramePr>
            <a:graphicFrameLocks noChangeAspect="1"/>
          </p:cNvGraphicFramePr>
          <p:nvPr/>
        </p:nvGraphicFramePr>
        <p:xfrm>
          <a:off x="1011680" y="801386"/>
          <a:ext cx="4228993" cy="2506357"/>
        </p:xfrm>
        <a:graphic>
          <a:graphicData uri="http://schemas.openxmlformats.org/presentationml/2006/ole">
            <p:oleObj spid="_x0000_s3073" name="Worksheet" r:id="rId3" imgW="5200599" imgH="3076650" progId="Excel.Sheet.8">
              <p:embed/>
            </p:oleObj>
          </a:graphicData>
        </a:graphic>
      </p:graphicFrame>
      <p:sp>
        <p:nvSpPr>
          <p:cNvPr id="3076"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5" name="Object 3"/>
          <p:cNvGraphicFramePr>
            <a:graphicFrameLocks noChangeAspect="1"/>
          </p:cNvGraphicFramePr>
          <p:nvPr/>
        </p:nvGraphicFramePr>
        <p:xfrm>
          <a:off x="7100681" y="769582"/>
          <a:ext cx="4193596" cy="2546112"/>
        </p:xfrm>
        <a:graphic>
          <a:graphicData uri="http://schemas.openxmlformats.org/presentationml/2006/ole">
            <p:oleObj spid="_x0000_s3075" name="Worksheet" r:id="rId4" imgW="5314866" imgH="3076650" progId="Excel.Sheet.8">
              <p:embed/>
            </p:oleObj>
          </a:graphicData>
        </a:graphic>
      </p:graphicFrame>
      <p:sp>
        <p:nvSpPr>
          <p:cNvPr id="3078"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7" name="Object 5"/>
          <p:cNvGraphicFramePr>
            <a:graphicFrameLocks noChangeAspect="1"/>
          </p:cNvGraphicFramePr>
          <p:nvPr/>
        </p:nvGraphicFramePr>
        <p:xfrm>
          <a:off x="1043486" y="3894444"/>
          <a:ext cx="4161912" cy="2466601"/>
        </p:xfrm>
        <a:graphic>
          <a:graphicData uri="http://schemas.openxmlformats.org/presentationml/2006/ole">
            <p:oleObj spid="_x0000_s3077" name="Worksheet" r:id="rId5" imgW="5200599" imgH="3076650" progId="Excel.Sheet.8">
              <p:embed/>
            </p:oleObj>
          </a:graphicData>
        </a:graphic>
      </p:graphicFrame>
      <p:sp>
        <p:nvSpPr>
          <p:cNvPr id="11" name="Прямоугольник 10"/>
          <p:cNvSpPr/>
          <p:nvPr/>
        </p:nvSpPr>
        <p:spPr>
          <a:xfrm>
            <a:off x="5560611" y="4344208"/>
            <a:ext cx="6096000" cy="1323439"/>
          </a:xfrm>
          <a:prstGeom prst="rect">
            <a:avLst/>
          </a:prstGeom>
        </p:spPr>
        <p:txBody>
          <a:bodyPr>
            <a:spAutoFit/>
          </a:bodyPr>
          <a:lstStyle/>
          <a:p>
            <a:pPr algn="just"/>
            <a:r>
              <a:rPr lang="ru-RU" sz="1600" b="1" dirty="0" smtClean="0">
                <a:solidFill>
                  <a:srgbClr val="00B0F0"/>
                </a:solidFill>
                <a:latin typeface="Times New Roman" pitchFamily="18" charset="0"/>
                <a:cs typeface="Times New Roman" pitchFamily="18" charset="0"/>
              </a:rPr>
              <a:t>Я делаю выводы:  Из 22 учеников играют в шахматы 12 человек. Среди ребят  больше играют мальчики.  Девочки, которые играют, в шахматы все учатся на «4» и «5». Мальчики же больше находят друзей.  Из мальчиков, которые играют в шахматы,  3 человека учатся на «4» и «5».</a:t>
            </a:r>
            <a:endParaRPr lang="ru-RU" sz="1600" b="1" dirty="0">
              <a:solidFill>
                <a:srgbClr val="00B0F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94963" y="381865"/>
            <a:ext cx="1736140" cy="461665"/>
          </a:xfrm>
          <a:prstGeom prst="rect">
            <a:avLst/>
          </a:prstGeom>
        </p:spPr>
        <p:txBody>
          <a:bodyPr wrap="square">
            <a:spAutoFit/>
          </a:bodyPr>
          <a:lstStyle/>
          <a:p>
            <a:pPr fontAlgn="base"/>
            <a:r>
              <a:rPr lang="ru-RU" sz="2400" b="1" u="sng" dirty="0" smtClean="0">
                <a:solidFill>
                  <a:srgbClr val="FF0000"/>
                </a:solidFill>
                <a:latin typeface="Times New Roman" pitchFamily="18" charset="0"/>
                <a:cs typeface="Times New Roman" pitchFamily="18" charset="0"/>
              </a:rPr>
              <a:t>Вывод</a:t>
            </a:r>
            <a:endParaRPr lang="ru-RU" sz="2400" u="sng" dirty="0">
              <a:solidFill>
                <a:srgbClr val="FF0000"/>
              </a:solidFill>
              <a:latin typeface="Times New Roman" pitchFamily="18" charset="0"/>
              <a:cs typeface="Times New Roman" pitchFamily="18" charset="0"/>
            </a:endParaRPr>
          </a:p>
        </p:txBody>
      </p:sp>
      <p:pic>
        <p:nvPicPr>
          <p:cNvPr id="38914" name="Picture 2"/>
          <p:cNvPicPr>
            <a:picLocks noChangeAspect="1" noChangeArrowheads="1"/>
          </p:cNvPicPr>
          <p:nvPr/>
        </p:nvPicPr>
        <p:blipFill>
          <a:blip r:embed="rId2" cstate="print"/>
          <a:srcRect l="-8" t="-11" r="-8" b="-11"/>
          <a:stretch>
            <a:fillRect/>
          </a:stretch>
        </p:blipFill>
        <p:spPr bwMode="auto">
          <a:xfrm>
            <a:off x="7371440" y="1598212"/>
            <a:ext cx="4381087" cy="3236181"/>
          </a:xfrm>
          <a:prstGeom prst="rect">
            <a:avLst/>
          </a:prstGeom>
          <a:solidFill>
            <a:srgbClr val="FFFFFF"/>
          </a:solidFill>
          <a:ln w="9525">
            <a:noFill/>
            <a:miter lim="800000"/>
            <a:headEnd/>
            <a:tailEnd/>
          </a:ln>
        </p:spPr>
      </p:pic>
      <p:sp>
        <p:nvSpPr>
          <p:cNvPr id="4" name="Прямоугольник 3"/>
          <p:cNvSpPr/>
          <p:nvPr/>
        </p:nvSpPr>
        <p:spPr>
          <a:xfrm>
            <a:off x="455875" y="1990621"/>
            <a:ext cx="6414052" cy="2308324"/>
          </a:xfrm>
          <a:prstGeom prst="rect">
            <a:avLst/>
          </a:prstGeom>
        </p:spPr>
        <p:txBody>
          <a:bodyPr wrap="square">
            <a:spAutoFit/>
          </a:bodyPr>
          <a:lstStyle/>
          <a:p>
            <a:pPr algn="just" fontAlgn="base"/>
            <a:r>
              <a:rPr lang="ru-RU" sz="2400" dirty="0" smtClean="0">
                <a:solidFill>
                  <a:srgbClr val="FFFF00"/>
                </a:solidFill>
                <a:latin typeface="Times New Roman" pitchFamily="18" charset="0"/>
                <a:cs typeface="Times New Roman" pitchFamily="18" charset="0"/>
              </a:rPr>
              <a:t>       </a:t>
            </a:r>
            <a:r>
              <a:rPr lang="ru-RU" sz="2400" b="1" dirty="0" smtClean="0">
                <a:solidFill>
                  <a:srgbClr val="FFFF00"/>
                </a:solidFill>
                <a:latin typeface="Times New Roman" pitchFamily="18" charset="0"/>
                <a:cs typeface="Times New Roman" pitchFamily="18" charset="0"/>
              </a:rPr>
              <a:t>Я думаю, что ученики, играющие в шахматы, учатся на «хорошо» и «отлично», особенно по точным предметам; эти ученики более усидчивы, любознательны, мыслят логически, хорошая память, отличаются самодисциплиной и самоконтролем.</a:t>
            </a:r>
            <a:endParaRPr lang="ru-RU" sz="2400" b="1" dirty="0">
              <a:solidFill>
                <a:srgbClr val="FFFF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009531" y="445474"/>
            <a:ext cx="1876924" cy="461665"/>
          </a:xfrm>
          <a:prstGeom prst="rect">
            <a:avLst/>
          </a:prstGeom>
        </p:spPr>
        <p:txBody>
          <a:bodyPr wrap="none">
            <a:spAutoFit/>
          </a:bodyPr>
          <a:lstStyle/>
          <a:p>
            <a:pPr algn="ctr"/>
            <a:r>
              <a:rPr lang="ru-RU" sz="2400" b="1" dirty="0" smtClean="0">
                <a:solidFill>
                  <a:srgbClr val="FF0000"/>
                </a:solidFill>
                <a:latin typeface="Times New Roman" pitchFamily="18" charset="0"/>
                <a:cs typeface="Times New Roman" pitchFamily="18" charset="0"/>
              </a:rPr>
              <a:t>Заключение</a:t>
            </a:r>
            <a:endParaRPr lang="ru-RU" sz="2400" b="1" dirty="0">
              <a:solidFill>
                <a:srgbClr val="FF0000"/>
              </a:solidFill>
              <a:latin typeface="Times New Roman" pitchFamily="18" charset="0"/>
              <a:cs typeface="Times New Roman" pitchFamily="18" charset="0"/>
            </a:endParaRPr>
          </a:p>
        </p:txBody>
      </p:sp>
      <p:sp>
        <p:nvSpPr>
          <p:cNvPr id="6" name="Прямоугольник 5"/>
          <p:cNvSpPr/>
          <p:nvPr/>
        </p:nvSpPr>
        <p:spPr>
          <a:xfrm>
            <a:off x="265043" y="1413336"/>
            <a:ext cx="5483749" cy="4278094"/>
          </a:xfrm>
          <a:prstGeom prst="rect">
            <a:avLst/>
          </a:prstGeom>
        </p:spPr>
        <p:txBody>
          <a:bodyPr wrap="square">
            <a:spAutoFit/>
          </a:bodyPr>
          <a:lstStyle/>
          <a:p>
            <a:pPr algn="just"/>
            <a:r>
              <a:rPr lang="ru-RU" sz="1600" b="1" dirty="0" smtClean="0">
                <a:solidFill>
                  <a:srgbClr val="FFFF00"/>
                </a:solidFill>
                <a:latin typeface="Times New Roman" pitchFamily="18" charset="0"/>
                <a:cs typeface="Times New Roman" pitchFamily="18" charset="0"/>
              </a:rPr>
              <a:t>        В заключении я хочу сказать, что компьютерная поддержка для игры в шахматы просто необходима. Она развивает интерес, быстроту мышления, тренировка памяти, воспитывает терпение, выдержку и уравновешенность.  Это позволяет мне участвовать в турнирах среди одноклассников (занимаю 1 и 2  места). В   турнирах среди учащихся начальных классов, тоже 1 и 2 места. Принимал участие в городских турнирах. 21февраля 2022 года принимал участие в региональном турнире по шахматам на кубок РДШ. Хотя  наша команда заняла лишь второе место по итогам игры, всего лишь уступив 1 очко команде из Суздальского района. Наша команда была единственной, которая представляла округ Муром. Я стремлюсь    добиваться поставленных целей и лучших результатов в игре в шахматы. Я   могу сказать, что шахматы – верный путь к успеху в будущем!</a:t>
            </a:r>
            <a:endParaRPr lang="ru-RU" sz="1600" b="1" dirty="0">
              <a:solidFill>
                <a:srgbClr val="FFFF00"/>
              </a:solidFill>
              <a:latin typeface="Times New Roman" pitchFamily="18" charset="0"/>
              <a:cs typeface="Times New Roman" pitchFamily="18" charset="0"/>
            </a:endParaRPr>
          </a:p>
        </p:txBody>
      </p:sp>
      <p:pic>
        <p:nvPicPr>
          <p:cNvPr id="2049" name="Picture 1" descr="IMG-20220304-WA0004"/>
          <p:cNvPicPr>
            <a:picLocks noChangeAspect="1" noChangeArrowheads="1"/>
          </p:cNvPicPr>
          <p:nvPr/>
        </p:nvPicPr>
        <p:blipFill>
          <a:blip r:embed="rId2" cstate="print"/>
          <a:srcRect/>
          <a:stretch>
            <a:fillRect/>
          </a:stretch>
        </p:blipFill>
        <p:spPr bwMode="auto">
          <a:xfrm>
            <a:off x="6003235" y="1534601"/>
            <a:ext cx="5844209" cy="4134677"/>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532895" y="1689159"/>
            <a:ext cx="6096729" cy="3539430"/>
          </a:xfrm>
          <a:prstGeom prst="rect">
            <a:avLst/>
          </a:prstGeom>
          <a:ln>
            <a:noFill/>
          </a:ln>
        </p:spPr>
        <p:txBody>
          <a:bodyPr wrap="square">
            <a:spAutoFit/>
          </a:bodyPr>
          <a:lstStyle/>
          <a:p>
            <a:pPr algn="ctr"/>
            <a:r>
              <a:rPr lang="ru-RU" sz="3200" i="1" u="sng" dirty="0" smtClean="0">
                <a:solidFill>
                  <a:srgbClr val="FF0000"/>
                </a:solidFill>
                <a:latin typeface="Times New Roman" pitchFamily="18" charset="0"/>
              </a:rPr>
              <a:t>Шахматы, подобно музыке, или любому другому искусству, способны делать человека счастливым.</a:t>
            </a:r>
          </a:p>
          <a:p>
            <a:pPr algn="ctr"/>
            <a:endParaRPr lang="ru-RU" sz="3200" i="1" dirty="0" smtClean="0"/>
          </a:p>
          <a:p>
            <a:pPr lvl="1" algn="ctr"/>
            <a:r>
              <a:rPr lang="ru-RU" sz="3200" i="1" dirty="0" smtClean="0"/>
              <a:t>                 </a:t>
            </a:r>
            <a:r>
              <a:rPr lang="ru-RU" sz="3200" i="1" u="sng" dirty="0" err="1" smtClean="0">
                <a:solidFill>
                  <a:srgbClr val="FF0000"/>
                </a:solidFill>
                <a:latin typeface="Times New Roman" pitchFamily="18" charset="0"/>
                <a:cs typeface="Times New Roman" pitchFamily="18" charset="0"/>
              </a:rPr>
              <a:t>Зигберт</a:t>
            </a:r>
            <a:r>
              <a:rPr lang="ru-RU" sz="3200" i="1" u="sng" dirty="0" smtClean="0">
                <a:solidFill>
                  <a:srgbClr val="FF0000"/>
                </a:solidFill>
                <a:latin typeface="Times New Roman" pitchFamily="18" charset="0"/>
                <a:cs typeface="Times New Roman" pitchFamily="18" charset="0"/>
              </a:rPr>
              <a:t> </a:t>
            </a:r>
            <a:r>
              <a:rPr lang="ru-RU" sz="3200" i="1" u="sng" dirty="0" err="1" smtClean="0">
                <a:solidFill>
                  <a:srgbClr val="FF0000"/>
                </a:solidFill>
                <a:latin typeface="Times New Roman" pitchFamily="18" charset="0"/>
                <a:cs typeface="Times New Roman" pitchFamily="18" charset="0"/>
              </a:rPr>
              <a:t>Тарраш</a:t>
            </a:r>
            <a:endParaRPr lang="ru-RU" sz="3200" i="1" u="sng" dirty="0" smtClean="0">
              <a:solidFill>
                <a:srgbClr val="FF0000"/>
              </a:solidFill>
              <a:latin typeface="Times New Roman" pitchFamily="18" charset="0"/>
              <a:cs typeface="Times New Roman" pitchFamily="18" charset="0"/>
            </a:endParaRPr>
          </a:p>
          <a:p>
            <a:pPr algn="ctr"/>
            <a:endParaRPr lang="ru-RU" sz="3200" dirty="0" smtClean="0">
              <a:solidFill>
                <a:srgbClr val="FF0000"/>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p:txBody>
      </p:sp>
      <p:pic>
        <p:nvPicPr>
          <p:cNvPr id="14338" name="Picture 2" descr="...xadrez como jogar, xadrez aberturas, xadrez online, jogo de xadrez, como..."/>
          <p:cNvPicPr>
            <a:picLocks noChangeAspect="1" noChangeArrowheads="1"/>
          </p:cNvPicPr>
          <p:nvPr/>
        </p:nvPicPr>
        <p:blipFill>
          <a:blip r:embed="rId2" cstate="print"/>
          <a:srcRect/>
          <a:stretch>
            <a:fillRect/>
          </a:stretch>
        </p:blipFill>
        <p:spPr bwMode="auto">
          <a:xfrm>
            <a:off x="295059" y="1788680"/>
            <a:ext cx="5323076" cy="3294763"/>
          </a:xfrm>
          <a:prstGeom prst="rect">
            <a:avLst/>
          </a:prstGeom>
          <a:noFill/>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1800" b="1" dirty="0" smtClean="0">
                <a:solidFill>
                  <a:srgbClr val="FF0000"/>
                </a:solidFill>
                <a:latin typeface="Times New Roman" pitchFamily="18" charset="0"/>
                <a:cs typeface="Times New Roman" pitchFamily="18" charset="0"/>
              </a:rPr>
              <a:t>Список литературы</a:t>
            </a:r>
            <a:r>
              <a:rPr lang="ru-RU" sz="1800" dirty="0" smtClean="0"/>
              <a:t/>
            </a:r>
            <a:br>
              <a:rPr lang="ru-RU" sz="1800" dirty="0" smtClean="0"/>
            </a:br>
            <a:endParaRPr lang="ru-RU" sz="1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endParaRPr>
          </a:p>
        </p:txBody>
      </p:sp>
      <p:sp>
        <p:nvSpPr>
          <p:cNvPr id="3" name="Содержимое 2"/>
          <p:cNvSpPr>
            <a:spLocks noGrp="1"/>
          </p:cNvSpPr>
          <p:nvPr>
            <p:ph idx="1"/>
          </p:nvPr>
        </p:nvSpPr>
        <p:spPr>
          <a:xfrm>
            <a:off x="653144" y="2414210"/>
            <a:ext cx="10842170" cy="3649133"/>
          </a:xfrm>
        </p:spPr>
        <p:txBody>
          <a:bodyPr>
            <a:normAutofit lnSpcReduction="10000"/>
          </a:bodyPr>
          <a:lstStyle/>
          <a:p>
            <a:r>
              <a:rPr lang="ru-RU" b="1" dirty="0" smtClean="0">
                <a:latin typeface="Times New Roman" pitchFamily="18" charset="0"/>
                <a:cs typeface="Times New Roman" pitchFamily="18" charset="0"/>
              </a:rPr>
              <a:t>1.Славин И.Л. «Учебник  - задачник шахмат» Архангельск 1998г</a:t>
            </a:r>
          </a:p>
          <a:p>
            <a:r>
              <a:rPr lang="ru-RU" b="1" dirty="0" smtClean="0">
                <a:latin typeface="Times New Roman" pitchFamily="18" charset="0"/>
                <a:cs typeface="Times New Roman" pitchFamily="18" charset="0"/>
              </a:rPr>
              <a:t>2. Карпов А.Е. «Учитесь шахматам», Москва, Эгмонт, 1997 г.</a:t>
            </a:r>
          </a:p>
          <a:p>
            <a:pPr fontAlgn="base"/>
            <a:r>
              <a:rPr lang="ru-RU" b="1" dirty="0" smtClean="0">
                <a:latin typeface="Times New Roman" pitchFamily="18" charset="0"/>
                <a:cs typeface="Times New Roman" pitchFamily="18" charset="0"/>
              </a:rPr>
              <a:t>3.«Новый иллюстрированный энциклопедический словарь», ООО «Издательство АСТ», 2000 г.</a:t>
            </a:r>
          </a:p>
          <a:p>
            <a:pPr fontAlgn="base"/>
            <a:r>
              <a:rPr lang="ru-RU" b="1" dirty="0" smtClean="0">
                <a:latin typeface="Times New Roman" pitchFamily="18" charset="0"/>
                <a:cs typeface="Times New Roman" pitchFamily="18" charset="0"/>
              </a:rPr>
              <a:t>4. Самоучитель по шахматам для начинающих. АСТ 2010.</a:t>
            </a:r>
          </a:p>
          <a:p>
            <a:pPr fontAlgn="base"/>
            <a:r>
              <a:rPr lang="ru-RU" b="1" dirty="0" smtClean="0">
                <a:latin typeface="Times New Roman" pitchFamily="18" charset="0"/>
                <a:cs typeface="Times New Roman" pitchFamily="18" charset="0"/>
              </a:rPr>
              <a:t>5. Мини – энциклопедия по шахматам. Издательство 2004.</a:t>
            </a:r>
          </a:p>
          <a:p>
            <a:pPr fontAlgn="base"/>
            <a:r>
              <a:rPr lang="ru-RU" b="1" dirty="0" smtClean="0">
                <a:latin typeface="Times New Roman" pitchFamily="18" charset="0"/>
                <a:cs typeface="Times New Roman" pitchFamily="18" charset="0"/>
              </a:rPr>
              <a:t>6. Интернет-ресурсы: https://debutclub.ru/wp-content/uploads/3/f/1</a:t>
            </a:r>
          </a:p>
          <a:p>
            <a:r>
              <a:rPr lang="ru-RU" b="1" dirty="0" smtClean="0">
                <a:latin typeface="Times New Roman" pitchFamily="18" charset="0"/>
                <a:cs typeface="Times New Roman" pitchFamily="18" charset="0"/>
              </a:rPr>
              <a:t>7.  Нестеров Д.В. Учебник шахматной игры для начинающих. – М.: </a:t>
            </a:r>
            <a:r>
              <a:rPr lang="ru-RU" b="1" dirty="0" err="1" smtClean="0">
                <a:latin typeface="Times New Roman" pitchFamily="18" charset="0"/>
                <a:cs typeface="Times New Roman" pitchFamily="18" charset="0"/>
              </a:rPr>
              <a:t>РиПДЛ-Классик</a:t>
            </a:r>
            <a:r>
              <a:rPr lang="ru-RU" b="1" dirty="0" smtClean="0">
                <a:latin typeface="Times New Roman" pitchFamily="18" charset="0"/>
                <a:cs typeface="Times New Roman" pitchFamily="18" charset="0"/>
              </a:rPr>
              <a:t>, 2006. </a:t>
            </a:r>
          </a:p>
          <a:p>
            <a:pPr fontAlgn="base"/>
            <a:r>
              <a:rPr lang="ru-RU" b="1" dirty="0" smtClean="0">
                <a:latin typeface="Times New Roman" pitchFamily="18" charset="0"/>
                <a:cs typeface="Times New Roman" pitchFamily="18" charset="0"/>
              </a:rPr>
              <a:t>8. Источник: https://zagruzi.top/soft-dlya-windows/shahmaty-dlya-pk.html</a:t>
            </a:r>
          </a:p>
          <a:p>
            <a:pPr fontAlgn="base"/>
            <a:r>
              <a:rPr lang="ru-RU" b="1" dirty="0" smtClean="0">
                <a:latin typeface="Times New Roman" pitchFamily="18" charset="0"/>
                <a:cs typeface="Times New Roman" pitchFamily="18" charset="0"/>
              </a:rPr>
              <a:t>9. https://chessmatenok.ru/luchshie-shahmatnye-programmy/</a:t>
            </a:r>
          </a:p>
          <a:p>
            <a:endParaRPr lang="ru-RU"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TextBox 2"/>
          <p:cNvSpPr txBox="1"/>
          <p:nvPr/>
        </p:nvSpPr>
        <p:spPr>
          <a:xfrm>
            <a:off x="416556" y="116238"/>
            <a:ext cx="8711946" cy="2923877"/>
          </a:xfrm>
          <a:prstGeom prst="rect">
            <a:avLst/>
          </a:prstGeom>
          <a:noFill/>
        </p:spPr>
        <p:txBody>
          <a:bodyPr wrap="square" rtlCol="0">
            <a:spAutoFit/>
          </a:bodyPr>
          <a:lstStyle/>
          <a:p>
            <a:r>
              <a:rPr lang="ru-RU" sz="1600" b="1" i="1" dirty="0" smtClean="0">
                <a:solidFill>
                  <a:srgbClr val="FFFF00"/>
                </a:solidFill>
                <a:latin typeface="Times New Roman" panose="02020603050405020304" pitchFamily="18" charset="0"/>
                <a:cs typeface="Times New Roman" panose="02020603050405020304" pitchFamily="18" charset="0"/>
              </a:rPr>
              <a:t>Актуальность исследования: </a:t>
            </a:r>
            <a:r>
              <a:rPr lang="ru-RU" sz="1200" dirty="0" smtClean="0">
                <a:latin typeface="Times New Roman" pitchFamily="18" charset="0"/>
                <a:cs typeface="Times New Roman" pitchFamily="18" charset="0"/>
              </a:rPr>
              <a:t>эта игра полезна для младшего поколения. Дети без больших сложностей осваивают ее. Шахматы развивают множество познавательных и мыслительных процессов у человека:</a:t>
            </a:r>
          </a:p>
          <a:p>
            <a:r>
              <a:rPr lang="ru-RU" sz="1200" dirty="0" smtClean="0">
                <a:solidFill>
                  <a:srgbClr val="FF0000"/>
                </a:solidFill>
                <a:latin typeface="Times New Roman" pitchFamily="18" charset="0"/>
                <a:cs typeface="Times New Roman" pitchFamily="18" charset="0"/>
              </a:rPr>
              <a:t>- Логика.</a:t>
            </a:r>
            <a:r>
              <a:rPr lang="ru-RU" sz="1200" dirty="0" smtClean="0">
                <a:latin typeface="Times New Roman" pitchFamily="18" charset="0"/>
                <a:cs typeface="Times New Roman" pitchFamily="18" charset="0"/>
              </a:rPr>
              <a:t> Вся игра идет строго по правилам. Необходимо продумывать, просчитывать на несколько ходов вперед. Логическое мышление развивается само собой. </a:t>
            </a:r>
          </a:p>
          <a:p>
            <a:r>
              <a:rPr lang="ru-RU" sz="1200" dirty="0" smtClean="0">
                <a:solidFill>
                  <a:srgbClr val="FF0000"/>
                </a:solidFill>
                <a:latin typeface="Times New Roman" pitchFamily="18" charset="0"/>
                <a:cs typeface="Times New Roman" pitchFamily="18" charset="0"/>
              </a:rPr>
              <a:t>- Аналитическое мышление. </a:t>
            </a:r>
            <a:r>
              <a:rPr lang="ru-RU" sz="1200" dirty="0" smtClean="0">
                <a:latin typeface="Times New Roman" pitchFamily="18" charset="0"/>
                <a:cs typeface="Times New Roman" pitchFamily="18" charset="0"/>
              </a:rPr>
              <a:t>В начала игры игрок должен мысленно выстроить план действий. Нужно учитывать ошибки и промахи прошлых сражений. Чтобы достичь цели и победить в новой партии обязателен анализ своего прошлого опыта. </a:t>
            </a:r>
          </a:p>
          <a:p>
            <a:r>
              <a:rPr lang="ru-RU" sz="1200" dirty="0" smtClean="0">
                <a:solidFill>
                  <a:srgbClr val="FF0000"/>
                </a:solidFill>
                <a:latin typeface="Times New Roman" pitchFamily="18" charset="0"/>
                <a:cs typeface="Times New Roman" pitchFamily="18" charset="0"/>
              </a:rPr>
              <a:t>- Память. </a:t>
            </a:r>
            <a:r>
              <a:rPr lang="ru-RU" sz="1200" dirty="0" smtClean="0">
                <a:latin typeface="Times New Roman" pitchFamily="18" charset="0"/>
                <a:cs typeface="Times New Roman" pitchFamily="18" charset="0"/>
              </a:rPr>
              <a:t>Это замечательный способ для тренировки памяти. В шахматах этот процесс возникает с самого начала. Отталкиваясь от запоминания расположения фигур на доске и заканчивая интересными сложными комбинациями. </a:t>
            </a:r>
          </a:p>
          <a:p>
            <a:r>
              <a:rPr lang="ru-RU" sz="1200" dirty="0" smtClean="0">
                <a:solidFill>
                  <a:srgbClr val="FF0000"/>
                </a:solidFill>
                <a:latin typeface="Times New Roman" pitchFamily="18" charset="0"/>
                <a:cs typeface="Times New Roman" pitchFamily="18" charset="0"/>
              </a:rPr>
              <a:t>- Улучшение внимания. </a:t>
            </a:r>
            <a:r>
              <a:rPr lang="ru-RU" sz="1200" dirty="0" smtClean="0">
                <a:latin typeface="Times New Roman" pitchFamily="18" charset="0"/>
                <a:cs typeface="Times New Roman" pitchFamily="18" charset="0"/>
              </a:rPr>
              <a:t>Сконцентрировать свое внимание на игре – основной момент. Неосторожное, непродуманное перемещение фигуры приведет к ее потере. Игра в шахматы поможет и неусидчивому ребенку. Она поможет воспитать терпение, выдержку и уравновешенность. </a:t>
            </a:r>
          </a:p>
          <a:p>
            <a:r>
              <a:rPr lang="ru-RU" sz="1200" dirty="0" smtClean="0">
                <a:solidFill>
                  <a:srgbClr val="FF0000"/>
                </a:solidFill>
                <a:latin typeface="Times New Roman" pitchFamily="18" charset="0"/>
                <a:cs typeface="Times New Roman" pitchFamily="18" charset="0"/>
              </a:rPr>
              <a:t>- Твердость характера.</a:t>
            </a:r>
            <a:r>
              <a:rPr lang="ru-RU" sz="1200" dirty="0" smtClean="0">
                <a:latin typeface="Times New Roman" pitchFamily="18" charset="0"/>
                <a:cs typeface="Times New Roman" pitchFamily="18" charset="0"/>
              </a:rPr>
              <a:t> Твердая воля просто обязательна при шахматной партии. Поиск лучшей позиции для своих фигур и умение сохранять выдержку – закаляют характер. Только так можно победить противника.</a:t>
            </a:r>
          </a:p>
          <a:p>
            <a:r>
              <a:rPr lang="ru-RU" sz="1200" dirty="0" smtClean="0">
                <a:solidFill>
                  <a:srgbClr val="FF0000"/>
                </a:solidFill>
                <a:latin typeface="Times New Roman" pitchFamily="18" charset="0"/>
                <a:cs typeface="Times New Roman" pitchFamily="18" charset="0"/>
              </a:rPr>
              <a:t>- Развитие творческого потенциала. </a:t>
            </a:r>
            <a:r>
              <a:rPr lang="ru-RU" sz="1200" dirty="0" smtClean="0">
                <a:latin typeface="Times New Roman" pitchFamily="18" charset="0"/>
                <a:cs typeface="Times New Roman" pitchFamily="18" charset="0"/>
              </a:rPr>
              <a:t>Творчество обязательно в каждой новой партии, так как любая из них уникальна. Нужно размышлять, придумывать новые ходы. </a:t>
            </a:r>
            <a:endParaRPr lang="ru-RU" sz="1200" b="1" i="1" dirty="0" smtClean="0">
              <a:solidFill>
                <a:srgbClr val="FFFF00"/>
              </a:solidFill>
              <a:latin typeface="Times New Roman" pitchFamily="18" charset="0"/>
              <a:cs typeface="Times New Roman" pitchFamily="18" charset="0"/>
            </a:endParaRPr>
          </a:p>
        </p:txBody>
      </p:sp>
      <p:sp>
        <p:nvSpPr>
          <p:cNvPr id="4" name="TextBox 3"/>
          <p:cNvSpPr txBox="1"/>
          <p:nvPr/>
        </p:nvSpPr>
        <p:spPr>
          <a:xfrm>
            <a:off x="3470745" y="3257208"/>
            <a:ext cx="6075591" cy="707886"/>
          </a:xfrm>
          <a:prstGeom prst="rect">
            <a:avLst/>
          </a:prstGeom>
          <a:noFill/>
        </p:spPr>
        <p:txBody>
          <a:bodyPr wrap="square" rtlCol="0">
            <a:spAutoFit/>
          </a:bodyPr>
          <a:lstStyle/>
          <a:p>
            <a:r>
              <a:rPr lang="ru-RU" sz="1600" b="1" i="1" dirty="0" smtClean="0">
                <a:solidFill>
                  <a:srgbClr val="FFFF00"/>
                </a:solidFill>
                <a:latin typeface="Times New Roman" panose="02020603050405020304" pitchFamily="18" charset="0"/>
                <a:cs typeface="Times New Roman" panose="02020603050405020304" pitchFamily="18" charset="0"/>
              </a:rPr>
              <a:t>Цель исследования:</a:t>
            </a:r>
          </a:p>
          <a:p>
            <a:r>
              <a:rPr lang="ru-RU" sz="1200" dirty="0" smtClean="0">
                <a:latin typeface="Times New Roman" pitchFamily="18" charset="0"/>
                <a:cs typeface="Times New Roman" pitchFamily="18" charset="0"/>
              </a:rPr>
              <a:t>Рассказать историю возникновения шахмат и заинтересовать своих  одноклассников в игре в шахматы.       </a:t>
            </a:r>
            <a:endParaRPr lang="ru-RU" sz="1200" dirty="0">
              <a:latin typeface="Times New Roman" pitchFamily="18" charset="0"/>
              <a:cs typeface="Times New Roman" pitchFamily="18" charset="0"/>
            </a:endParaRPr>
          </a:p>
        </p:txBody>
      </p:sp>
      <p:sp>
        <p:nvSpPr>
          <p:cNvPr id="5" name="TextBox 4"/>
          <p:cNvSpPr txBox="1"/>
          <p:nvPr/>
        </p:nvSpPr>
        <p:spPr>
          <a:xfrm>
            <a:off x="3487367" y="4121225"/>
            <a:ext cx="6066284" cy="707886"/>
          </a:xfrm>
          <a:prstGeom prst="rect">
            <a:avLst/>
          </a:prstGeom>
          <a:noFill/>
        </p:spPr>
        <p:txBody>
          <a:bodyPr wrap="square" rtlCol="0">
            <a:spAutoFit/>
          </a:bodyPr>
          <a:lstStyle/>
          <a:p>
            <a:r>
              <a:rPr lang="ru-RU" sz="1600" b="1" i="1" dirty="0" smtClean="0">
                <a:solidFill>
                  <a:srgbClr val="FFFF00"/>
                </a:solidFill>
                <a:latin typeface="Times New Roman" pitchFamily="18" charset="0"/>
                <a:cs typeface="Times New Roman" pitchFamily="18" charset="0"/>
              </a:rPr>
              <a:t>Объект исследования:</a:t>
            </a:r>
            <a:r>
              <a:rPr lang="ru-RU" sz="16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учащиеся 4 «А» класса, умеющие и не умеющие играть в шахматы, компьютерные программы на этапе знакомства с фигурами, автономные программы.</a:t>
            </a:r>
          </a:p>
        </p:txBody>
      </p:sp>
      <p:pic>
        <p:nvPicPr>
          <p:cNvPr id="13314" name="Picture 2" descr="https://chess-genius.ru/wp-content/uploads/2020/09/47937518.943acdbe.1200x1200o.85b21bd23af8.jpeg"/>
          <p:cNvPicPr>
            <a:picLocks noChangeAspect="1" noChangeArrowheads="1"/>
          </p:cNvPicPr>
          <p:nvPr/>
        </p:nvPicPr>
        <p:blipFill>
          <a:blip r:embed="rId2" cstate="print"/>
          <a:srcRect/>
          <a:stretch>
            <a:fillRect/>
          </a:stretch>
        </p:blipFill>
        <p:spPr bwMode="auto">
          <a:xfrm>
            <a:off x="9699955" y="192805"/>
            <a:ext cx="2028844" cy="1731092"/>
          </a:xfrm>
          <a:prstGeom prst="rect">
            <a:avLst/>
          </a:prstGeom>
          <a:noFill/>
        </p:spPr>
      </p:pic>
      <p:pic>
        <p:nvPicPr>
          <p:cNvPr id="13318" name="Picture 6" descr="https://images.chesscomfiles.com/uploads/v1/user/11631956.e274d050.1200x1200o.a562f77d691c.jpeg"/>
          <p:cNvPicPr>
            <a:picLocks noChangeAspect="1" noChangeArrowheads="1"/>
          </p:cNvPicPr>
          <p:nvPr/>
        </p:nvPicPr>
        <p:blipFill>
          <a:blip r:embed="rId3" cstate="print"/>
          <a:srcRect/>
          <a:stretch>
            <a:fillRect/>
          </a:stretch>
        </p:blipFill>
        <p:spPr bwMode="auto">
          <a:xfrm>
            <a:off x="9692639" y="2112295"/>
            <a:ext cx="2084833" cy="1612286"/>
          </a:xfrm>
          <a:prstGeom prst="rect">
            <a:avLst/>
          </a:prstGeom>
          <a:noFill/>
        </p:spPr>
      </p:pic>
      <p:pic>
        <p:nvPicPr>
          <p:cNvPr id="2050" name="Picture 2" descr="IMG-20220304-WA0003"/>
          <p:cNvPicPr>
            <a:picLocks noChangeAspect="1" noChangeArrowheads="1"/>
          </p:cNvPicPr>
          <p:nvPr/>
        </p:nvPicPr>
        <p:blipFill>
          <a:blip r:embed="rId4" cstate="print"/>
          <a:srcRect/>
          <a:stretch>
            <a:fillRect/>
          </a:stretch>
        </p:blipFill>
        <p:spPr bwMode="auto">
          <a:xfrm>
            <a:off x="431596" y="3343048"/>
            <a:ext cx="2933395" cy="2565908"/>
          </a:xfrm>
          <a:prstGeom prst="rect">
            <a:avLst/>
          </a:prstGeom>
          <a:noFill/>
          <a:ln w="9525">
            <a:noFill/>
            <a:miter lim="800000"/>
            <a:headEnd/>
            <a:tailEnd/>
          </a:ln>
        </p:spPr>
      </p:pic>
      <p:sp>
        <p:nvSpPr>
          <p:cNvPr id="24" name="TextBox 23"/>
          <p:cNvSpPr txBox="1"/>
          <p:nvPr/>
        </p:nvSpPr>
        <p:spPr>
          <a:xfrm>
            <a:off x="3551984" y="4880787"/>
            <a:ext cx="6066284" cy="707886"/>
          </a:xfrm>
          <a:prstGeom prst="rect">
            <a:avLst/>
          </a:prstGeom>
          <a:noFill/>
        </p:spPr>
        <p:txBody>
          <a:bodyPr wrap="square" rtlCol="0">
            <a:spAutoFit/>
          </a:bodyPr>
          <a:lstStyle/>
          <a:p>
            <a:pPr algn="just"/>
            <a:r>
              <a:rPr lang="ru-RU" sz="1600" b="1" i="1" dirty="0" smtClean="0">
                <a:solidFill>
                  <a:srgbClr val="FFFF00"/>
                </a:solidFill>
                <a:latin typeface="Times New Roman" pitchFamily="18" charset="0"/>
              </a:rPr>
              <a:t>Методы исследования</a:t>
            </a:r>
            <a:r>
              <a:rPr lang="ru-RU" sz="1600" b="1" i="1" dirty="0" smtClean="0">
                <a:solidFill>
                  <a:srgbClr val="FFFF00"/>
                </a:solidFill>
                <a:latin typeface="Times New Roman" pitchFamily="18" charset="0"/>
                <a:cs typeface="Times New Roman" pitchFamily="18" charset="0"/>
              </a:rPr>
              <a:t>: </a:t>
            </a:r>
            <a:r>
              <a:rPr lang="ru-RU" sz="1200" dirty="0" smtClean="0"/>
              <a:t>изучение</a:t>
            </a:r>
            <a:r>
              <a:rPr lang="ru-RU" sz="1200" b="1" dirty="0" smtClean="0"/>
              <a:t> </a:t>
            </a:r>
            <a:r>
              <a:rPr lang="ru-RU" sz="1200" dirty="0" smtClean="0"/>
              <a:t> литературы по теме, анкетирование, интервьюирование, освоение компьютерных программ, взятых из сети Интернета и игровых приложений.</a:t>
            </a:r>
            <a:endParaRPr lang="ru-RU" sz="12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374102268"/>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AutoShape 4" descr="http://900igr.net/up/datai/179442/0002-00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294" name="AutoShape 6" descr="http://900igr.net/up/datai/179442/0002-00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2295" name="Picture 7"/>
          <p:cNvPicPr>
            <a:picLocks noChangeAspect="1" noChangeArrowheads="1"/>
          </p:cNvPicPr>
          <p:nvPr/>
        </p:nvPicPr>
        <p:blipFill>
          <a:blip r:embed="rId2" cstate="print"/>
          <a:srcRect/>
          <a:stretch>
            <a:fillRect/>
          </a:stretch>
        </p:blipFill>
        <p:spPr bwMode="auto">
          <a:xfrm>
            <a:off x="6369804" y="1286359"/>
            <a:ext cx="2221978" cy="3022169"/>
          </a:xfrm>
          <a:prstGeom prst="rect">
            <a:avLst/>
          </a:prstGeom>
          <a:noFill/>
          <a:ln w="9525">
            <a:noFill/>
            <a:miter lim="800000"/>
            <a:headEnd/>
            <a:tailEnd/>
          </a:ln>
          <a:effectLst/>
        </p:spPr>
      </p:pic>
      <p:pic>
        <p:nvPicPr>
          <p:cNvPr id="12296" name="Picture 8"/>
          <p:cNvPicPr>
            <a:picLocks noChangeAspect="1" noChangeArrowheads="1"/>
          </p:cNvPicPr>
          <p:nvPr/>
        </p:nvPicPr>
        <p:blipFill>
          <a:blip r:embed="rId3" cstate="print"/>
          <a:srcRect/>
          <a:stretch>
            <a:fillRect/>
          </a:stretch>
        </p:blipFill>
        <p:spPr bwMode="auto">
          <a:xfrm>
            <a:off x="192427" y="1261811"/>
            <a:ext cx="2406955" cy="3084164"/>
          </a:xfrm>
          <a:prstGeom prst="rect">
            <a:avLst/>
          </a:prstGeom>
          <a:noFill/>
          <a:ln w="9525">
            <a:noFill/>
            <a:miter lim="800000"/>
            <a:headEnd/>
            <a:tailEnd/>
          </a:ln>
          <a:effectLst/>
        </p:spPr>
      </p:pic>
      <p:sp>
        <p:nvSpPr>
          <p:cNvPr id="10" name="Прямоугольник 9"/>
          <p:cNvSpPr/>
          <p:nvPr/>
        </p:nvSpPr>
        <p:spPr>
          <a:xfrm>
            <a:off x="4139793" y="214415"/>
            <a:ext cx="3592330" cy="369332"/>
          </a:xfrm>
          <a:prstGeom prst="rect">
            <a:avLst/>
          </a:prstGeom>
        </p:spPr>
        <p:txBody>
          <a:bodyPr wrap="none">
            <a:spAutoFit/>
          </a:bodyPr>
          <a:lstStyle/>
          <a:p>
            <a:r>
              <a:rPr lang="ru-RU" b="1" dirty="0" smtClean="0">
                <a:solidFill>
                  <a:srgbClr val="FF0000"/>
                </a:solidFill>
                <a:latin typeface="Times New Roman" pitchFamily="18" charset="0"/>
                <a:cs typeface="Times New Roman" pitchFamily="18" charset="0"/>
              </a:rPr>
              <a:t>История возникновения шахмат</a:t>
            </a:r>
            <a:endParaRPr lang="ru-RU" dirty="0">
              <a:solidFill>
                <a:srgbClr val="FF0000"/>
              </a:solidFill>
              <a:latin typeface="Times New Roman" pitchFamily="18" charset="0"/>
              <a:cs typeface="Times New Roman" pitchFamily="18" charset="0"/>
            </a:endParaRPr>
          </a:p>
        </p:txBody>
      </p:sp>
      <p:sp>
        <p:nvSpPr>
          <p:cNvPr id="12297" name="Rectangle 9"/>
          <p:cNvSpPr>
            <a:spLocks noChangeArrowheads="1"/>
          </p:cNvSpPr>
          <p:nvPr/>
        </p:nvSpPr>
        <p:spPr bwMode="auto">
          <a:xfrm>
            <a:off x="178230" y="717890"/>
            <a:ext cx="16428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Версия 1</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 name="Rectangle 9"/>
          <p:cNvSpPr>
            <a:spLocks noChangeArrowheads="1"/>
          </p:cNvSpPr>
          <p:nvPr/>
        </p:nvSpPr>
        <p:spPr bwMode="auto">
          <a:xfrm>
            <a:off x="6382718" y="823797"/>
            <a:ext cx="16428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Версия 2</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298" name="Rectangle 10"/>
          <p:cNvSpPr>
            <a:spLocks noChangeArrowheads="1"/>
          </p:cNvSpPr>
          <p:nvPr/>
        </p:nvSpPr>
        <p:spPr bwMode="auto">
          <a:xfrm>
            <a:off x="2758265" y="1193187"/>
            <a:ext cx="3277892"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Однажды, пришел во дворец брамин (мыслитель, наставник в Индии). Принес он с собой разрисованную в клетку доску и замысловатые фигурки из дерева. Он объяснил правителю правила этой игры. Раджа очень остался доволен и предложил взять любую награду этому человеку. Однако, пришедший попросил необычное вознаграждение – зерна пшеницы. Но в таком количестве, которое получится, если разложить их по клеткам доски. На первую клетку одно, на вторую – две, на третью — четыре и так далее, увеличивая зерна на каждой следующей клетке вдвое. Позабавила эта просьба правителя вначале. Но самое интересное, что в итоге должно такое количество зерен получиться, которого во всем мире нет. Ведь клеток на шахматной доске 64. Понял Раджа, что нет у него столько зерна, тогда он отдал просто все свои запасы, какие у него были. Стала игра в шахматы после этой истории популярной в стране.</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299" name="Rectangle 11"/>
          <p:cNvSpPr>
            <a:spLocks noChangeArrowheads="1"/>
          </p:cNvSpPr>
          <p:nvPr/>
        </p:nvSpPr>
        <p:spPr bwMode="auto">
          <a:xfrm>
            <a:off x="8889146" y="1250006"/>
            <a:ext cx="309966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Жил был сильный властитель. Много лет он воевал, разбивая все армии своих противников с помощью обученных боевых слонов. Однажды наскучили ему эти битвы. И объявил он своему народу, что желает, чтобы придумали ему новое занятие, да поинтересней. Каких только интересных вещей ему не приносили из золота и драгоценностей, но ничего его не увлекало. Но вот, однажды, пришел во дворец небогатый Шах и принес деревянную доску и деревянные фигурки. Правитель сначала рассердился, кричал, что это за дар такой простой, деревянный. Но Шах объяснил правила этой игры и научил короля, как действовать. Понравилась властителю эта новинка. Почти сразу он выигрывать стал. И каждый раз, как правитель приближался к фигурке короля, кричал: «Шах», то есть «Король», а когда побеждал еще добавлял: «Шах! Мат!», то есть «гибель королю».</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481067"/>
            <a:ext cx="4494727" cy="369332"/>
          </a:xfrm>
          <a:prstGeom prst="rect">
            <a:avLst/>
          </a:prstGeom>
          <a:noFill/>
        </p:spPr>
        <p:txBody>
          <a:bodyPr wrap="square" rtlCol="0">
            <a:spAutoFit/>
          </a:bodyPr>
          <a:lstStyle/>
          <a:p>
            <a:pPr marL="341313" indent="-341313">
              <a:lnSpc>
                <a:spcPct val="90000"/>
              </a:lnSpc>
              <a:spcBef>
                <a:spcPts val="700"/>
              </a:spcBef>
              <a:buClr>
                <a:srgbClr val="FFFFCC"/>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2000" dirty="0" smtClean="0"/>
              <a:t> </a:t>
            </a:r>
            <a:endParaRPr lang="ru-RU" sz="2000" dirty="0"/>
          </a:p>
        </p:txBody>
      </p:sp>
      <p:sp>
        <p:nvSpPr>
          <p:cNvPr id="4098" name="AutoShape 2" descr="https://arhivurokov.ru/kopilka/uploads/user_file_581acdf746170/img_user_file_581acdf746170_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0" name="AutoShape 4" descr="https://arhivurokov.ru/kopilka/uploads/user_file_581acdf746170/img_user_file_581acdf746170_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65" name="Rectangle 1"/>
          <p:cNvSpPr>
            <a:spLocks noChangeArrowheads="1"/>
          </p:cNvSpPr>
          <p:nvPr/>
        </p:nvSpPr>
        <p:spPr bwMode="auto">
          <a:xfrm>
            <a:off x="4832224" y="74711"/>
            <a:ext cx="252755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u="none" strike="noStrike" cap="none" normalizeH="0" dirty="0" smtClean="0">
                <a:ln>
                  <a:noFill/>
                </a:ln>
                <a:solidFill>
                  <a:srgbClr val="FF0000"/>
                </a:solidFill>
                <a:effectLst/>
                <a:latin typeface="Times New Roman" pitchFamily="18" charset="0"/>
                <a:ea typeface="Times New Roman" pitchFamily="18" charset="0"/>
                <a:cs typeface="Times New Roman" pitchFamily="18" charset="0"/>
              </a:rPr>
              <a:t>Шахматы в Европе и России</a:t>
            </a:r>
            <a:endParaRPr kumimoji="0" lang="ru-RU" sz="1800" b="1" u="none" strike="noStrike" cap="none" normalizeH="0" dirty="0" smtClean="0">
              <a:ln>
                <a:noFill/>
              </a:ln>
              <a:solidFill>
                <a:srgbClr val="FF0000"/>
              </a:solidFill>
              <a:effectLst/>
              <a:latin typeface="Times New Roman" pitchFamily="18" charset="0"/>
              <a:cs typeface="Times New Roman" pitchFamily="18" charset="0"/>
            </a:endParaRPr>
          </a:p>
        </p:txBody>
      </p:sp>
      <p:sp>
        <p:nvSpPr>
          <p:cNvPr id="11266" name="Rectangle 2"/>
          <p:cNvSpPr>
            <a:spLocks noChangeArrowheads="1"/>
          </p:cNvSpPr>
          <p:nvPr/>
        </p:nvSpPr>
        <p:spPr bwMode="auto">
          <a:xfrm>
            <a:off x="365760" y="2017327"/>
            <a:ext cx="11594591"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endParaRPr lang="ru-RU" sz="1200" dirty="0" smtClean="0">
              <a:latin typeface="Arial"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1200" dirty="0" smtClean="0">
              <a:latin typeface="Arial"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ru-RU" sz="1200" b="0" i="0" u="none" strike="noStrike" cap="none" normalizeH="0" dirty="0" smtClean="0">
                <a:ln>
                  <a:noFill/>
                </a:ln>
                <a:solidFill>
                  <a:schemeClr val="tx1"/>
                </a:solidFill>
                <a:effectLst/>
                <a:latin typeface="Arial" pitchFamily="34" charset="0"/>
                <a:ea typeface="Times New Roman" pitchFamily="18"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Европе и России (в то время на Руси) шахматы появились в 9-10 веке. В это время игра некоторым образом видоизменилась, правила стали другими. В том виде, в котором мы знаем шахматы сейчас — сама игра сформировалась только в 18 веке. И с тех пор изменений практически не было. На Руси шахматы быстро завоевали популярность и играли в нее и ремесленники, и даже бояре, и царские особы. Появились умельцы, которые изготавливали доски и фигуры для этого популярного увлечения. Их называли </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шахматниками</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Увлечение было столь велико, что иностранные гости Русского государства, удивлялись такому интересу к шахматам. Первый серьезный шахматный турнир в России прошел в конце 19 века в Санкт-Петербурге. С тех пор стали регулярно проводиться соревнования среди сильнейших шахматистов. Стали появляться имена прославившихся игроков, которые одержали множество побед. Такие имена как Ботвинник Михаил, Смыслов Василий, Таль Михаил, Борис Спасский, Карпов Анатолий, Гарри Каспаров вошли навсегда в историю о шахматах. Они стали известны не только в России, но и далеко за рубежом.</a:t>
            </a:r>
          </a:p>
          <a:p>
            <a:pPr algn="just"/>
            <a:r>
              <a:rPr lang="ru-RU" sz="1400" dirty="0" smtClean="0">
                <a:latin typeface="Times New Roman" pitchFamily="18" charset="0"/>
                <a:cs typeface="Times New Roman" pitchFamily="18" charset="0"/>
              </a:rPr>
              <a:t>       Я с семьей посмотрел фильм «Чемпион мира» (2021г). Фильм о самом драматичном и легендарном поединке в истории шахмат: матче за звание чемпиона мира между действующим чемпионом мира Анатолием Карповым и претендентом на этот титул — гроссмейстером Виктором Корчным, эмигрировавшим из СССР за несколько лет до этого матча. Для Карпова А. с детства была важна  игра честная, пусть иногда и оканчивающаяся проигрышем. Корчной В.  не имел звания чемпиона мира, а потому победа над Карповым была нужна ему любой ценой. Когда человек использует грязные и подлые приёмы, а его самого буквально трясёт от ненависти, становится, очевидно, что он морально слаб и очень напуган. Шахматы - это спорт. Здесь и огромные нагрузки на весь организм, тренерская работа, и, конечно, соревнование. Фильм мне понравился и произвел впечатление. Игра должна быть всегда честной.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68" name="Picture 4" descr="история шахмат в Европе "/>
          <p:cNvPicPr>
            <a:picLocks noChangeAspect="1" noChangeArrowheads="1"/>
          </p:cNvPicPr>
          <p:nvPr/>
        </p:nvPicPr>
        <p:blipFill>
          <a:blip r:embed="rId2" cstate="print"/>
          <a:srcRect/>
          <a:stretch>
            <a:fillRect/>
          </a:stretch>
        </p:blipFill>
        <p:spPr bwMode="auto">
          <a:xfrm>
            <a:off x="4645151" y="474435"/>
            <a:ext cx="3043124" cy="2318032"/>
          </a:xfrm>
          <a:prstGeom prst="rect">
            <a:avLst/>
          </a:prstGeom>
          <a:noFill/>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39793" y="214415"/>
            <a:ext cx="3592137" cy="307777"/>
          </a:xfrm>
          <a:prstGeom prst="rect">
            <a:avLst/>
          </a:prstGeom>
        </p:spPr>
        <p:txBody>
          <a:bodyPr wrap="none">
            <a:spAutoFit/>
          </a:bodyPr>
          <a:lstStyle/>
          <a:p>
            <a:r>
              <a:rPr lang="ru-RU" sz="1400" b="1" dirty="0" smtClean="0">
                <a:solidFill>
                  <a:srgbClr val="FF0000"/>
                </a:solidFill>
                <a:latin typeface="Times New Roman" pitchFamily="18" charset="0"/>
              </a:rPr>
              <a:t>История игры в шахматы с компьютером</a:t>
            </a:r>
            <a:endParaRPr lang="ru-RU" sz="1400" dirty="0">
              <a:solidFill>
                <a:srgbClr val="FF0000"/>
              </a:solidFill>
              <a:latin typeface="Times New Roman" pitchFamily="18" charset="0"/>
              <a:cs typeface="Times New Roman" pitchFamily="18" charset="0"/>
            </a:endParaRPr>
          </a:p>
        </p:txBody>
      </p:sp>
      <p:sp>
        <p:nvSpPr>
          <p:cNvPr id="4" name="TextBox 3"/>
          <p:cNvSpPr txBox="1"/>
          <p:nvPr/>
        </p:nvSpPr>
        <p:spPr>
          <a:xfrm>
            <a:off x="409652" y="510236"/>
            <a:ext cx="8010143" cy="5909310"/>
          </a:xfrm>
          <a:prstGeom prst="rect">
            <a:avLst/>
          </a:prstGeom>
          <a:noFill/>
        </p:spPr>
        <p:txBody>
          <a:bodyPr wrap="square" rtlCol="0">
            <a:spAutoFit/>
          </a:bodyPr>
          <a:lstStyle/>
          <a:p>
            <a:pPr algn="just"/>
            <a:r>
              <a:rPr lang="ru-RU" sz="1400" dirty="0" smtClean="0">
                <a:latin typeface="Times New Roman" pitchFamily="18" charset="0"/>
                <a:cs typeface="Times New Roman" pitchFamily="18" charset="0"/>
              </a:rPr>
              <a:t>        Компьютеры уже давно играют сильнее человека. Лучшие шахматные программы и подавно, напрямую соперничать с ними на равных невозможно даже сильнейшим шахматистам. Шахматные компьютеры появились еще в 1950-хгодах, но поначалу не имели шансов против опытных игроков.  </a:t>
            </a:r>
          </a:p>
          <a:p>
            <a:pPr algn="just"/>
            <a:r>
              <a:rPr lang="ru-RU" sz="1400" dirty="0" smtClean="0">
                <a:latin typeface="Times New Roman" pitchFamily="18" charset="0"/>
                <a:cs typeface="Times New Roman" pitchFamily="18" charset="0"/>
              </a:rPr>
              <a:t>        10 февраля 2021 года исполняется 25 лет со дня проведения первой партии шахматного матча между российским гроссмейстером Гарри Каспаровым и суперкомпьютером </a:t>
            </a:r>
            <a:r>
              <a:rPr lang="ru-RU" sz="1400" dirty="0" err="1" smtClean="0">
                <a:latin typeface="Times New Roman" pitchFamily="18" charset="0"/>
                <a:cs typeface="Times New Roman" pitchFamily="18" charset="0"/>
              </a:rPr>
              <a:t>Deep</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Blue</a:t>
            </a:r>
            <a:r>
              <a:rPr lang="ru-RU" sz="1400" dirty="0" smtClean="0">
                <a:latin typeface="Times New Roman" pitchFamily="18" charset="0"/>
                <a:cs typeface="Times New Roman" pitchFamily="18" charset="0"/>
              </a:rPr>
              <a:t>. В 1985 году в Университете США студент-программист </a:t>
            </a:r>
            <a:r>
              <a:rPr lang="ru-RU" sz="1400" dirty="0" err="1" smtClean="0">
                <a:latin typeface="Times New Roman" pitchFamily="18" charset="0"/>
                <a:cs typeface="Times New Roman" pitchFamily="18" charset="0"/>
              </a:rPr>
              <a:t>Фэнсюн</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Сюй</a:t>
            </a:r>
            <a:r>
              <a:rPr lang="ru-RU" sz="1400" dirty="0" smtClean="0">
                <a:latin typeface="Times New Roman" pitchFamily="18" charset="0"/>
                <a:cs typeface="Times New Roman" pitchFamily="18" charset="0"/>
              </a:rPr>
              <a:t> начал работу над созданием шахматного суперкомпьютера, способного играть на равных с сильнейшими гроссмейстерами мира. Первый матч между Гарри Каспаровым и </a:t>
            </a:r>
            <a:r>
              <a:rPr lang="ru-RU" sz="1400" dirty="0" err="1" smtClean="0">
                <a:latin typeface="Times New Roman" pitchFamily="18" charset="0"/>
                <a:cs typeface="Times New Roman" pitchFamily="18" charset="0"/>
              </a:rPr>
              <a:t>Deep</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Blue</a:t>
            </a:r>
            <a:r>
              <a:rPr lang="ru-RU" sz="1400" dirty="0" smtClean="0">
                <a:latin typeface="Times New Roman" pitchFamily="18" charset="0"/>
                <a:cs typeface="Times New Roman" pitchFamily="18" charset="0"/>
              </a:rPr>
              <a:t> прошел в Филадельфии,  в городском зале  с 10 по 17 февраля 1996 года. Шахматный суперкомпьютер находился в Нью-Йорке. Переставлял фигуры и нажимал на кнопку часов один из создателей </a:t>
            </a:r>
            <a:r>
              <a:rPr lang="ru-RU" sz="1400" dirty="0" err="1" smtClean="0">
                <a:latin typeface="Times New Roman" pitchFamily="18" charset="0"/>
                <a:cs typeface="Times New Roman" pitchFamily="18" charset="0"/>
              </a:rPr>
              <a:t>Deep</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Blue</a:t>
            </a:r>
            <a:r>
              <a:rPr lang="ru-RU" sz="1400" dirty="0" smtClean="0">
                <a:latin typeface="Times New Roman" pitchFamily="18" charset="0"/>
                <a:cs typeface="Times New Roman" pitchFamily="18" charset="0"/>
              </a:rPr>
              <a:t>, находившийся в Филадельфии за шахматной доской напротив Каспарова и осуществлявший связь с Нью-Йорком по сети при помощи персонального компьютера.</a:t>
            </a:r>
          </a:p>
          <a:p>
            <a:r>
              <a:rPr lang="ru-RU" sz="1400" dirty="0" smtClean="0">
                <a:latin typeface="Times New Roman" pitchFamily="18" charset="0"/>
                <a:cs typeface="Times New Roman" pitchFamily="18" charset="0"/>
              </a:rPr>
              <a:t>        Первая  партия завершилась сенсационной победой </a:t>
            </a:r>
            <a:r>
              <a:rPr lang="ru-RU" sz="1400" dirty="0" err="1" smtClean="0">
                <a:latin typeface="Times New Roman" pitchFamily="18" charset="0"/>
                <a:cs typeface="Times New Roman" pitchFamily="18" charset="0"/>
              </a:rPr>
              <a:t>Deep</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Blue</a:t>
            </a:r>
            <a:r>
              <a:rPr lang="ru-RU" sz="1400" dirty="0" smtClean="0">
                <a:latin typeface="Times New Roman" pitchFamily="18" charset="0"/>
                <a:cs typeface="Times New Roman" pitchFamily="18" charset="0"/>
              </a:rPr>
              <a:t>. Каспаров, игравший черными фигурами, сдался на 37-м ходу. Это событие вошло в историю как первая победа компьютера над чемпионом мира по шахматам, одержанная по классическим турнирным правилам. На следующий день Каспаров белыми взял реванш и сравнял счет в матче. Третья и четвертая партии завершились вничью. На 23-м ходу пятой партии Каспаров предложил ничью, однако создатели </a:t>
            </a:r>
            <a:r>
              <a:rPr lang="ru-RU" sz="1400" dirty="0" err="1" smtClean="0">
                <a:latin typeface="Times New Roman" pitchFamily="18" charset="0"/>
                <a:cs typeface="Times New Roman" pitchFamily="18" charset="0"/>
              </a:rPr>
              <a:t>Deep</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Blue</a:t>
            </a:r>
            <a:r>
              <a:rPr lang="ru-RU" sz="1400" dirty="0" smtClean="0">
                <a:latin typeface="Times New Roman" pitchFamily="18" charset="0"/>
                <a:cs typeface="Times New Roman" pitchFamily="18" charset="0"/>
              </a:rPr>
              <a:t> отказались. В результате гроссмейстер добился победы. Шестая партия также завершилась в пользу Каспарова. Итоговый счет противостояния - 4:2 в пользу человека. Программисты  усовершенствовали </a:t>
            </a:r>
            <a:r>
              <a:rPr lang="ru-RU" sz="1400" dirty="0" err="1" smtClean="0">
                <a:latin typeface="Times New Roman" pitchFamily="18" charset="0"/>
                <a:cs typeface="Times New Roman" pitchFamily="18" charset="0"/>
              </a:rPr>
              <a:t>Deep</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Blue</a:t>
            </a:r>
            <a:r>
              <a:rPr lang="ru-RU" sz="1400" dirty="0" smtClean="0">
                <a:latin typeface="Times New Roman" pitchFamily="18" charset="0"/>
                <a:cs typeface="Times New Roman" pitchFamily="18" charset="0"/>
              </a:rPr>
              <a:t>, и через год был организован матч-реванш.</a:t>
            </a:r>
          </a:p>
          <a:p>
            <a:r>
              <a:rPr lang="ru-RU" sz="1400" dirty="0" smtClean="0">
                <a:latin typeface="Times New Roman" pitchFamily="18" charset="0"/>
                <a:cs typeface="Times New Roman" pitchFamily="18" charset="0"/>
              </a:rPr>
              <a:t>        Второй матч Каспаров - </a:t>
            </a:r>
            <a:r>
              <a:rPr lang="ru-RU" sz="1400" dirty="0" err="1" smtClean="0">
                <a:latin typeface="Times New Roman" pitchFamily="18" charset="0"/>
                <a:cs typeface="Times New Roman" pitchFamily="18" charset="0"/>
              </a:rPr>
              <a:t>Deep</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Blue</a:t>
            </a:r>
            <a:r>
              <a:rPr lang="ru-RU" sz="1400" dirty="0" smtClean="0">
                <a:latin typeface="Times New Roman" pitchFamily="18" charset="0"/>
                <a:cs typeface="Times New Roman" pitchFamily="18" charset="0"/>
              </a:rPr>
              <a:t> прошел с 3 по 11 мая 1997 года в Нью-Йорке. Каспаров одержал победу в первой партии, однако потерпел поражение во второй. При этом в концовке проигранной партии гроссмейстер совершил ошибку, упустив возможность добиться ничьей с помощью "вечного шаха". Третья, четвертая и пятая встречи сторон завершились вничью. В решающей шестой партии Каспаров играл черными. В дебюте гроссмейстер допустил грубую ошибку, после чего был вынужден сдаться уже на 19-м ходу. Таким образом, компьютер одержал первую в истории победу в матче с чемпионом мира по шахматам - 3,5:2,5.</a:t>
            </a:r>
            <a:endParaRPr lang="ru-RU" sz="1400" dirty="0">
              <a:latin typeface="Times New Roman" pitchFamily="18" charset="0"/>
              <a:cs typeface="Times New Roman" pitchFamily="18" charset="0"/>
            </a:endParaRPr>
          </a:p>
        </p:txBody>
      </p:sp>
      <p:pic>
        <p:nvPicPr>
          <p:cNvPr id="33795" name="Picture 3" descr="PP_Gary-kasparov-enfrontant-se-i-perdent-contra-el-supercomputador-Deep-Blue-el-2007-Foto-Al-Tielemans-Sports-Illustrated-Getty-Images"/>
          <p:cNvPicPr>
            <a:picLocks noChangeAspect="1" noChangeArrowheads="1"/>
          </p:cNvPicPr>
          <p:nvPr/>
        </p:nvPicPr>
        <p:blipFill>
          <a:blip r:embed="rId2" cstate="print"/>
          <a:srcRect/>
          <a:stretch>
            <a:fillRect/>
          </a:stretch>
        </p:blipFill>
        <p:spPr bwMode="auto">
          <a:xfrm>
            <a:off x="8683142" y="577901"/>
            <a:ext cx="3174797" cy="246522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descr="https://s1.1zoom.ru/b2361/287/Chess_512263_2048x153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https://s1.1zoom.ru/b2361/287/Chess_512263_2048x153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8" name="AutoShape 6" descr="https://s1.1zoom.ru/b2361/287/Chess_512263_2048x153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 name="Прямоугольник 8"/>
          <p:cNvSpPr/>
          <p:nvPr/>
        </p:nvSpPr>
        <p:spPr>
          <a:xfrm>
            <a:off x="7361695" y="1239864"/>
            <a:ext cx="4393769" cy="2585323"/>
          </a:xfrm>
          <a:prstGeom prst="rect">
            <a:avLst/>
          </a:prstGeom>
        </p:spPr>
        <p:txBody>
          <a:bodyPr wrap="square">
            <a:spAutoFit/>
          </a:bodyPr>
          <a:lstStyle/>
          <a:p>
            <a:r>
              <a:rPr lang="ru-RU" dirty="0" smtClean="0"/>
              <a:t>В </a:t>
            </a:r>
            <a:r>
              <a:rPr lang="ru-RU" u="sng" dirty="0" smtClean="0">
                <a:hlinkClick r:id="rId2" tooltip="Шахматы"/>
              </a:rPr>
              <a:t>шахматах</a:t>
            </a:r>
            <a:r>
              <a:rPr lang="ru-RU" dirty="0" smtClean="0"/>
              <a:t> существует шесть разных видов фигур - </a:t>
            </a:r>
            <a:r>
              <a:rPr lang="ru-RU" u="sng" dirty="0" smtClean="0">
                <a:hlinkClick r:id="rId3" tooltip="Король (шахматы)"/>
              </a:rPr>
              <a:t>король</a:t>
            </a:r>
            <a:r>
              <a:rPr lang="ru-RU" dirty="0" smtClean="0"/>
              <a:t>, </a:t>
            </a:r>
            <a:r>
              <a:rPr lang="ru-RU" u="sng" dirty="0" smtClean="0">
                <a:hlinkClick r:id="rId4" tooltip="Ферзь"/>
              </a:rPr>
              <a:t>ферзь</a:t>
            </a:r>
            <a:r>
              <a:rPr lang="ru-RU" dirty="0" smtClean="0"/>
              <a:t>, </a:t>
            </a:r>
            <a:r>
              <a:rPr lang="ru-RU" u="sng" dirty="0" smtClean="0">
                <a:hlinkClick r:id="rId5" tooltip="Ладья (шахматы)"/>
              </a:rPr>
              <a:t>ладья</a:t>
            </a:r>
            <a:r>
              <a:rPr lang="ru-RU" dirty="0" smtClean="0"/>
              <a:t>, </a:t>
            </a:r>
            <a:r>
              <a:rPr lang="ru-RU" u="sng" dirty="0" smtClean="0">
                <a:hlinkClick r:id="rId6" tooltip="Слон (шахматы)"/>
              </a:rPr>
              <a:t>слон</a:t>
            </a:r>
            <a:r>
              <a:rPr lang="ru-RU" dirty="0" smtClean="0"/>
              <a:t>, </a:t>
            </a:r>
            <a:r>
              <a:rPr lang="ru-RU" u="sng" dirty="0" smtClean="0">
                <a:hlinkClick r:id="rId7" tooltip="Конь (шахматы)"/>
              </a:rPr>
              <a:t>конь</a:t>
            </a:r>
            <a:r>
              <a:rPr lang="ru-RU" dirty="0" smtClean="0"/>
              <a:t> и </a:t>
            </a:r>
            <a:r>
              <a:rPr lang="ru-RU" u="sng" dirty="0" smtClean="0">
                <a:hlinkClick r:id="rId8" tooltip="Пешка"/>
              </a:rPr>
              <a:t>пешка</a:t>
            </a:r>
            <a:r>
              <a:rPr lang="ru-RU" dirty="0" smtClean="0"/>
              <a:t>. В шахматы играют два соперника: один играет белыми фигурами, другой чёрными. У каждого игрока 16 фигур — один король, один ферзь, две ладьи, два слона, два коня и восемь пешек. Каждая из этих фигур ходит по шахматной доске.</a:t>
            </a:r>
            <a:endParaRPr lang="ru-RU" dirty="0"/>
          </a:p>
        </p:txBody>
      </p:sp>
      <p:sp>
        <p:nvSpPr>
          <p:cNvPr id="11" name="Прямоугольник 10"/>
          <p:cNvSpPr/>
          <p:nvPr/>
        </p:nvSpPr>
        <p:spPr>
          <a:xfrm>
            <a:off x="1" y="346151"/>
            <a:ext cx="12096426" cy="369332"/>
          </a:xfrm>
          <a:prstGeom prst="rect">
            <a:avLst/>
          </a:prstGeom>
        </p:spPr>
        <p:txBody>
          <a:bodyPr wrap="square">
            <a:spAutoFit/>
          </a:bodyPr>
          <a:lstStyle/>
          <a:p>
            <a:pPr algn="ctr"/>
            <a:r>
              <a:rPr lang="ru-RU" b="1" dirty="0" smtClean="0">
                <a:solidFill>
                  <a:srgbClr val="FF0000"/>
                </a:solidFill>
                <a:latin typeface="Times New Roman" pitchFamily="18" charset="0"/>
                <a:cs typeface="Times New Roman" pitchFamily="18" charset="0"/>
              </a:rPr>
              <a:t>Шахматные фигуры</a:t>
            </a:r>
            <a:endParaRPr lang="ru-RU" dirty="0">
              <a:solidFill>
                <a:srgbClr val="FF0000"/>
              </a:solidFill>
              <a:latin typeface="Times New Roman" pitchFamily="18" charset="0"/>
              <a:cs typeface="Times New Roman" pitchFamily="18" charset="0"/>
            </a:endParaRPr>
          </a:p>
        </p:txBody>
      </p:sp>
      <p:pic>
        <p:nvPicPr>
          <p:cNvPr id="10243" name="Picture 3" descr="8d9cb184752730edd88ba776486d62c2"/>
          <p:cNvPicPr>
            <a:picLocks noChangeAspect="1" noChangeArrowheads="1"/>
          </p:cNvPicPr>
          <p:nvPr/>
        </p:nvPicPr>
        <p:blipFill>
          <a:blip r:embed="rId9" cstate="print"/>
          <a:srcRect/>
          <a:stretch>
            <a:fillRect/>
          </a:stretch>
        </p:blipFill>
        <p:spPr bwMode="auto">
          <a:xfrm>
            <a:off x="759417" y="891152"/>
            <a:ext cx="4926013" cy="369570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8116117" y="3239711"/>
            <a:ext cx="2951162" cy="2662238"/>
            <a:chOff x="3742" y="1389"/>
            <a:chExt cx="1859" cy="1677"/>
          </a:xfrm>
        </p:grpSpPr>
        <p:pic>
          <p:nvPicPr>
            <p:cNvPr id="4" name="Picture 3"/>
            <p:cNvPicPr>
              <a:picLocks noChangeAspect="1" noChangeArrowheads="1"/>
            </p:cNvPicPr>
            <p:nvPr/>
          </p:nvPicPr>
          <p:blipFill>
            <a:blip r:embed="rId2" cstate="print"/>
            <a:srcRect/>
            <a:stretch>
              <a:fillRect/>
            </a:stretch>
          </p:blipFill>
          <p:spPr bwMode="auto">
            <a:xfrm>
              <a:off x="3742" y="1389"/>
              <a:ext cx="1859" cy="1677"/>
            </a:xfrm>
            <a:prstGeom prst="rect">
              <a:avLst/>
            </a:prstGeom>
            <a:noFill/>
            <a:ln w="9525">
              <a:noFill/>
              <a:round/>
              <a:headEnd/>
              <a:tailEnd/>
            </a:ln>
          </p:spPr>
        </p:pic>
        <p:sp>
          <p:nvSpPr>
            <p:cNvPr id="5" name="Text Box 4"/>
            <p:cNvSpPr txBox="1">
              <a:spLocks noChangeArrowheads="1"/>
            </p:cNvSpPr>
            <p:nvPr/>
          </p:nvSpPr>
          <p:spPr bwMode="auto">
            <a:xfrm>
              <a:off x="3742" y="1389"/>
              <a:ext cx="1859" cy="1677"/>
            </a:xfrm>
            <a:prstGeom prst="rect">
              <a:avLst/>
            </a:prstGeom>
            <a:noFill/>
            <a:ln w="9525">
              <a:noFill/>
              <a:round/>
              <a:headEnd/>
              <a:tailEnd/>
            </a:ln>
          </p:spPr>
          <p:txBody>
            <a:bodyPr wrap="none" anchor="ctr"/>
            <a:lstStyle/>
            <a:p>
              <a:endParaRPr lang="ru-RU"/>
            </a:p>
          </p:txBody>
        </p:sp>
      </p:grpSp>
      <p:sp>
        <p:nvSpPr>
          <p:cNvPr id="8" name="Text Box 4"/>
          <p:cNvSpPr txBox="1">
            <a:spLocks noChangeArrowheads="1"/>
          </p:cNvSpPr>
          <p:nvPr/>
        </p:nvSpPr>
        <p:spPr bwMode="auto">
          <a:xfrm>
            <a:off x="6345238" y="2428875"/>
            <a:ext cx="2951162" cy="2662238"/>
          </a:xfrm>
          <a:prstGeom prst="rect">
            <a:avLst/>
          </a:prstGeom>
          <a:noFill/>
          <a:ln w="9525">
            <a:noFill/>
            <a:round/>
            <a:headEnd/>
            <a:tailEnd/>
          </a:ln>
        </p:spPr>
        <p:txBody>
          <a:bodyPr wrap="none" anchor="ctr"/>
          <a:lstStyle/>
          <a:p>
            <a:endParaRPr lang="ru-RU"/>
          </a:p>
        </p:txBody>
      </p:sp>
      <p:sp>
        <p:nvSpPr>
          <p:cNvPr id="13" name="Прямоугольник 12"/>
          <p:cNvSpPr/>
          <p:nvPr/>
        </p:nvSpPr>
        <p:spPr>
          <a:xfrm>
            <a:off x="1043189" y="296214"/>
            <a:ext cx="3149453" cy="707886"/>
          </a:xfrm>
          <a:prstGeom prst="rect">
            <a:avLst/>
          </a:prstGeom>
          <a:noFill/>
        </p:spPr>
        <p:txBody>
          <a:bodyPr wrap="square" lIns="91440" tIns="45720" rIns="91440" bIns="45720">
            <a:spAutoFit/>
          </a:bodyPr>
          <a:lstStyle/>
          <a:p>
            <a:pPr algn="ctr"/>
            <a:r>
              <a:rPr lang="ru-RU"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Король</a:t>
            </a:r>
            <a:endParaRPr lang="ru-RU"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9217" name="Picture 1" descr="названия фигур шахмат король"/>
          <p:cNvPicPr>
            <a:picLocks noChangeAspect="1" noChangeArrowheads="1"/>
          </p:cNvPicPr>
          <p:nvPr/>
        </p:nvPicPr>
        <p:blipFill>
          <a:blip r:embed="rId3" cstate="print"/>
          <a:srcRect/>
          <a:stretch>
            <a:fillRect/>
          </a:stretch>
        </p:blipFill>
        <p:spPr bwMode="auto">
          <a:xfrm>
            <a:off x="6935373" y="196948"/>
            <a:ext cx="4107261" cy="2560882"/>
          </a:xfrm>
          <a:prstGeom prst="rect">
            <a:avLst/>
          </a:prstGeom>
          <a:noFill/>
          <a:ln w="9525">
            <a:noFill/>
            <a:miter lim="800000"/>
            <a:headEnd/>
            <a:tailEnd/>
          </a:ln>
        </p:spPr>
      </p:pic>
      <p:sp>
        <p:nvSpPr>
          <p:cNvPr id="10" name="Прямоугольник 9"/>
          <p:cNvSpPr/>
          <p:nvPr/>
        </p:nvSpPr>
        <p:spPr>
          <a:xfrm>
            <a:off x="459784" y="1624896"/>
            <a:ext cx="6096000" cy="1600438"/>
          </a:xfrm>
          <a:prstGeom prst="rect">
            <a:avLst/>
          </a:prstGeom>
        </p:spPr>
        <p:txBody>
          <a:bodyPr>
            <a:spAutoFit/>
          </a:bodyPr>
          <a:lstStyle/>
          <a:p>
            <a:r>
              <a:rPr lang="ru-RU" sz="1400" b="1" u="sng" dirty="0" smtClean="0">
                <a:latin typeface="Times New Roman" pitchFamily="18" charset="0"/>
                <a:cs typeface="Times New Roman" pitchFamily="18" charset="0"/>
                <a:hlinkClick r:id="rId4"/>
              </a:rPr>
              <a:t>Король</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 это самая главная фигура на «поле боя», вокруг которой и строится игра. Ведь конец игры наступает именно тогда, когда повержен король соперника. Несмотря на свой статус, король довольно ограничен в перемещениях, он может передвигаться всего на одну клеточку в любую сторону. Но при этом у него есть преимущество — возможность рокировки. Этот термин означает совместный ход с ладьей, в ходе которого король отправляется в более безопасно место.</a:t>
            </a:r>
            <a:endParaRPr lang="ru-RU" sz="1400" dirty="0">
              <a:latin typeface="Times New Roman" pitchFamily="18" charset="0"/>
              <a:cs typeface="Times New Roman" pitchFamily="18" charset="0"/>
            </a:endParaRPr>
          </a:p>
        </p:txBody>
      </p:sp>
      <p:sp>
        <p:nvSpPr>
          <p:cNvPr id="9218" name="Rectangle 2"/>
          <p:cNvSpPr>
            <a:spLocks noChangeArrowheads="1"/>
          </p:cNvSpPr>
          <p:nvPr/>
        </p:nvSpPr>
        <p:spPr bwMode="auto">
          <a:xfrm>
            <a:off x="937833" y="3856424"/>
            <a:ext cx="47037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Король в дебюте трусоват:</a:t>
            </a:r>
            <a:endParaRPr kumimoji="0" lang="ru-RU" sz="1200" b="0" i="1"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Чуть что – и сразу рокировка.</a:t>
            </a:r>
            <a:endParaRPr kumimoji="0" lang="ru-RU" sz="1200" b="0" i="1"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А под конец и он – солдат</a:t>
            </a:r>
            <a:endParaRPr kumimoji="0" lang="ru-RU" sz="1200" b="0" i="1"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Воюет медленно, но ловко</a:t>
            </a:r>
            <a:endParaRPr kumimoji="0" lang="ru-RU" sz="1200" b="0" i="1" u="none" strike="noStrike" cap="none" normalizeH="0" baseline="0" dirty="0" smtClean="0">
              <a:ln>
                <a:noFill/>
              </a:ln>
              <a:solidFill>
                <a:srgbClr val="FF0000"/>
              </a:solidFill>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
          <p:cNvGrpSpPr>
            <a:grpSpLocks/>
          </p:cNvGrpSpPr>
          <p:nvPr/>
        </p:nvGrpSpPr>
        <p:grpSpPr bwMode="auto">
          <a:xfrm>
            <a:off x="9480500" y="1060703"/>
            <a:ext cx="2505174" cy="2267713"/>
            <a:chOff x="3787" y="2160"/>
            <a:chExt cx="1768" cy="1768"/>
          </a:xfrm>
        </p:grpSpPr>
        <p:pic>
          <p:nvPicPr>
            <p:cNvPr id="6" name="Picture 3"/>
            <p:cNvPicPr>
              <a:picLocks noChangeAspect="1" noChangeArrowheads="1"/>
            </p:cNvPicPr>
            <p:nvPr/>
          </p:nvPicPr>
          <p:blipFill>
            <a:blip r:embed="rId2" cstate="print"/>
            <a:srcRect/>
            <a:stretch>
              <a:fillRect/>
            </a:stretch>
          </p:blipFill>
          <p:spPr bwMode="auto">
            <a:xfrm>
              <a:off x="3787" y="2160"/>
              <a:ext cx="1768" cy="1768"/>
            </a:xfrm>
            <a:prstGeom prst="rect">
              <a:avLst/>
            </a:prstGeom>
            <a:noFill/>
            <a:ln w="9525">
              <a:noFill/>
              <a:round/>
              <a:headEnd/>
              <a:tailEnd/>
            </a:ln>
          </p:spPr>
        </p:pic>
        <p:sp>
          <p:nvSpPr>
            <p:cNvPr id="7" name="Text Box 4"/>
            <p:cNvSpPr txBox="1">
              <a:spLocks noChangeArrowheads="1"/>
            </p:cNvSpPr>
            <p:nvPr/>
          </p:nvSpPr>
          <p:spPr bwMode="auto">
            <a:xfrm>
              <a:off x="3787" y="2160"/>
              <a:ext cx="1768" cy="1768"/>
            </a:xfrm>
            <a:prstGeom prst="rect">
              <a:avLst/>
            </a:prstGeom>
            <a:noFill/>
            <a:ln w="9525">
              <a:noFill/>
              <a:round/>
              <a:headEnd/>
              <a:tailEnd/>
            </a:ln>
          </p:spPr>
          <p:txBody>
            <a:bodyPr wrap="none" anchor="ctr"/>
            <a:lstStyle/>
            <a:p>
              <a:endParaRPr lang="ru-RU"/>
            </a:p>
          </p:txBody>
        </p:sp>
      </p:grpSp>
      <p:sp>
        <p:nvSpPr>
          <p:cNvPr id="8" name="Прямоугольник 7"/>
          <p:cNvSpPr/>
          <p:nvPr/>
        </p:nvSpPr>
        <p:spPr>
          <a:xfrm>
            <a:off x="8540735" y="0"/>
            <a:ext cx="2044149" cy="707886"/>
          </a:xfrm>
          <a:prstGeom prst="rect">
            <a:avLst/>
          </a:prstGeom>
          <a:noFill/>
        </p:spPr>
        <p:txBody>
          <a:bodyPr wrap="square" lIns="91440" tIns="45720" rIns="91440" bIns="45720">
            <a:spAutoFit/>
          </a:bodyPr>
          <a:lstStyle/>
          <a:p>
            <a:pPr algn="ctr"/>
            <a:r>
              <a:rPr lang="ru-RU"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Ферзь</a:t>
            </a:r>
            <a:endParaRPr lang="ru-RU"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 name="Прямоугольник 9"/>
          <p:cNvSpPr/>
          <p:nvPr/>
        </p:nvSpPr>
        <p:spPr>
          <a:xfrm>
            <a:off x="2281576" y="100739"/>
            <a:ext cx="2052165" cy="707886"/>
          </a:xfrm>
          <a:prstGeom prst="rect">
            <a:avLst/>
          </a:prstGeom>
          <a:noFill/>
        </p:spPr>
        <p:txBody>
          <a:bodyPr wrap="square" lIns="91440" tIns="45720" rIns="91440" bIns="45720">
            <a:spAutoFit/>
          </a:bodyPr>
          <a:lstStyle/>
          <a:p>
            <a:pPr algn="ctr"/>
            <a:r>
              <a:rPr lang="ru-RU"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Ладья</a:t>
            </a:r>
            <a:endParaRPr lang="ru-RU"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pSp>
        <p:nvGrpSpPr>
          <p:cNvPr id="12" name="Group 2"/>
          <p:cNvGrpSpPr>
            <a:grpSpLocks/>
          </p:cNvGrpSpPr>
          <p:nvPr/>
        </p:nvGrpSpPr>
        <p:grpSpPr bwMode="auto">
          <a:xfrm>
            <a:off x="3255264" y="1053389"/>
            <a:ext cx="3048757" cy="2304288"/>
            <a:chOff x="2789" y="1598"/>
            <a:chExt cx="2732" cy="2557"/>
          </a:xfrm>
        </p:grpSpPr>
        <p:pic>
          <p:nvPicPr>
            <p:cNvPr id="13" name="Picture 3"/>
            <p:cNvPicPr>
              <a:picLocks noChangeAspect="1" noChangeArrowheads="1"/>
            </p:cNvPicPr>
            <p:nvPr/>
          </p:nvPicPr>
          <p:blipFill>
            <a:blip r:embed="rId3" cstate="print"/>
            <a:srcRect/>
            <a:stretch>
              <a:fillRect/>
            </a:stretch>
          </p:blipFill>
          <p:spPr bwMode="auto">
            <a:xfrm>
              <a:off x="3027" y="1598"/>
              <a:ext cx="2494" cy="2494"/>
            </a:xfrm>
            <a:prstGeom prst="rect">
              <a:avLst/>
            </a:prstGeom>
            <a:noFill/>
            <a:ln w="9525">
              <a:noFill/>
              <a:round/>
              <a:headEnd/>
              <a:tailEnd/>
            </a:ln>
          </p:spPr>
        </p:pic>
        <p:sp>
          <p:nvSpPr>
            <p:cNvPr id="14" name="Text Box 4"/>
            <p:cNvSpPr txBox="1">
              <a:spLocks noChangeArrowheads="1"/>
            </p:cNvSpPr>
            <p:nvPr/>
          </p:nvSpPr>
          <p:spPr bwMode="auto">
            <a:xfrm>
              <a:off x="2789" y="1661"/>
              <a:ext cx="2494" cy="2494"/>
            </a:xfrm>
            <a:prstGeom prst="rect">
              <a:avLst/>
            </a:prstGeom>
            <a:noFill/>
            <a:ln w="9525">
              <a:noFill/>
              <a:round/>
              <a:headEnd/>
              <a:tailEnd/>
            </a:ln>
          </p:spPr>
          <p:txBody>
            <a:bodyPr wrap="none" anchor="ctr"/>
            <a:lstStyle/>
            <a:p>
              <a:endParaRPr lang="ru-RU"/>
            </a:p>
          </p:txBody>
        </p:sp>
      </p:grpSp>
      <p:pic>
        <p:nvPicPr>
          <p:cNvPr id="8193" name="Picture 1" descr="названия фигур шахмат ферзь"/>
          <p:cNvPicPr>
            <a:picLocks noChangeAspect="1" noChangeArrowheads="1"/>
          </p:cNvPicPr>
          <p:nvPr/>
        </p:nvPicPr>
        <p:blipFill>
          <a:blip r:embed="rId4" cstate="print"/>
          <a:srcRect/>
          <a:stretch>
            <a:fillRect/>
          </a:stretch>
        </p:blipFill>
        <p:spPr bwMode="auto">
          <a:xfrm>
            <a:off x="6400800" y="1097280"/>
            <a:ext cx="2970068" cy="1674056"/>
          </a:xfrm>
          <a:prstGeom prst="rect">
            <a:avLst/>
          </a:prstGeom>
          <a:noFill/>
          <a:ln w="9525">
            <a:noFill/>
            <a:miter lim="800000"/>
            <a:headEnd/>
            <a:tailEnd/>
          </a:ln>
        </p:spPr>
      </p:pic>
      <p:sp>
        <p:nvSpPr>
          <p:cNvPr id="15" name="Прямоугольник 14"/>
          <p:cNvSpPr/>
          <p:nvPr/>
        </p:nvSpPr>
        <p:spPr>
          <a:xfrm>
            <a:off x="6483871" y="3498527"/>
            <a:ext cx="5500468" cy="1169551"/>
          </a:xfrm>
          <a:prstGeom prst="rect">
            <a:avLst/>
          </a:prstGeom>
        </p:spPr>
        <p:txBody>
          <a:bodyPr wrap="square">
            <a:spAutoFit/>
          </a:bodyPr>
          <a:lstStyle/>
          <a:p>
            <a:pPr algn="just"/>
            <a:r>
              <a:rPr lang="ru-RU" sz="1400" b="1" u="sng" dirty="0" smtClean="0">
                <a:latin typeface="Times New Roman" pitchFamily="18" charset="0"/>
                <a:cs typeface="Times New Roman" pitchFamily="18" charset="0"/>
                <a:hlinkClick r:id="rId5"/>
              </a:rPr>
              <a:t>Ферзь</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 это самая активная, сильная и вторая по значимости фигура во время игры. Ее возможности в траекториях движения наиболее разнообразны. Ферзь может ходить как вверх и вниз по доске, так и влево и вправо, а также и по белым, и по черным диагоналям. </a:t>
            </a:r>
            <a:endParaRPr lang="ru-RU" sz="1400" dirty="0">
              <a:latin typeface="Times New Roman" pitchFamily="18" charset="0"/>
              <a:cs typeface="Times New Roman" pitchFamily="18" charset="0"/>
            </a:endParaRPr>
          </a:p>
        </p:txBody>
      </p:sp>
      <p:sp>
        <p:nvSpPr>
          <p:cNvPr id="16" name="Прямоугольник 15"/>
          <p:cNvSpPr/>
          <p:nvPr/>
        </p:nvSpPr>
        <p:spPr>
          <a:xfrm>
            <a:off x="262597" y="3506261"/>
            <a:ext cx="6096000" cy="954107"/>
          </a:xfrm>
          <a:prstGeom prst="rect">
            <a:avLst/>
          </a:prstGeom>
        </p:spPr>
        <p:txBody>
          <a:bodyPr>
            <a:spAutoFit/>
          </a:bodyPr>
          <a:lstStyle/>
          <a:p>
            <a:pPr algn="just"/>
            <a:r>
              <a:rPr lang="ru-RU" sz="1400" b="1" u="sng" dirty="0" smtClean="0">
                <a:latin typeface="Times New Roman" pitchFamily="18" charset="0"/>
                <a:cs typeface="Times New Roman" pitchFamily="18" charset="0"/>
                <a:hlinkClick r:id="rId6"/>
              </a:rPr>
              <a:t>Ладья</a:t>
            </a:r>
            <a:r>
              <a:rPr lang="ru-RU" sz="1400" b="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 эта фигурка двигается только вертикально или горизонтально и ограничена препятствиями. На старте у игрока есть две ладьи, которые размещаются по краям поля. Иногда любители называют их «турами», но опытным игрокам это «режет» слух.</a:t>
            </a:r>
            <a:endParaRPr lang="ru-RU" sz="1400" dirty="0">
              <a:latin typeface="Times New Roman" pitchFamily="18" charset="0"/>
              <a:cs typeface="Times New Roman" pitchFamily="18" charset="0"/>
            </a:endParaRPr>
          </a:p>
        </p:txBody>
      </p:sp>
      <p:pic>
        <p:nvPicPr>
          <p:cNvPr id="8194" name="Picture 2" descr="названия фигур шахмат ладья"/>
          <p:cNvPicPr>
            <a:picLocks noChangeAspect="1" noChangeArrowheads="1"/>
          </p:cNvPicPr>
          <p:nvPr/>
        </p:nvPicPr>
        <p:blipFill>
          <a:blip r:embed="rId7" cstate="print"/>
          <a:srcRect/>
          <a:stretch>
            <a:fillRect/>
          </a:stretch>
        </p:blipFill>
        <p:spPr bwMode="auto">
          <a:xfrm>
            <a:off x="168813" y="1055077"/>
            <a:ext cx="3221502" cy="1603718"/>
          </a:xfrm>
          <a:prstGeom prst="rect">
            <a:avLst/>
          </a:prstGeom>
          <a:noFill/>
          <a:ln w="9525">
            <a:noFill/>
            <a:miter lim="800000"/>
            <a:headEnd/>
            <a:tailEnd/>
          </a:ln>
        </p:spPr>
      </p:pic>
      <p:sp>
        <p:nvSpPr>
          <p:cNvPr id="8195" name="Rectangle 3"/>
          <p:cNvSpPr>
            <a:spLocks noChangeArrowheads="1"/>
          </p:cNvSpPr>
          <p:nvPr/>
        </p:nvSpPr>
        <p:spPr bwMode="auto">
          <a:xfrm>
            <a:off x="1609407" y="4549676"/>
            <a:ext cx="275869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Фигуру вам представлю я</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С красивым именем - ладья!</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Как танк могучий и стальной,</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Она несётся по прямой,</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Любые ей доступны дали</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На вертикали, диагонали.</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Зато умеет делать ловко</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Ход необычный - рокировку!</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Её манёвр - сплошной кроссворд:</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Горизонтали, вертикали…</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Ладье по нраву тихий ход,</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Но вот удар и враг в печали</a:t>
            </a:r>
            <a:r>
              <a:rPr kumimoji="0" lang="ru-RU"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6" name="Rectangle 4"/>
          <p:cNvSpPr>
            <a:spLocks noChangeArrowheads="1"/>
          </p:cNvSpPr>
          <p:nvPr/>
        </p:nvSpPr>
        <p:spPr bwMode="auto">
          <a:xfrm>
            <a:off x="7174289" y="4733341"/>
            <a:ext cx="425428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Самый смелый - это ферзь.</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На него ты зря не лезь!</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Он по многим клеткам</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Бьет и очень метко!</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Увлечь других, отбить, напасть-</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И рисковать всё это время:</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Ферзю дана большая власть</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Не в удовольствие, а в бремя.</a:t>
            </a:r>
            <a:endParaRPr kumimoji="0" lang="ru-RU" sz="1200" b="0" i="0" u="none" strike="noStrike" cap="none" normalizeH="0" baseline="0" dirty="0" smtClean="0">
              <a:ln>
                <a:noFill/>
              </a:ln>
              <a:solidFill>
                <a:srgbClr val="FF0000"/>
              </a:solidFill>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ppt_x"/>
                                          </p:val>
                                        </p:tav>
                                        <p:tav tm="100000">
                                          <p:val>
                                            <p:strVal val="#ppt_x"/>
                                          </p:val>
                                        </p:tav>
                                      </p:tavLst>
                                    </p:anim>
                                    <p:anim calcmode="lin" valueType="num">
                                      <p:cBhvr additive="base">
                                        <p:cTn id="18" dur="10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ppt_x"/>
                                          </p:val>
                                        </p:tav>
                                        <p:tav tm="100000">
                                          <p:val>
                                            <p:strVal val="#ppt_x"/>
                                          </p:val>
                                        </p:tav>
                                      </p:tavLst>
                                    </p:anim>
                                    <p:anim calcmode="lin" valueType="num">
                                      <p:cBhvr additive="base">
                                        <p:cTn id="22"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ебеса">
  <a:themeElements>
    <a:clrScheme name="Небеса">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Небеса">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Небесная</Template>
  <TotalTime>782</TotalTime>
  <Words>2437</Words>
  <Application>Microsoft Office PowerPoint</Application>
  <PresentationFormat>Произвольный</PresentationFormat>
  <Paragraphs>167</Paragraphs>
  <Slides>20</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2" baseType="lpstr">
      <vt:lpstr>Небеса</vt:lpstr>
      <vt:lpstr>Worksheet</vt:lpstr>
      <vt:lpstr>          «Шахматы – и компьютер»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Список литературы </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Удивительное число - 0</dc:title>
  <dc:creator>Admin</dc:creator>
  <cp:lastModifiedBy>User</cp:lastModifiedBy>
  <cp:revision>110</cp:revision>
  <dcterms:created xsi:type="dcterms:W3CDTF">2018-02-03T10:26:45Z</dcterms:created>
  <dcterms:modified xsi:type="dcterms:W3CDTF">2022-03-12T09:37:44Z</dcterms:modified>
</cp:coreProperties>
</file>