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notesMasterIdLst>
    <p:notesMasterId r:id="rId17"/>
  </p:notesMasterIdLst>
  <p:sldIdLst>
    <p:sldId id="257" r:id="rId4"/>
    <p:sldId id="305" r:id="rId5"/>
    <p:sldId id="259" r:id="rId6"/>
    <p:sldId id="307" r:id="rId7"/>
    <p:sldId id="260" r:id="rId8"/>
    <p:sldId id="322" r:id="rId9"/>
    <p:sldId id="318" r:id="rId10"/>
    <p:sldId id="319" r:id="rId11"/>
    <p:sldId id="320" r:id="rId12"/>
    <p:sldId id="323" r:id="rId13"/>
    <p:sldId id="321" r:id="rId14"/>
    <p:sldId id="327" r:id="rId15"/>
    <p:sldId id="32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CEE0"/>
    <a:srgbClr val="C29AF8"/>
    <a:srgbClr val="400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425C7E-A702-4C0D-ABDC-EE461A056FFC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86C1C8-DFB5-4CB6-9D9D-555565750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666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dirty="0"/>
              <a:t>Итак, как вы все знаете, 1ая работа по теории графов принадлежит Леонарду Эйлеру. Ещё в 1736 году в одном из своих писем итальянскому математику и инженеру </a:t>
            </a:r>
            <a:r>
              <a:rPr lang="ru-RU" altLang="ru-RU" dirty="0" err="1"/>
              <a:t>Мариони</a:t>
            </a:r>
            <a:r>
              <a:rPr lang="ru-RU" altLang="ru-RU" dirty="0"/>
              <a:t> он формулирует и предлагает решение задачи о семи кёнигсбергских мостах, ставшей впоследствии одной из классических задач теории графов. Но при решении этой задачи сам Эйлер не использует термин «граф». Только через 200 лет, в 1936 году, этот термин был предложен венгерским математиком </a:t>
            </a:r>
            <a:r>
              <a:rPr lang="ru-RU" altLang="ru-RU" dirty="0" err="1"/>
              <a:t>Денешом</a:t>
            </a:r>
            <a:r>
              <a:rPr lang="ru-RU" altLang="ru-RU" dirty="0"/>
              <a:t> </a:t>
            </a:r>
            <a:r>
              <a:rPr lang="ru-RU" altLang="ru-RU" dirty="0" err="1"/>
              <a:t>Кёнигом</a:t>
            </a:r>
            <a:r>
              <a:rPr lang="ru-RU" altLang="ru-RU" dirty="0"/>
              <a:t> в его работе «Теории конечных и бесконечных графов». В начале 20 века наряду с термином «граф» употреблялись и другие: карта, комплекс, диаграмма, сеть, лабиринт и т.п. В настоящее время, термин «граф» считается устоявшимся, хотя в прикладной математике, наряду с ним употребляется и термин «сеть» (сети Петри, нейронные сети и т.д.)</a:t>
            </a:r>
          </a:p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24166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C339E2F-933D-4898-AD26-BCD486B02D5B}" type="slidenum">
              <a:rPr lang="ru-RU" altLang="ru-RU" sz="1200">
                <a:latin typeface="Calibri" pitchFamily="34" charset="0"/>
              </a:rPr>
              <a:pPr algn="r"/>
              <a:t>2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5245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4A604C-3354-4343-AF49-E08E9C3B5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E394DF3-BA9E-4A20-9A68-2FD73299E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794E83-0115-4D4F-BD94-CE72E11F6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784514-4ADE-45DB-BC26-C8912543E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0B3322-CB01-41B0-BD18-C7BADD2CE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36E68F-2476-4A58-B9F4-2978E66D3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B508C8-4B06-4FDA-BE69-8963C5DDC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F91C1A2-B88C-4AC7-99A4-D4512A35C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CFEF0A-E05D-4E7F-9A3B-90B56391B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1A88A6-6CC5-498F-9204-5228B6613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B76F71A-084A-405F-A87C-D001FF09A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520EF1B-82EB-4913-B614-E6FF8A9C1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81DCC4-214D-4B16-AD16-959792896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78B285-E94E-4560-A260-2CBBAA8DE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1248D6-9357-4332-850E-7725D73C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9A9E535-6047-40DC-BB39-9CF5E4619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4542B8-6BC8-4152-ABF3-8508BC025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0A8F62-8654-48E2-843B-FE44C8ED4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F471F6-6216-4F5F-A807-71E9C80FA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B876C0-9BE1-42E7-8D80-E5956084B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ED5975-D31B-43F2-A028-C796FA1E3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F7E671-7928-42E5-9C1A-D7CA55F66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E612A5-190A-43CE-9CF9-327F363E7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9BCF86-7D96-4415-9025-6DFF7CD0F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C61509-D689-4BE9-8C32-95336AFC5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2EFD29-FBDA-4510-88A3-ABCA6C1C0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 and 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5pPr>
            <a:lvl6pPr marL="2743200" lvl="5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6pPr>
            <a:lvl7pPr marL="3200400" lvl="6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7pPr>
            <a:lvl8pPr marL="3657600" lvl="7" indent="-30860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8pPr>
            <a:lvl9pPr marL="4114800" lvl="8" indent="-30860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dt" idx="10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5501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C978BE2-14C5-4B76-A46F-A14833A0F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64282C-2298-450F-A5C8-38A033063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93EC1B-6AED-43A4-AD12-7AD0881A1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7013E4-6087-476C-B222-794882F18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4E5387-42DD-4FF5-B9AF-758135135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977AE05-4808-49B0-96B9-DE68D81BA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35770C-43B7-4006-8A3A-EF941C1C7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E126CD-25AB-4297-981B-EE3F2550A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41" r:id="rId10"/>
    <p:sldLayoutId id="21474841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D6CEE0"/>
            </a:gs>
            <a:gs pos="100000">
              <a:srgbClr val="C29AF8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9BDDBB-4B41-47CA-82D4-AD8853852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  <p:sldLayoutId id="214748433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88640"/>
            <a:ext cx="8568951" cy="648072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Графы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Вершина. Ребро. Представление задачи с помощью графов.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 графе неважно взаимное расположение вершин, а только сами вершины и связи между ними. Иногда при изображении графа рёбра на рисунке могут пересечься, но эта точка не является вершиной графа.</a:t>
            </a:r>
          </a:p>
        </p:txBody>
      </p:sp>
    </p:spTree>
    <p:extLst>
      <p:ext uri="{BB962C8B-B14F-4D97-AF65-F5344CB8AC3E}">
        <p14:creationId xmlns:p14="http://schemas.microsoft.com/office/powerpoint/2010/main" val="3388889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5126"/>
            <a:ext cx="8712968" cy="601620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548640" indent="-411480">
              <a:defRPr/>
            </a:pP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граф, содержащий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висячих и 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изолированные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вершины.</a:t>
            </a:r>
            <a:b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 граф, содержащий 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висячих и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изолированные вершины.</a:t>
            </a:r>
            <a:b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49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599"/>
            <a:ext cx="8964488" cy="1825286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0" algn="l" eaLnBrk="1" hangingPunct="1"/>
            <a:r>
              <a:rPr lang="ru-RU" sz="3600" b="1" kern="12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 </a:t>
            </a:r>
            <a:r>
              <a:rPr lang="ru-RU" sz="3600" kern="12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lang="ru-RU" sz="36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Сколько ребер и вершин в графе</a:t>
            </a:r>
            <a:r>
              <a:rPr lang="en-GB" sz="36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Укажите висячие вершины. </a:t>
            </a:r>
            <a:br>
              <a:rPr lang="ru-RU" sz="36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kern="1200" dirty="0">
                <a:solidFill>
                  <a:srgbClr val="000000">
                    <a:lumMod val="95000"/>
                    <a:lumOff val="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Есть ли здесь изолированные вершины?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зад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6579" r="9210" b="12910"/>
          <a:stretch/>
        </p:blipFill>
        <p:spPr bwMode="auto">
          <a:xfrm>
            <a:off x="113432" y="2531774"/>
            <a:ext cx="4193790" cy="353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788024" y="3212976"/>
            <a:ext cx="3816424" cy="3059461"/>
            <a:chOff x="3470" y="527"/>
            <a:chExt cx="2041" cy="1659"/>
          </a:xfrm>
          <a:noFill/>
        </p:grpSpPr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3696" y="754"/>
              <a:ext cx="1543" cy="1270"/>
              <a:chOff x="3651" y="1434"/>
              <a:chExt cx="1543" cy="1270"/>
            </a:xfrm>
            <a:grpFill/>
          </p:grpSpPr>
          <p:sp>
            <p:nvSpPr>
              <p:cNvPr id="15" name="Line 30"/>
              <p:cNvSpPr>
                <a:spLocks noChangeShapeType="1"/>
              </p:cNvSpPr>
              <p:nvPr/>
            </p:nvSpPr>
            <p:spPr bwMode="auto">
              <a:xfrm flipV="1">
                <a:off x="3651" y="2205"/>
                <a:ext cx="318" cy="499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31"/>
              <p:cNvSpPr>
                <a:spLocks noChangeShapeType="1"/>
              </p:cNvSpPr>
              <p:nvPr/>
            </p:nvSpPr>
            <p:spPr bwMode="auto">
              <a:xfrm flipV="1">
                <a:off x="3969" y="1434"/>
                <a:ext cx="544" cy="771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32"/>
              <p:cNvSpPr>
                <a:spLocks noChangeShapeType="1"/>
              </p:cNvSpPr>
              <p:nvPr/>
            </p:nvSpPr>
            <p:spPr bwMode="auto">
              <a:xfrm>
                <a:off x="3969" y="2205"/>
                <a:ext cx="136" cy="409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33"/>
              <p:cNvSpPr>
                <a:spLocks noChangeShapeType="1"/>
              </p:cNvSpPr>
              <p:nvPr/>
            </p:nvSpPr>
            <p:spPr bwMode="auto">
              <a:xfrm>
                <a:off x="3969" y="2205"/>
                <a:ext cx="317" cy="136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34"/>
              <p:cNvSpPr>
                <a:spLocks noChangeShapeType="1"/>
              </p:cNvSpPr>
              <p:nvPr/>
            </p:nvSpPr>
            <p:spPr bwMode="auto">
              <a:xfrm>
                <a:off x="4513" y="1434"/>
                <a:ext cx="454" cy="363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35"/>
              <p:cNvSpPr>
                <a:spLocks noChangeShapeType="1"/>
              </p:cNvSpPr>
              <p:nvPr/>
            </p:nvSpPr>
            <p:spPr bwMode="auto">
              <a:xfrm flipH="1">
                <a:off x="4740" y="1797"/>
                <a:ext cx="227" cy="318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36"/>
              <p:cNvSpPr>
                <a:spLocks noChangeShapeType="1"/>
              </p:cNvSpPr>
              <p:nvPr/>
            </p:nvSpPr>
            <p:spPr bwMode="auto">
              <a:xfrm>
                <a:off x="4967" y="1797"/>
                <a:ext cx="227" cy="681"/>
              </a:xfrm>
              <a:prstGeom prst="line">
                <a:avLst/>
              </a:prstGeom>
              <a:grpFill/>
              <a:ln w="38100">
                <a:solidFill>
                  <a:srgbClr val="006600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Text Box 38"/>
            <p:cNvSpPr txBox="1">
              <a:spLocks noChangeArrowheads="1"/>
            </p:cNvSpPr>
            <p:nvPr/>
          </p:nvSpPr>
          <p:spPr bwMode="auto">
            <a:xfrm>
              <a:off x="3470" y="1842"/>
              <a:ext cx="363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/>
                <a:t>G</a:t>
              </a:r>
              <a:endParaRPr lang="ru-RU" i="1"/>
            </a:p>
          </p:txBody>
        </p:sp>
        <p:sp>
          <p:nvSpPr>
            <p:cNvPr id="8" name="Text Box 39"/>
            <p:cNvSpPr txBox="1">
              <a:spLocks noChangeArrowheads="1"/>
            </p:cNvSpPr>
            <p:nvPr/>
          </p:nvSpPr>
          <p:spPr bwMode="auto">
            <a:xfrm>
              <a:off x="4146" y="1898"/>
              <a:ext cx="363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 dirty="0"/>
                <a:t>H</a:t>
              </a:r>
              <a:endParaRPr lang="ru-RU" i="1" dirty="0"/>
            </a:p>
          </p:txBody>
        </p:sp>
        <p:sp>
          <p:nvSpPr>
            <p:cNvPr id="9" name="Text Box 40"/>
            <p:cNvSpPr txBox="1">
              <a:spLocks noChangeArrowheads="1"/>
            </p:cNvSpPr>
            <p:nvPr/>
          </p:nvSpPr>
          <p:spPr bwMode="auto">
            <a:xfrm>
              <a:off x="4332" y="1434"/>
              <a:ext cx="272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 dirty="0"/>
                <a:t>E</a:t>
              </a:r>
              <a:endParaRPr lang="ru-RU" i="1" dirty="0"/>
            </a:p>
          </p:txBody>
        </p:sp>
        <p:sp>
          <p:nvSpPr>
            <p:cNvPr id="10" name="Text Box 41"/>
            <p:cNvSpPr txBox="1">
              <a:spLocks noChangeArrowheads="1"/>
            </p:cNvSpPr>
            <p:nvPr/>
          </p:nvSpPr>
          <p:spPr bwMode="auto">
            <a:xfrm>
              <a:off x="3787" y="1253"/>
              <a:ext cx="272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/>
                <a:t>C</a:t>
              </a:r>
              <a:endParaRPr lang="ru-RU" i="1"/>
            </a:p>
          </p:txBody>
        </p:sp>
        <p:sp>
          <p:nvSpPr>
            <p:cNvPr id="11" name="Text Box 42"/>
            <p:cNvSpPr txBox="1">
              <a:spLocks noChangeArrowheads="1"/>
            </p:cNvSpPr>
            <p:nvPr/>
          </p:nvSpPr>
          <p:spPr bwMode="auto">
            <a:xfrm>
              <a:off x="4604" y="527"/>
              <a:ext cx="363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 dirty="0"/>
                <a:t>D</a:t>
              </a:r>
              <a:endParaRPr lang="ru-RU" i="1" dirty="0"/>
            </a:p>
          </p:txBody>
        </p:sp>
        <p:sp>
          <p:nvSpPr>
            <p:cNvPr id="12" name="Text Box 43"/>
            <p:cNvSpPr txBox="1">
              <a:spLocks noChangeArrowheads="1"/>
            </p:cNvSpPr>
            <p:nvPr/>
          </p:nvSpPr>
          <p:spPr bwMode="auto">
            <a:xfrm>
              <a:off x="5012" y="845"/>
              <a:ext cx="363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/>
                <a:t>F</a:t>
              </a:r>
              <a:endParaRPr lang="ru-RU" i="1"/>
            </a:p>
          </p:txBody>
        </p:sp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5284" y="1661"/>
              <a:ext cx="227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/>
                <a:t>A</a:t>
              </a:r>
              <a:endParaRPr lang="ru-RU" i="1"/>
            </a:p>
          </p:txBody>
        </p:sp>
        <p:sp>
          <p:nvSpPr>
            <p:cNvPr id="14" name="Text Box 45"/>
            <p:cNvSpPr txBox="1">
              <a:spLocks noChangeArrowheads="1"/>
            </p:cNvSpPr>
            <p:nvPr/>
          </p:nvSpPr>
          <p:spPr bwMode="auto">
            <a:xfrm>
              <a:off x="4558" y="1162"/>
              <a:ext cx="272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i="1"/>
                <a:t>B</a:t>
              </a:r>
              <a:endParaRPr lang="ru-RU" i="1"/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51520" y="2313950"/>
            <a:ext cx="6543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3120129"/>
            <a:ext cx="381642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</a:p>
          <a:p>
            <a:pPr eaLnBrk="1" hangingPunct="1">
              <a:buFont typeface="Wingdings 2" pitchFamily="18" charset="2"/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24031" y="5377883"/>
            <a:ext cx="7569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17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032" y="208634"/>
            <a:ext cx="8229600" cy="778098"/>
          </a:xfrm>
          <a:solidFill>
            <a:schemeClr val="bg1"/>
          </a:solidFill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Домашнее задание по вероятности.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86732"/>
            <a:ext cx="8928992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 граф, содержащий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висячих 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изолированные вершины.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 граф, содержащий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висячих 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изолированные вершины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ребер и вершин в графе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кажите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висячие вершины. 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 здесь изолированные вершины?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0630" t="44094" r="38932" b="19485"/>
          <a:stretch/>
        </p:blipFill>
        <p:spPr>
          <a:xfrm>
            <a:off x="3275856" y="4957050"/>
            <a:ext cx="2592288" cy="174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2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1" name="Заголовок 8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464050" y="274638"/>
            <a:ext cx="215900" cy="1143000"/>
          </a:xfrm>
        </p:spPr>
      </p:pic>
      <p:pic>
        <p:nvPicPr>
          <p:cNvPr id="7" name="Рисунок 6" descr="Leonhard_Euler_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2890" y="127289"/>
            <a:ext cx="2612154" cy="3263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187325"/>
            <a:ext cx="6119813" cy="1539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3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Леонард Эйлер</a:t>
            </a:r>
          </a:p>
          <a:p>
            <a:pPr algn="ctr" eaLnBrk="0" hangingPunct="0">
              <a:defRPr/>
            </a:pPr>
            <a: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(1707г – 1783гг)</a:t>
            </a:r>
          </a:p>
          <a:p>
            <a:pPr algn="ctr" eaLnBrk="0" hangingPunct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Швейцарский, прусский и российский математик</a:t>
            </a:r>
          </a:p>
        </p:txBody>
      </p:sp>
      <p:sp>
        <p:nvSpPr>
          <p:cNvPr id="240644" name="Прямоугольник 1"/>
          <p:cNvSpPr>
            <a:spLocks noChangeArrowheads="1"/>
          </p:cNvSpPr>
          <p:nvPr/>
        </p:nvSpPr>
        <p:spPr bwMode="auto">
          <a:xfrm>
            <a:off x="323850" y="4076700"/>
            <a:ext cx="8483600" cy="2041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963" algn="just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Основы теории графов как математической науки заложил в 1736 г. Леонард Эйлер, рассматривая задачу о кенигсбергских мостах. Сегодня эта задача стала классической. </a:t>
            </a:r>
          </a:p>
        </p:txBody>
      </p:sp>
      <p:sp>
        <p:nvSpPr>
          <p:cNvPr id="240646" name="Прямоугольник 1"/>
          <p:cNvSpPr>
            <a:spLocks noChangeArrowheads="1"/>
          </p:cNvSpPr>
          <p:nvPr/>
        </p:nvSpPr>
        <p:spPr bwMode="auto">
          <a:xfrm>
            <a:off x="250825" y="2349500"/>
            <a:ext cx="6192838" cy="1373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963" algn="just"/>
            <a:r>
              <a:rPr lang="ru-RU" altLang="ru-RU" sz="2800"/>
              <a:t>Теория графов зародилась в ходе решения головоломок двести с лишним лет назад. </a:t>
            </a: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31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404663"/>
            <a:ext cx="8784976" cy="3960961"/>
          </a:xfrm>
          <a:solidFill>
            <a:schemeClr val="bg1"/>
          </a:solidFill>
        </p:spPr>
        <p:txBody>
          <a:bodyPr/>
          <a:lstStyle/>
          <a:p>
            <a:pPr marL="1588" indent="-1588" algn="just" eaLnBrk="1" hangingPunct="1">
              <a:buFontTx/>
              <a:buNone/>
            </a:pPr>
            <a:r>
              <a:rPr lang="ru-RU" dirty="0"/>
              <a:t>Слово «</a:t>
            </a:r>
            <a:r>
              <a:rPr lang="ru-RU" b="1" i="1" dirty="0"/>
              <a:t>граф</a:t>
            </a:r>
            <a:r>
              <a:rPr lang="ru-RU" dirty="0"/>
              <a:t>» в математике означает картинку, где нарисовано несколько точек, некоторые из которых соединены линиями. В процессе решения задач математики заметили, что удобно изображать объекты точками, а отношения между ними отрезками или дугами.</a:t>
            </a:r>
          </a:p>
          <a:p>
            <a:pPr marL="1588" indent="-1588" eaLnBrk="1" hangingPunct="1">
              <a:buFontTx/>
              <a:buNone/>
            </a:pPr>
            <a:endParaRPr lang="ru-RU" dirty="0"/>
          </a:p>
        </p:txBody>
      </p:sp>
      <p:sp>
        <p:nvSpPr>
          <p:cNvPr id="242691" name="Text Box 24"/>
          <p:cNvSpPr txBox="1">
            <a:spLocks noChangeArrowheads="1"/>
          </p:cNvSpPr>
          <p:nvPr/>
        </p:nvSpPr>
        <p:spPr bwMode="auto">
          <a:xfrm>
            <a:off x="7956550" y="6491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242693" name="Объект 7" descr="Изображение выглядит как часы&#10;&#10;Автоматически созданное опис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437766"/>
            <a:ext cx="340677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269202"/>
            <a:ext cx="3203592" cy="2153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ext Box 4"/>
          <p:cNvSpPr txBox="1">
            <a:spLocks noChangeArrowheads="1"/>
          </p:cNvSpPr>
          <p:nvPr/>
        </p:nvSpPr>
        <p:spPr bwMode="auto">
          <a:xfrm>
            <a:off x="299348" y="249238"/>
            <a:ext cx="82804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/>
              <a:t>Примеры графов: карта дорог, схема метро, </a:t>
            </a:r>
            <a:r>
              <a:rPr lang="ru-RU" sz="3600" dirty="0" err="1"/>
              <a:t>электросхема</a:t>
            </a:r>
            <a:r>
              <a:rPr lang="ru-RU" sz="3600" dirty="0"/>
              <a:t>, чертеж прямоугольника и т.п.</a:t>
            </a:r>
          </a:p>
        </p:txBody>
      </p:sp>
      <p:pic>
        <p:nvPicPr>
          <p:cNvPr id="243714" name="Picture 6" descr="64fc6435609c8528589baf739a5f95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3384550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5" name="Picture 8" descr="vector-world-travel-with-map-and-air-plan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6019" y="2091046"/>
            <a:ext cx="356393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6" name="Picture 10" descr="4326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4005263"/>
            <a:ext cx="2535238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7" name="Picture 14" descr="osveschenie-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4208" y="4030446"/>
            <a:ext cx="238442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8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5084763"/>
            <a:ext cx="1608138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60648"/>
            <a:ext cx="5197968" cy="6121102"/>
          </a:xfrm>
          <a:solidFill>
            <a:schemeClr val="bg1"/>
          </a:solidFill>
        </p:spPr>
        <p:txBody>
          <a:bodyPr/>
          <a:lstStyle/>
          <a:p>
            <a:pPr marL="1588" indent="-1588" eaLnBrk="1" hangingPunct="1">
              <a:buFontTx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Графом</a:t>
            </a:r>
            <a:r>
              <a:rPr lang="ru-RU" dirty="0"/>
              <a:t> называется конечное множество точек, некоторые из которых соединены линиями.</a:t>
            </a:r>
          </a:p>
          <a:p>
            <a:pPr marL="1588" indent="-1588" eaLnBrk="1" hangingPunct="1">
              <a:buFontTx/>
              <a:buNone/>
              <a:defRPr/>
            </a:pPr>
            <a:r>
              <a:rPr lang="ru-RU" dirty="0"/>
              <a:t>Точки называются </a:t>
            </a:r>
            <a:r>
              <a:rPr lang="ru-RU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вершинами</a:t>
            </a:r>
            <a:r>
              <a:rPr lang="ru-RU" dirty="0"/>
              <a:t> графа, а соединяющие линии – </a:t>
            </a:r>
            <a:r>
              <a:rPr lang="ru-RU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рёбрами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dirty="0"/>
              <a:t> </a:t>
            </a:r>
          </a:p>
          <a:p>
            <a:pPr marL="1588" indent="-1588" eaLnBrk="1" hangingPunct="1">
              <a:buFontTx/>
              <a:buNone/>
              <a:defRPr/>
            </a:pPr>
            <a:r>
              <a:rPr lang="ru-RU" i="1" dirty="0"/>
              <a:t>(Каждое ребро соединяет ровно две вершины).</a:t>
            </a:r>
          </a:p>
        </p:txBody>
      </p:sp>
      <p:sp>
        <p:nvSpPr>
          <p:cNvPr id="244739" name="Line 4"/>
          <p:cNvSpPr>
            <a:spLocks noChangeShapeType="1"/>
          </p:cNvSpPr>
          <p:nvPr/>
        </p:nvSpPr>
        <p:spPr bwMode="auto">
          <a:xfrm flipH="1">
            <a:off x="5651500" y="3213100"/>
            <a:ext cx="935038" cy="86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740" name="Line 5"/>
          <p:cNvSpPr>
            <a:spLocks noChangeShapeType="1"/>
          </p:cNvSpPr>
          <p:nvPr/>
        </p:nvSpPr>
        <p:spPr bwMode="auto">
          <a:xfrm>
            <a:off x="6588125" y="3213100"/>
            <a:ext cx="792163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741" name="Line 6"/>
          <p:cNvSpPr>
            <a:spLocks noChangeShapeType="1"/>
          </p:cNvSpPr>
          <p:nvPr/>
        </p:nvSpPr>
        <p:spPr bwMode="auto">
          <a:xfrm flipV="1">
            <a:off x="6588125" y="2565400"/>
            <a:ext cx="792163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742" name="Oval 7"/>
          <p:cNvSpPr>
            <a:spLocks noChangeArrowheads="1"/>
          </p:cNvSpPr>
          <p:nvPr/>
        </p:nvSpPr>
        <p:spPr bwMode="auto">
          <a:xfrm>
            <a:off x="5580063" y="400526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4743" name="Oval 8"/>
          <p:cNvSpPr>
            <a:spLocks noChangeArrowheads="1"/>
          </p:cNvSpPr>
          <p:nvPr/>
        </p:nvSpPr>
        <p:spPr bwMode="auto">
          <a:xfrm>
            <a:off x="6515100" y="314166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4744" name="Oval 9"/>
          <p:cNvSpPr>
            <a:spLocks noChangeArrowheads="1"/>
          </p:cNvSpPr>
          <p:nvPr/>
        </p:nvSpPr>
        <p:spPr bwMode="auto">
          <a:xfrm>
            <a:off x="7307263" y="400526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44745" name="Oval 10"/>
          <p:cNvSpPr>
            <a:spLocks noChangeArrowheads="1"/>
          </p:cNvSpPr>
          <p:nvPr/>
        </p:nvSpPr>
        <p:spPr bwMode="auto">
          <a:xfrm>
            <a:off x="7307263" y="249396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 flipV="1">
            <a:off x="6516688" y="3284538"/>
            <a:ext cx="69850" cy="1006475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H="1" flipV="1">
            <a:off x="5795963" y="4078288"/>
            <a:ext cx="647700" cy="214312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flipV="1">
            <a:off x="6516688" y="4076700"/>
            <a:ext cx="719137" cy="214313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372225" y="1577975"/>
            <a:ext cx="2473325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Рёбра графа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5724525" y="4384675"/>
            <a:ext cx="3125788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Вершины графа</a:t>
            </a:r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 flipH="1">
            <a:off x="6084888" y="1989138"/>
            <a:ext cx="574675" cy="1655762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6659563" y="1989138"/>
            <a:ext cx="288925" cy="863600"/>
          </a:xfrm>
          <a:prstGeom prst="lin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21443604" flipH="1">
            <a:off x="7092950" y="2060575"/>
            <a:ext cx="1008063" cy="1655763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Line 19"/>
          <p:cNvSpPr>
            <a:spLocks noChangeShapeType="1"/>
          </p:cNvSpPr>
          <p:nvPr/>
        </p:nvSpPr>
        <p:spPr bwMode="auto">
          <a:xfrm flipV="1">
            <a:off x="6516688" y="2708275"/>
            <a:ext cx="863600" cy="1584325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 animBg="1"/>
      <p:bldP spid="11282" grpId="0" animBg="1"/>
      <p:bldP spid="11283" grpId="0" animBg="1"/>
      <p:bldP spid="11284" grpId="0" animBg="1"/>
      <p:bldP spid="11286" grpId="0" animBg="1"/>
      <p:bldP spid="11287" grpId="0" animBg="1"/>
      <p:bldP spid="11288" grpId="0" animBg="1"/>
      <p:bldP spid="11289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6756" t="21454" r="20668" b="32281"/>
          <a:stretch/>
        </p:blipFill>
        <p:spPr>
          <a:xfrm>
            <a:off x="251520" y="908720"/>
            <a:ext cx="873288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9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8229600" cy="6552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Garamond"/>
              <a:buNone/>
            </a:pPr>
            <a:r>
              <a:rPr lang="en-US" sz="4000" b="1" i="0" u="none" dirty="0" err="1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>Примеры</a:t>
            </a:r>
            <a:r>
              <a:rPr lang="en-US" sz="4000" b="1" i="0" u="none" dirty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en-US" sz="4000" b="1" i="0" u="none" dirty="0" err="1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>различных</a:t>
            </a:r>
            <a:r>
              <a:rPr lang="en-US" sz="4000" b="1" i="0" u="none" dirty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en-US" sz="4000" b="1" i="0" u="none" dirty="0" err="1" smtClean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>графов</a:t>
            </a:r>
            <a:r>
              <a:rPr lang="ru-RU" sz="4000" b="1" i="0" u="none" dirty="0" smtClean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i="0" u="none" dirty="0" smtClean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 smtClean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  <a:t/>
            </a:r>
            <a:br>
              <a:rPr lang="ru-RU" sz="4000" b="1" dirty="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dirty="0"/>
          </a:p>
        </p:txBody>
      </p:sp>
      <p:sp>
        <p:nvSpPr>
          <p:cNvPr id="106" name="Google Shape;106;p9"/>
          <p:cNvSpPr/>
          <p:nvPr/>
        </p:nvSpPr>
        <p:spPr>
          <a:xfrm>
            <a:off x="1143000" y="3276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9"/>
          <p:cNvSpPr/>
          <p:nvPr/>
        </p:nvSpPr>
        <p:spPr>
          <a:xfrm>
            <a:off x="7467600" y="5867400"/>
            <a:ext cx="76200" cy="76200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9"/>
          <p:cNvSpPr/>
          <p:nvPr/>
        </p:nvSpPr>
        <p:spPr>
          <a:xfrm>
            <a:off x="2743200" y="4191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9"/>
          <p:cNvSpPr/>
          <p:nvPr/>
        </p:nvSpPr>
        <p:spPr>
          <a:xfrm>
            <a:off x="2133600" y="2667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9"/>
          <p:cNvSpPr/>
          <p:nvPr/>
        </p:nvSpPr>
        <p:spPr>
          <a:xfrm>
            <a:off x="3657600" y="3352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" name="Google Shape;111;p9"/>
          <p:cNvCxnSpPr/>
          <p:nvPr/>
        </p:nvCxnSpPr>
        <p:spPr>
          <a:xfrm rot="10800000" flipH="1">
            <a:off x="1143000" y="2667000"/>
            <a:ext cx="10668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2" name="Google Shape;112;p9"/>
          <p:cNvCxnSpPr/>
          <p:nvPr/>
        </p:nvCxnSpPr>
        <p:spPr>
          <a:xfrm>
            <a:off x="2209800" y="2667000"/>
            <a:ext cx="15240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3" name="Google Shape;113;p9"/>
          <p:cNvCxnSpPr/>
          <p:nvPr/>
        </p:nvCxnSpPr>
        <p:spPr>
          <a:xfrm flipH="1">
            <a:off x="2743200" y="3352800"/>
            <a:ext cx="990600" cy="91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4" name="Google Shape;114;p9"/>
          <p:cNvCxnSpPr/>
          <p:nvPr/>
        </p:nvCxnSpPr>
        <p:spPr>
          <a:xfrm>
            <a:off x="1219200" y="3352800"/>
            <a:ext cx="1295400" cy="2438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5" name="Google Shape;115;p9"/>
          <p:cNvCxnSpPr/>
          <p:nvPr/>
        </p:nvCxnSpPr>
        <p:spPr>
          <a:xfrm>
            <a:off x="1143000" y="3352800"/>
            <a:ext cx="1676400" cy="83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6" name="Google Shape;116;p9"/>
          <p:cNvCxnSpPr/>
          <p:nvPr/>
        </p:nvCxnSpPr>
        <p:spPr>
          <a:xfrm>
            <a:off x="1143000" y="3352800"/>
            <a:ext cx="2514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7" name="Google Shape;117;p9"/>
          <p:cNvCxnSpPr/>
          <p:nvPr/>
        </p:nvCxnSpPr>
        <p:spPr>
          <a:xfrm>
            <a:off x="6172200" y="2209800"/>
            <a:ext cx="114300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8" name="Google Shape;118;p9"/>
          <p:cNvCxnSpPr/>
          <p:nvPr/>
        </p:nvCxnSpPr>
        <p:spPr>
          <a:xfrm rot="10800000" flipH="1">
            <a:off x="6172200" y="1600200"/>
            <a:ext cx="381000" cy="609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19" name="Google Shape;119;p9"/>
          <p:cNvCxnSpPr/>
          <p:nvPr/>
        </p:nvCxnSpPr>
        <p:spPr>
          <a:xfrm flipH="1">
            <a:off x="2438400" y="4191000"/>
            <a:ext cx="381000" cy="1600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0" name="Google Shape;120;p9"/>
          <p:cNvCxnSpPr/>
          <p:nvPr/>
        </p:nvCxnSpPr>
        <p:spPr>
          <a:xfrm>
            <a:off x="5715000" y="3048000"/>
            <a:ext cx="137160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1" name="Google Shape;121;p9"/>
          <p:cNvCxnSpPr/>
          <p:nvPr/>
        </p:nvCxnSpPr>
        <p:spPr>
          <a:xfrm rot="10800000" flipH="1">
            <a:off x="5715000" y="2590800"/>
            <a:ext cx="685800" cy="457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2" name="Google Shape;122;p9"/>
          <p:cNvCxnSpPr/>
          <p:nvPr/>
        </p:nvCxnSpPr>
        <p:spPr>
          <a:xfrm rot="10800000" flipH="1">
            <a:off x="4343400" y="2209800"/>
            <a:ext cx="1828800" cy="304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3" name="Google Shape;123;p9"/>
          <p:cNvCxnSpPr/>
          <p:nvPr/>
        </p:nvCxnSpPr>
        <p:spPr>
          <a:xfrm>
            <a:off x="4267200" y="2514600"/>
            <a:ext cx="1447800" cy="53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4" name="Google Shape;124;p9"/>
          <p:cNvCxnSpPr/>
          <p:nvPr/>
        </p:nvCxnSpPr>
        <p:spPr>
          <a:xfrm rot="10800000" flipH="1">
            <a:off x="4267200" y="1828800"/>
            <a:ext cx="10668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5" name="Google Shape;125;p9"/>
          <p:cNvCxnSpPr/>
          <p:nvPr/>
        </p:nvCxnSpPr>
        <p:spPr>
          <a:xfrm rot="10800000" flipH="1">
            <a:off x="5334000" y="1371600"/>
            <a:ext cx="685800" cy="457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6" name="Google Shape;126;p9"/>
          <p:cNvCxnSpPr/>
          <p:nvPr/>
        </p:nvCxnSpPr>
        <p:spPr>
          <a:xfrm rot="10800000">
            <a:off x="5257800" y="1295400"/>
            <a:ext cx="76200" cy="53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7" name="Google Shape;127;p9"/>
          <p:cNvCxnSpPr/>
          <p:nvPr/>
        </p:nvCxnSpPr>
        <p:spPr>
          <a:xfrm rot="10800000">
            <a:off x="5715000" y="3048000"/>
            <a:ext cx="228600" cy="53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8" name="Google Shape;128;p9"/>
          <p:cNvCxnSpPr/>
          <p:nvPr/>
        </p:nvCxnSpPr>
        <p:spPr>
          <a:xfrm>
            <a:off x="4495800" y="4953000"/>
            <a:ext cx="1371600" cy="1295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9" name="Google Shape;129;p9"/>
          <p:cNvCxnSpPr/>
          <p:nvPr/>
        </p:nvCxnSpPr>
        <p:spPr>
          <a:xfrm rot="10800000" flipH="1">
            <a:off x="5867400" y="4953000"/>
            <a:ext cx="1981200" cy="1295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30" name="Google Shape;130;p9"/>
          <p:cNvCxnSpPr/>
          <p:nvPr/>
        </p:nvCxnSpPr>
        <p:spPr>
          <a:xfrm>
            <a:off x="5562600" y="4267200"/>
            <a:ext cx="22860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31" name="Google Shape;131;p9"/>
          <p:cNvCxnSpPr/>
          <p:nvPr/>
        </p:nvCxnSpPr>
        <p:spPr>
          <a:xfrm rot="10800000" flipH="1">
            <a:off x="4495800" y="4267200"/>
            <a:ext cx="1066800" cy="68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32" name="Google Shape;132;p9"/>
          <p:cNvSpPr/>
          <p:nvPr/>
        </p:nvSpPr>
        <p:spPr>
          <a:xfrm>
            <a:off x="7239000" y="23622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9"/>
          <p:cNvSpPr/>
          <p:nvPr/>
        </p:nvSpPr>
        <p:spPr>
          <a:xfrm>
            <a:off x="5181600" y="12192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9"/>
          <p:cNvSpPr/>
          <p:nvPr/>
        </p:nvSpPr>
        <p:spPr>
          <a:xfrm>
            <a:off x="5715000" y="30480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9"/>
          <p:cNvSpPr/>
          <p:nvPr/>
        </p:nvSpPr>
        <p:spPr>
          <a:xfrm>
            <a:off x="6324600" y="25908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9"/>
          <p:cNvSpPr/>
          <p:nvPr/>
        </p:nvSpPr>
        <p:spPr>
          <a:xfrm>
            <a:off x="7010400" y="32004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9"/>
          <p:cNvSpPr/>
          <p:nvPr/>
        </p:nvSpPr>
        <p:spPr>
          <a:xfrm>
            <a:off x="4267200" y="24384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9"/>
          <p:cNvSpPr/>
          <p:nvPr/>
        </p:nvSpPr>
        <p:spPr>
          <a:xfrm>
            <a:off x="5943600" y="35814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9"/>
          <p:cNvSpPr/>
          <p:nvPr/>
        </p:nvSpPr>
        <p:spPr>
          <a:xfrm>
            <a:off x="7772400" y="4953000"/>
            <a:ext cx="76200" cy="76200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9"/>
          <p:cNvSpPr/>
          <p:nvPr/>
        </p:nvSpPr>
        <p:spPr>
          <a:xfrm>
            <a:off x="5486400" y="4267200"/>
            <a:ext cx="76200" cy="76200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9"/>
          <p:cNvSpPr/>
          <p:nvPr/>
        </p:nvSpPr>
        <p:spPr>
          <a:xfrm>
            <a:off x="4419600" y="4876800"/>
            <a:ext cx="76200" cy="76200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9"/>
          <p:cNvSpPr/>
          <p:nvPr/>
        </p:nvSpPr>
        <p:spPr>
          <a:xfrm>
            <a:off x="5867400" y="6172200"/>
            <a:ext cx="76200" cy="76200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9"/>
          <p:cNvSpPr/>
          <p:nvPr/>
        </p:nvSpPr>
        <p:spPr>
          <a:xfrm>
            <a:off x="6172200" y="21336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9"/>
          <p:cNvSpPr/>
          <p:nvPr/>
        </p:nvSpPr>
        <p:spPr>
          <a:xfrm>
            <a:off x="5943600" y="13716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9"/>
          <p:cNvSpPr/>
          <p:nvPr/>
        </p:nvSpPr>
        <p:spPr>
          <a:xfrm>
            <a:off x="5334000" y="17526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9"/>
          <p:cNvSpPr/>
          <p:nvPr/>
        </p:nvSpPr>
        <p:spPr>
          <a:xfrm>
            <a:off x="2438400" y="571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9"/>
          <p:cNvSpPr/>
          <p:nvPr/>
        </p:nvSpPr>
        <p:spPr>
          <a:xfrm>
            <a:off x="6477000" y="16002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1924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812"/>
            <a:ext cx="8641655" cy="6264547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Вершина графа, не принадлежащая ни одному ребру называется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изолированной.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Вершина 5 является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изолированной.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Задание.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Вершины графа представляют жителей городка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а ребра, соединяющие две вершины, - тот факт, что эти люди знакомы. Какую ситуацию изображает приведенный на рисунке граф?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прим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5436096" y="2204864"/>
            <a:ext cx="30384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зад7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5428159" y="5192365"/>
            <a:ext cx="30464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647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504" y="0"/>
            <a:ext cx="8928992" cy="666936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548640" indent="-41148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Определение.</a:t>
            </a:r>
            <a:r>
              <a:rPr lang="ru-RU" sz="4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48640" indent="-41148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Вершина А графа, принадлежащая одному ребру, называется </a:t>
            </a:r>
            <a:r>
              <a:rPr lang="ru-RU" sz="5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висячей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Пример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Вершины А и Б  - висячие.     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Задание 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Укажите висячие вершины.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ли здесь изолированные вершины?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␂矸曰矷털ﭨح矨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6909" y="2420888"/>
            <a:ext cx="30495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/>
          <a:srcRect l="7751" r="16279"/>
          <a:stretch/>
        </p:blipFill>
        <p:spPr bwMode="auto">
          <a:xfrm>
            <a:off x="6804248" y="3861048"/>
            <a:ext cx="2016224" cy="176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857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FF"/>
      </a:hlink>
      <a:folHlink>
        <a:srgbClr val="9933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333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3">
    <a:dk1>
      <a:srgbClr val="000000"/>
    </a:dk1>
    <a:lt1>
      <a:srgbClr val="FFFFFF"/>
    </a:lt1>
    <a:dk2>
      <a:srgbClr val="0000CC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470</Words>
  <Application>Microsoft Office PowerPoint</Application>
  <PresentationFormat>Экран (4:3)</PresentationFormat>
  <Paragraphs>52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Corbel</vt:lpstr>
      <vt:lpstr>Garamond</vt:lpstr>
      <vt:lpstr>Times New Roman</vt:lpstr>
      <vt:lpstr>Wingdings 2</vt:lpstr>
      <vt:lpstr>Оформление по умолчанию</vt:lpstr>
      <vt:lpstr>2_Оформление по умолчанию</vt:lpstr>
      <vt:lpstr>3_Оформление по умолчанию</vt:lpstr>
      <vt:lpstr> Графы. Вершина. Ребро. Представление задачи с помощью графов.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 различных графов          </vt:lpstr>
      <vt:lpstr>Презентация PowerPoint</vt:lpstr>
      <vt:lpstr>Презентация PowerPoint</vt:lpstr>
      <vt:lpstr>В графе неважно взаимное расположение вершин, а только сами вершины и связи между ними. Иногда при изображении графа рёбра на рисунке могут пересечься, но эта точка не является вершиной графа.</vt:lpstr>
      <vt:lpstr>   Задание 1. Начертите граф, содержащий четыре висячих и две изолированные вершины. Задание 2.  Начертите граф, содержащий шесть висячих и три изолированные вершины. </vt:lpstr>
      <vt:lpstr>Задание 3. Сколько ребер и вершин в графе? Укажите висячие вершины.  Есть ли здесь изолированные вершины? </vt:lpstr>
      <vt:lpstr>Домашнее задание по вероятности.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ЕГО ВЕЛИЧЕСТВО ГРАФ</dc:title>
  <dc:creator>Альфа</dc:creator>
  <cp:lastModifiedBy>Пользователь Windows</cp:lastModifiedBy>
  <cp:revision>33</cp:revision>
  <dcterms:created xsi:type="dcterms:W3CDTF">2011-10-02T12:32:43Z</dcterms:created>
  <dcterms:modified xsi:type="dcterms:W3CDTF">2024-03-24T08:54:58Z</dcterms:modified>
</cp:coreProperties>
</file>