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13"/>
  </p:notesMasterIdLst>
  <p:sldIdLst>
    <p:sldId id="326" r:id="rId3"/>
    <p:sldId id="329" r:id="rId4"/>
    <p:sldId id="261" r:id="rId5"/>
    <p:sldId id="324" r:id="rId6"/>
    <p:sldId id="325" r:id="rId7"/>
    <p:sldId id="330" r:id="rId8"/>
    <p:sldId id="331" r:id="rId9"/>
    <p:sldId id="333" r:id="rId10"/>
    <p:sldId id="339" r:id="rId11"/>
    <p:sldId id="33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CEE0"/>
    <a:srgbClr val="C29AF8"/>
    <a:srgbClr val="400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3425C7E-A702-4C0D-ABDC-EE461A056FFC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86C1C8-DFB5-4CB6-9D9D-555565750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1248D6-9357-4332-850E-7725D73C5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C61509-D689-4BE9-8C32-95336AFC5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2EFD29-FBDA-4510-88A3-ABCA6C1C0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5C83237-4947-4806-A903-6C85157D1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61C23F1-0479-4047-86AB-71C3B1BD8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74D865B-FD40-46FA-BFB2-17A11C6C2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1C9E322-AC6F-4C7E-9754-DC37F3F98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9CD6618-8936-4BFD-B93C-53A726A79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5A9F99-C99F-43DC-842B-729FAB874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ABAF35-0E3D-49A3-B2EF-686E62016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3F41140-602F-4D2A-8B7B-DA3FBFEF1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9A9E535-6047-40DC-BB39-9CF5E4619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3F434B-10A6-4CAD-B6FC-77E7BA6DE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CCB4C43-AFE7-4F70-8E21-E3D92800B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FBAF75-9A27-4010-BD33-140F4552D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4542B8-6BC8-4152-ABF3-8508BC025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0A8F62-8654-48E2-843B-FE44C8ED4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F471F6-6216-4F5F-A807-71E9C80FA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CB876C0-9BE1-42E7-8D80-E5956084B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ED5975-D31B-43F2-A028-C796FA1E3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F7E671-7928-42E5-9C1A-D7CA55F66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59BCF86-7D96-4415-9025-6DFF7CD0F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9BDDBB-4B41-47CA-82D4-AD8853852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8FEAA2-A949-4D1A-9979-E3C9071E3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4" r:id="rId1"/>
    <p:sldLayoutId id="2147484155" r:id="rId2"/>
    <p:sldLayoutId id="2147484156" r:id="rId3"/>
    <p:sldLayoutId id="2147484157" r:id="rId4"/>
    <p:sldLayoutId id="2147484158" r:id="rId5"/>
    <p:sldLayoutId id="2147484159" r:id="rId6"/>
    <p:sldLayoutId id="2147484160" r:id="rId7"/>
    <p:sldLayoutId id="2147484161" r:id="rId8"/>
    <p:sldLayoutId id="2147484162" r:id="rId9"/>
    <p:sldLayoutId id="2147484163" r:id="rId10"/>
    <p:sldLayoutId id="21474841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6552728"/>
          </a:xfrm>
          <a:solidFill>
            <a:schemeClr val="bg1"/>
          </a:solidFill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Степень </a:t>
            </a: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(валентность) вершины. Число рёбер и суммарная степень вершин. 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068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0364" y="1611233"/>
            <a:ext cx="8229600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4000" dirty="0" smtClean="0"/>
              <a:t>№1. В </a:t>
            </a:r>
            <a:r>
              <a:rPr lang="ru-RU" sz="4000" dirty="0"/>
              <a:t>графе четыре вершины имеют степень 11, девять вершин — степень 2. Сколько рёбер в этом графе?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Домашнее задание по вероятности.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359373"/>
            <a:ext cx="8363272" cy="21236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Open Sans"/>
              </a:rPr>
              <a:t>№2. В </a:t>
            </a:r>
            <a:r>
              <a:rPr lang="ru-RU" sz="4400" dirty="0">
                <a:latin typeface="Open Sans"/>
              </a:rPr>
              <a:t>графе </a:t>
            </a:r>
            <a:r>
              <a:rPr lang="ru-RU" sz="4400" dirty="0">
                <a:latin typeface="MathJax_Main"/>
              </a:rPr>
              <a:t>20</a:t>
            </a:r>
            <a:r>
              <a:rPr lang="ru-RU" sz="4400" dirty="0">
                <a:latin typeface="Open Sans"/>
              </a:rPr>
              <a:t> вершин, каждая — степени </a:t>
            </a:r>
            <a:r>
              <a:rPr lang="ru-RU" sz="4400" dirty="0">
                <a:latin typeface="MathJax_Main"/>
              </a:rPr>
              <a:t>10</a:t>
            </a:r>
            <a:r>
              <a:rPr lang="ru-RU" sz="4400" dirty="0">
                <a:latin typeface="Open Sans"/>
              </a:rPr>
              <a:t>. Сколько рёбер в графе?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8669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6056" y="26599"/>
            <a:ext cx="8788432" cy="657075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ru-RU" sz="3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Определение.</a:t>
            </a:r>
          </a:p>
          <a:p>
            <a:pPr eaLnBrk="1" hangingPunct="1"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рёбер, выходящих из вершины графа, называется </a:t>
            </a:r>
            <a:r>
              <a:rPr lang="ru-RU" sz="43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степенью вершины</a:t>
            </a:r>
            <a:r>
              <a:rPr lang="ru-RU" sz="4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: </a:t>
            </a: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eaLnBrk="1" hangingPunct="1">
              <a:buFont typeface="Wingdings 2" pitchFamily="18" charset="2"/>
              <a:buNone/>
            </a:pPr>
            <a:endParaRPr lang="ru-RU" sz="3500" dirty="0" smtClean="0"/>
          </a:p>
          <a:p>
            <a:pPr eaLnBrk="1" hangingPunct="1">
              <a:buFont typeface="Wingdings 2" pitchFamily="18" charset="2"/>
              <a:buNone/>
            </a:pPr>
            <a:endParaRPr lang="ru-RU" sz="3500" dirty="0" smtClean="0"/>
          </a:p>
          <a:p>
            <a:pPr eaLnBrk="1" hangingPunct="1">
              <a:buFont typeface="Wingdings 2" pitchFamily="18" charset="2"/>
              <a:buNone/>
            </a:pPr>
            <a:endParaRPr lang="ru-RU" sz="3500" dirty="0"/>
          </a:p>
          <a:p>
            <a:pPr eaLnBrk="1" hangingPunct="1">
              <a:buFont typeface="Wingdings 2" pitchFamily="18" charset="2"/>
              <a:buNone/>
            </a:pPr>
            <a:endParaRPr lang="ru-RU" sz="35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 и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изолированные вершины. 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0;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висячей  вершины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d(C)=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1;             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d(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d(D)=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0072" y="1960266"/>
            <a:ext cx="3384376" cy="287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6171" y="825483"/>
            <a:ext cx="8229600" cy="5122880"/>
          </a:xfrm>
          <a:solidFill>
            <a:schemeClr val="bg1"/>
          </a:solidFill>
        </p:spPr>
        <p:txBody>
          <a:bodyPr/>
          <a:lstStyle/>
          <a:p>
            <a:pPr marL="1588" indent="-1588" eaLnBrk="1" hangingPunct="1">
              <a:buFontTx/>
              <a:buNone/>
            </a:pPr>
            <a:r>
              <a:rPr lang="ru-RU" dirty="0" smtClean="0"/>
              <a:t>Вершина </a:t>
            </a:r>
            <a:r>
              <a:rPr lang="ru-RU" dirty="0"/>
              <a:t>графа, имеющая нечётную степень, называется </a:t>
            </a:r>
            <a:r>
              <a:rPr lang="ru-RU" b="1" i="1" dirty="0">
                <a:solidFill>
                  <a:srgbClr val="0000CC"/>
                </a:solidFill>
              </a:rPr>
              <a:t>нечетной</a:t>
            </a:r>
            <a:r>
              <a:rPr lang="ru-RU" dirty="0"/>
              <a:t>, а чётную степень – </a:t>
            </a:r>
            <a:r>
              <a:rPr lang="ru-RU" b="1" i="1" dirty="0">
                <a:solidFill>
                  <a:srgbClr val="0000CC"/>
                </a:solidFill>
              </a:rPr>
              <a:t>чётной</a:t>
            </a:r>
            <a:r>
              <a:rPr lang="ru-RU" dirty="0"/>
              <a:t>. </a:t>
            </a:r>
          </a:p>
        </p:txBody>
      </p:sp>
      <p:sp>
        <p:nvSpPr>
          <p:cNvPr id="245763" name="Line 7"/>
          <p:cNvSpPr>
            <a:spLocks noChangeShapeType="1"/>
          </p:cNvSpPr>
          <p:nvPr/>
        </p:nvSpPr>
        <p:spPr bwMode="auto">
          <a:xfrm>
            <a:off x="6683873" y="3956989"/>
            <a:ext cx="0" cy="18002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64" name="Line 8"/>
          <p:cNvSpPr>
            <a:spLocks noChangeShapeType="1"/>
          </p:cNvSpPr>
          <p:nvPr/>
        </p:nvSpPr>
        <p:spPr bwMode="auto">
          <a:xfrm flipH="1">
            <a:off x="5747248" y="4893614"/>
            <a:ext cx="2017712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59579" y="5728607"/>
            <a:ext cx="3991221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i="1" dirty="0">
                <a:solidFill>
                  <a:srgbClr val="0000CC"/>
                </a:solidFill>
              </a:rPr>
              <a:t>Нечётная степень</a:t>
            </a:r>
          </a:p>
          <a:p>
            <a:pPr algn="ctr"/>
            <a:r>
              <a:rPr lang="en-US" i="1" dirty="0">
                <a:solidFill>
                  <a:srgbClr val="0000CC"/>
                </a:solidFill>
              </a:rPr>
              <a:t> (</a:t>
            </a:r>
            <a:r>
              <a:rPr lang="ru-RU" i="1" dirty="0">
                <a:solidFill>
                  <a:srgbClr val="0000CC"/>
                </a:solidFill>
              </a:rPr>
              <a:t>из вершины выходят </a:t>
            </a:r>
            <a:r>
              <a:rPr lang="ru-RU" i="1" dirty="0">
                <a:solidFill>
                  <a:srgbClr val="FF0000"/>
                </a:solidFill>
              </a:rPr>
              <a:t>три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р</a:t>
            </a:r>
            <a:r>
              <a:rPr lang="ru-RU" i="1" dirty="0">
                <a:solidFill>
                  <a:srgbClr val="0000CC"/>
                </a:solidFill>
              </a:rPr>
              <a:t>ебра</a:t>
            </a:r>
            <a:r>
              <a:rPr lang="ru-RU" sz="2800" i="1" dirty="0">
                <a:solidFill>
                  <a:srgbClr val="0000CC"/>
                </a:solidFill>
              </a:rPr>
              <a:t>)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4530971" y="5882495"/>
            <a:ext cx="4430444" cy="8002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0000CC"/>
                </a:solidFill>
              </a:rPr>
              <a:t>Чётная степень </a:t>
            </a:r>
          </a:p>
          <a:p>
            <a:r>
              <a:rPr lang="ru-RU" i="1" dirty="0">
                <a:solidFill>
                  <a:srgbClr val="0000CC"/>
                </a:solidFill>
              </a:rPr>
              <a:t>(из вершины выходят </a:t>
            </a:r>
            <a:r>
              <a:rPr lang="ru-RU" i="1" dirty="0">
                <a:solidFill>
                  <a:srgbClr val="FF0000"/>
                </a:solidFill>
              </a:rPr>
              <a:t>четыре</a:t>
            </a:r>
            <a:r>
              <a:rPr lang="ru-RU" i="1" dirty="0">
                <a:solidFill>
                  <a:srgbClr val="0000CC"/>
                </a:solidFill>
              </a:rPr>
              <a:t> ребра)</a:t>
            </a:r>
          </a:p>
        </p:txBody>
      </p:sp>
      <p:sp>
        <p:nvSpPr>
          <p:cNvPr id="245767" name="Line 14"/>
          <p:cNvSpPr>
            <a:spLocks noChangeShapeType="1"/>
          </p:cNvSpPr>
          <p:nvPr/>
        </p:nvSpPr>
        <p:spPr bwMode="auto">
          <a:xfrm>
            <a:off x="2700338" y="4435475"/>
            <a:ext cx="0" cy="1512888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68" name="Line 15"/>
          <p:cNvSpPr>
            <a:spLocks noChangeShapeType="1"/>
          </p:cNvSpPr>
          <p:nvPr/>
        </p:nvSpPr>
        <p:spPr bwMode="auto">
          <a:xfrm flipH="1">
            <a:off x="1331913" y="4364038"/>
            <a:ext cx="1368425" cy="136842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69" name="Line 16"/>
          <p:cNvSpPr>
            <a:spLocks noChangeShapeType="1"/>
          </p:cNvSpPr>
          <p:nvPr/>
        </p:nvSpPr>
        <p:spPr bwMode="auto">
          <a:xfrm>
            <a:off x="2700338" y="4364038"/>
            <a:ext cx="1295400" cy="129540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2627313" y="42926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6612435" y="4822177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 animBg="1"/>
      <p:bldP spid="123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576" y="0"/>
            <a:ext cx="9083887" cy="16288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Степень </a:t>
            </a:r>
            <a:r>
              <a:rPr lang="ru-RU" sz="3600" dirty="0">
                <a:solidFill>
                  <a:schemeClr val="tx1"/>
                </a:solidFill>
              </a:rPr>
              <a:t>вершины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600" dirty="0" smtClean="0">
                <a:solidFill>
                  <a:schemeClr val="tx1"/>
                </a:solidFill>
              </a:rPr>
              <a:t>=2</a:t>
            </a:r>
            <a:r>
              <a:rPr lang="ru-RU" sz="3600" dirty="0">
                <a:solidFill>
                  <a:schemeClr val="tx1"/>
                </a:solidFill>
              </a:rPr>
              <a:t>, 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степень </a:t>
            </a:r>
            <a:r>
              <a:rPr lang="ru-RU" sz="3600" dirty="0">
                <a:solidFill>
                  <a:schemeClr val="tx1"/>
                </a:solidFill>
              </a:rPr>
              <a:t>вершины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(В)</a:t>
            </a:r>
            <a:r>
              <a:rPr lang="ru-RU" sz="3600" dirty="0" smtClean="0">
                <a:solidFill>
                  <a:schemeClr val="tx1"/>
                </a:solidFill>
              </a:rPr>
              <a:t>=4</a:t>
            </a:r>
            <a:r>
              <a:rPr lang="ru-RU" sz="3600" dirty="0">
                <a:solidFill>
                  <a:schemeClr val="tx1"/>
                </a:solidFill>
              </a:rPr>
              <a:t>, 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600" dirty="0" smtClean="0">
                <a:solidFill>
                  <a:schemeClr val="tx1"/>
                </a:solidFill>
              </a:rPr>
              <a:t>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(Е)</a:t>
            </a:r>
            <a:r>
              <a:rPr lang="ru-RU" sz="3600" dirty="0" smtClean="0">
                <a:solidFill>
                  <a:schemeClr val="tx1"/>
                </a:solidFill>
              </a:rPr>
              <a:t>,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600" dirty="0" smtClean="0">
                <a:solidFill>
                  <a:schemeClr val="tx1"/>
                </a:solidFill>
              </a:rPr>
              <a:t>=1</a:t>
            </a:r>
            <a:r>
              <a:rPr lang="ru-RU" sz="36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8969" t="45078" r="51660" b="16532"/>
          <a:stretch/>
        </p:blipFill>
        <p:spPr>
          <a:xfrm>
            <a:off x="26576" y="1844824"/>
            <a:ext cx="3816424" cy="42525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69903" y="1841167"/>
            <a:ext cx="5040560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Найдём сумму степеней всех вершин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2+4+1+1+1+1=10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Посчитаем по рисунку количество рёбер, оно равно 5.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Сформулируем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43000" y="4709517"/>
            <a:ext cx="5245015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Определение:</a:t>
            </a:r>
            <a:r>
              <a:rPr lang="ru-RU" sz="2800" b="1" dirty="0" smtClean="0"/>
              <a:t> Чтобы </a:t>
            </a:r>
            <a:r>
              <a:rPr lang="ru-RU" sz="2800" b="1" dirty="0"/>
              <a:t>найти количество рёбер, нужно сумму степеней его вершин разделить пополам.</a:t>
            </a:r>
          </a:p>
        </p:txBody>
      </p:sp>
    </p:spTree>
    <p:extLst>
      <p:ext uri="{BB962C8B-B14F-4D97-AF65-F5344CB8AC3E}">
        <p14:creationId xmlns:p14="http://schemas.microsoft.com/office/powerpoint/2010/main" val="3002519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7259" y="116632"/>
            <a:ext cx="864096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600" dirty="0" smtClean="0"/>
              <a:t>№3. Определи </a:t>
            </a:r>
            <a:r>
              <a:rPr lang="ru-RU" sz="3600" dirty="0"/>
              <a:t>по рисунку, сколько рёбер имеет граф.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0077" t="43109" r="45572" b="30313"/>
          <a:stretch/>
        </p:blipFill>
        <p:spPr>
          <a:xfrm>
            <a:off x="253658" y="2420888"/>
            <a:ext cx="4560765" cy="2798650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9728" y="1440352"/>
            <a:ext cx="769851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rgbClr val="4E4E3F"/>
                </a:solidFill>
                <a:effectLst/>
                <a:latin typeface="Open Sans"/>
              </a:rPr>
              <a:t>Сколько у него вершин степени </a:t>
            </a:r>
            <a:r>
              <a:rPr kumimoji="0" lang="ru-RU" altLang="ru-RU" sz="4000" b="0" i="0" u="none" strike="noStrike" cap="none" normalizeH="0" baseline="0" dirty="0" smtClean="0">
                <a:ln>
                  <a:noFill/>
                </a:ln>
                <a:solidFill>
                  <a:srgbClr val="76A900"/>
                </a:solidFill>
                <a:effectLst/>
                <a:latin typeface="MathJax_Main"/>
              </a:rPr>
              <a:t>2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rgbClr val="4E4E3F"/>
                </a:solidFill>
                <a:effectLst/>
                <a:latin typeface="Open Sans"/>
              </a:rPr>
              <a:t>?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0077" t="20469" r="47786" b="43109"/>
          <a:stretch/>
        </p:blipFill>
        <p:spPr>
          <a:xfrm>
            <a:off x="4988193" y="2394740"/>
            <a:ext cx="3842747" cy="355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34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58195"/>
            <a:ext cx="8686800" cy="1858218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4E4E3F"/>
                </a:solidFill>
                <a:latin typeface="Open Sans"/>
              </a:rPr>
              <a:t>№4. На </a:t>
            </a:r>
            <a:r>
              <a:rPr lang="ru-RU" sz="4000" dirty="0">
                <a:solidFill>
                  <a:srgbClr val="4E4E3F"/>
                </a:solidFill>
                <a:latin typeface="Open Sans"/>
              </a:rPr>
              <a:t>рисунке изображён граф. Найди </a:t>
            </a:r>
            <a:r>
              <a:rPr lang="ru-RU" sz="4000" dirty="0" smtClean="0">
                <a:solidFill>
                  <a:srgbClr val="4E4E3F"/>
                </a:solidFill>
                <a:latin typeface="Open Sans"/>
              </a:rPr>
              <a:t>степень всех вершин, ее сумму и количество ребер.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32856"/>
            <a:ext cx="6768752" cy="454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39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3154362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№5. В </a:t>
            </a:r>
            <a:r>
              <a:rPr lang="ru-RU" dirty="0">
                <a:solidFill>
                  <a:schemeClr val="tx1"/>
                </a:solidFill>
              </a:rPr>
              <a:t>некотором графе 5 вершин, степени которых равны: 12; 9; 14; 8; 5. Сколько в этом графе рёбер?</a:t>
            </a:r>
          </a:p>
        </p:txBody>
      </p:sp>
    </p:spTree>
    <p:extLst>
      <p:ext uri="{BB962C8B-B14F-4D97-AF65-F5344CB8AC3E}">
        <p14:creationId xmlns:p14="http://schemas.microsoft.com/office/powerpoint/2010/main" val="355689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48680"/>
            <a:ext cx="8568952" cy="35394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Задание№6.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следующих графах найдите степени каждой из вершин.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 descr="заде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932" y="2935981"/>
            <a:ext cx="8573532" cy="230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128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568952" cy="31085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(1)=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(2)=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(3)=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(4)=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(5)=2;      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(1)=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(2)=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(4)=1 –  висячие вершины,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(5)=0 – изолированная вершина,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(3)=2,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(6)=3</a:t>
            </a:r>
          </a:p>
        </p:txBody>
      </p:sp>
    </p:spTree>
    <p:extLst>
      <p:ext uri="{BB962C8B-B14F-4D97-AF65-F5344CB8AC3E}">
        <p14:creationId xmlns:p14="http://schemas.microsoft.com/office/powerpoint/2010/main" val="104131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308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MathJax_Main</vt:lpstr>
      <vt:lpstr>Open Sans</vt:lpstr>
      <vt:lpstr>Times New Roman</vt:lpstr>
      <vt:lpstr>Wingdings 2</vt:lpstr>
      <vt:lpstr>3_Оформление по умолчанию</vt:lpstr>
      <vt:lpstr>4_Оформление по умолчанию</vt:lpstr>
      <vt:lpstr>  Степень (валентность) вершины. Число рёбер и суммарная степень вершин. </vt:lpstr>
      <vt:lpstr>Презентация PowerPoint</vt:lpstr>
      <vt:lpstr>Презентация PowerPoint</vt:lpstr>
      <vt:lpstr>Степень вершины d(A)=2,  степень вершины d(В)=4,  d(С), d(D), d(Е), d(F)=1.</vt:lpstr>
      <vt:lpstr>Презентация PowerPoint</vt:lpstr>
      <vt:lpstr>№4. На рисунке изображён граф. Найди степень всех вершин, ее сумму и количество ребер.</vt:lpstr>
      <vt:lpstr>№5. В некотором графе 5 вершин, степени которых равны: 12; 9; 14; 8; 5. Сколько в этом графе рёбер?</vt:lpstr>
      <vt:lpstr>Презентация PowerPoint</vt:lpstr>
      <vt:lpstr>Презентация PowerPoint</vt:lpstr>
      <vt:lpstr>Домашнее задание по вероятности.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ЕГО ВЕЛИЧЕСТВО ГРАФ</dc:title>
  <dc:creator>Альфа</dc:creator>
  <cp:lastModifiedBy>Пользователь Windows</cp:lastModifiedBy>
  <cp:revision>50</cp:revision>
  <dcterms:created xsi:type="dcterms:W3CDTF">2011-10-02T12:32:43Z</dcterms:created>
  <dcterms:modified xsi:type="dcterms:W3CDTF">2024-03-24T09:01:13Z</dcterms:modified>
</cp:coreProperties>
</file>