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9" r:id="rId4"/>
    <p:sldId id="260" r:id="rId5"/>
    <p:sldId id="261" r:id="rId6"/>
    <p:sldId id="262" r:id="rId7"/>
    <p:sldId id="265" r:id="rId8"/>
    <p:sldId id="266" r:id="rId9"/>
    <p:sldId id="269" r:id="rId10"/>
    <p:sldId id="271" r:id="rId11"/>
    <p:sldId id="272" r:id="rId12"/>
    <p:sldId id="273" r:id="rId13"/>
    <p:sldId id="275" r:id="rId14"/>
    <p:sldId id="277" r:id="rId15"/>
    <p:sldId id="280" r:id="rId16"/>
    <p:sldId id="299" r:id="rId17"/>
    <p:sldId id="281" r:id="rId18"/>
    <p:sldId id="283" r:id="rId19"/>
    <p:sldId id="284"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300" r:id="rId3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710" autoAdjust="0"/>
  </p:normalViewPr>
  <p:slideViewPr>
    <p:cSldViewPr>
      <p:cViewPr varScale="1">
        <p:scale>
          <a:sx n="80" d="100"/>
          <a:sy n="80" d="100"/>
        </p:scale>
        <p:origin x="-1522" y="-1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D5CB80-6165-4FE9-A941-35584765E272}" type="datetimeFigureOut">
              <a:rPr lang="ru-RU" smtClean="0"/>
              <a:pPr/>
              <a:t>16.03.2022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49924C-4770-4B3C-B2FB-9D7F7F4A49A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64D40E2-6BEF-4B81-91E7-413FAE88FD8C}" type="datetimeFigureOut">
              <a:rPr lang="ru-RU" smtClean="0"/>
              <a:pPr/>
              <a:t>16.03.2022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BD8F39-EBAC-4AF3-B419-235FBB35EEA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4D40E2-6BEF-4B81-91E7-413FAE88FD8C}" type="datetimeFigureOut">
              <a:rPr lang="ru-RU" smtClean="0"/>
              <a:pPr/>
              <a:t>16.03.2022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BD8F39-EBAC-4AF3-B419-235FBB35EEA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3.jpeg"/><Relationship Id="rId1" Type="http://schemas.openxmlformats.org/officeDocument/2006/relationships/slideLayout" Target="../slideLayouts/slideLayout7.xml"/><Relationship Id="rId5" Type="http://schemas.openxmlformats.org/officeDocument/2006/relationships/image" Target="../media/image54.jpeg"/><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hyperlink" Target="https://zen.yandex.ru/" TargetMode="External"/><Relationship Id="rId3" Type="http://schemas.openxmlformats.org/officeDocument/2006/relationships/hyperlink" Target="https://foodandhealth.ru/sousy/mayonez/" TargetMode="External"/><Relationship Id="rId7" Type="http://schemas.openxmlformats.org/officeDocument/2006/relationships/hyperlink" Target="https://eda.ru/" TargetMode="External"/><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hyperlink" Target="https://ru.wikipedia.org/wiki/%D0%9F%D1%80%D0%BE%D1%85%D0%BE%D1%80%D0%BE%D0%B2,_%D0%90%D0%BB%D0%B5%D0%BA%D1%81%D0%B0%D0%BD%D0%B4%D1%80_%D0%9C%D0%B8%D1%85%D0%B0%D0%B9%D0%BB%D0%BE%D0%B2%D0%B8%D1%87" TargetMode="External"/><Relationship Id="rId5" Type="http://schemas.openxmlformats.org/officeDocument/2006/relationships/hyperlink" Target="https://ru.wikipedia.org/wiki/%D0%91%D0%BE%D0%BB%D1%8C%D1%88%D0%B0%D1%8F_%D1%81%D0%BE%D0%B2%D0%B5%D1%82%D1%81%D0%BA%D0%B0%D1%8F_%D1%8D%D0%BD%D1%86%D0%B8%D0%BA%D0%BB%D0%BE%D0%BF%D0%B5%D0%B4%D0%B8%D1%8F" TargetMode="External"/><Relationship Id="rId10" Type="http://schemas.openxmlformats.org/officeDocument/2006/relationships/hyperlink" Target="http://na-vilke.ru/znamenitye-povara-proshlogo-i-nastoyashhego.html" TargetMode="External"/><Relationship Id="rId4" Type="http://schemas.openxmlformats.org/officeDocument/2006/relationships/hyperlink" Target="http://erudit-menu.ru/" TargetMode="External"/><Relationship Id="rId9" Type="http://schemas.openxmlformats.org/officeDocument/2006/relationships/hyperlink" Target="https://poleznii-site.ru/pitanie/mayonez-polza-i-vred"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9259251_6-phonoteka_org-p-fon-dlya-prezentatsii-po-kulinarii-6.jpg"/>
          <p:cNvPicPr>
            <a:picLocks noChangeAspect="1"/>
          </p:cNvPicPr>
          <p:nvPr/>
        </p:nvPicPr>
        <p:blipFill>
          <a:blip r:embed="rId2" cstate="print"/>
          <a:stretch>
            <a:fillRect/>
          </a:stretch>
        </p:blipFill>
        <p:spPr>
          <a:xfrm>
            <a:off x="0" y="1"/>
            <a:ext cx="9144000" cy="6857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25" name="Rectangle 1"/>
          <p:cNvSpPr>
            <a:spLocks noChangeArrowheads="1"/>
          </p:cNvSpPr>
          <p:nvPr/>
        </p:nvSpPr>
        <p:spPr bwMode="auto">
          <a:xfrm>
            <a:off x="1475656" y="908720"/>
            <a:ext cx="3168352"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Управление образования администрации округа Муром</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Владимирской области</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IX муниципальная научно-практическая конференция младших школьников «Учение с увлечением – старт в науку»</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1547664" y="2564904"/>
            <a:ext cx="295232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ТЕМА</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lang="ru-RU" b="1" dirty="0" smtClean="0">
                <a:solidFill>
                  <a:srgbClr val="000000"/>
                </a:solidFill>
                <a:latin typeface="Times New Roman" pitchFamily="18" charset="0"/>
                <a:ea typeface="Times New Roman" pitchFamily="18" charset="0"/>
                <a:cs typeface="Times New Roman" pitchFamily="18" charset="0"/>
              </a:rPr>
              <a:t>«</a:t>
            </a: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Майонез глазами повара»</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7" name="Рисунок 6" descr="IMG_20220304_115245.jpg"/>
          <p:cNvPicPr/>
          <p:nvPr/>
        </p:nvPicPr>
        <p:blipFill>
          <a:blip r:embed="rId3" cstate="print"/>
          <a:stretch>
            <a:fillRect/>
          </a:stretch>
        </p:blipFill>
        <p:spPr>
          <a:xfrm>
            <a:off x="5076056" y="1628800"/>
            <a:ext cx="2145030" cy="2859967"/>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027" name="Rectangle 3"/>
          <p:cNvSpPr>
            <a:spLocks noChangeArrowheads="1"/>
          </p:cNvSpPr>
          <p:nvPr/>
        </p:nvSpPr>
        <p:spPr bwMode="auto">
          <a:xfrm>
            <a:off x="1547664" y="3516614"/>
            <a:ext cx="288032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Выполнил -</a:t>
            </a: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ученик 4 «А» класса</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МБОУ СОШ №18</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Фролов Матвей</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Учитель начальных классов</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МБОУ СОШ №18</a:t>
            </a:r>
            <a:endParaRPr kumimoji="0" lang="ru-RU" sz="1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Иванова Татьяна Александровна</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28" name="Rectangle 4"/>
          <p:cNvSpPr>
            <a:spLocks noChangeArrowheads="1"/>
          </p:cNvSpPr>
          <p:nvPr/>
        </p:nvSpPr>
        <p:spPr bwMode="auto">
          <a:xfrm>
            <a:off x="5292080" y="4915907"/>
            <a:ext cx="208823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Муром 2022</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72_4-phonoteka_org-p-fon-dlya-prezentatsii-kulinarnaya-kniga-4.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577" name="Rectangle 1"/>
          <p:cNvSpPr>
            <a:spLocks noChangeArrowheads="1"/>
          </p:cNvSpPr>
          <p:nvPr/>
        </p:nvSpPr>
        <p:spPr bwMode="auto">
          <a:xfrm rot="21194096">
            <a:off x="2095510" y="1253591"/>
            <a:ext cx="50103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Вывод: </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 результатам анкетирования было выявлено, что </a:t>
            </a:r>
            <a:r>
              <a:rPr lang="ru-RU" sz="2400" dirty="0" smtClean="0">
                <a:latin typeface="Times New Roman" pitchFamily="18" charset="0"/>
                <a:cs typeface="Times New Roman" pitchFamily="18" charset="0"/>
              </a:rPr>
              <a:t>учащимся профессия повар нравится, они считают ее интересной и нужной, а так же думают, что повар должен обладать творческими способностями, и воображением. Все опрошенные принимали участие в приготовлении еды, а некоторые ответили, что хотели бы стать поваром.</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pull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варить-шеф-поваров-шаржа-72225274.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721" name="Rectangle 1"/>
          <p:cNvSpPr>
            <a:spLocks noChangeArrowheads="1"/>
          </p:cNvSpPr>
          <p:nvPr/>
        </p:nvSpPr>
        <p:spPr bwMode="auto">
          <a:xfrm>
            <a:off x="1187624" y="908720"/>
            <a:ext cx="6696744"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6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А теперь я узнаю мнение учащихся 4 «А» класса о всеми любимом соусе  «Майонез».</a:t>
            </a:r>
            <a:endParaRPr kumimoji="0" lang="ru-RU" sz="3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46208419-stock-photo-cooking-classes-board.jpg"/>
          <p:cNvPicPr>
            <a:picLocks noChangeAspect="1"/>
          </p:cNvPicPr>
          <p:nvPr/>
        </p:nvPicPr>
        <p:blipFill>
          <a:blip r:embed="rId2" cstate="print"/>
          <a:stretch>
            <a:fillRect/>
          </a:stretch>
        </p:blipFill>
        <p:spPr>
          <a:xfrm>
            <a:off x="1" y="0"/>
            <a:ext cx="9143999"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Рисунок 3" descr="Рисунок7.png"/>
          <p:cNvPicPr>
            <a:picLocks noChangeAspect="1"/>
          </p:cNvPicPr>
          <p:nvPr/>
        </p:nvPicPr>
        <p:blipFill>
          <a:blip r:embed="rId3" cstate="print"/>
          <a:stretch>
            <a:fillRect/>
          </a:stretch>
        </p:blipFill>
        <p:spPr>
          <a:xfrm>
            <a:off x="1547663" y="2276872"/>
            <a:ext cx="4211369" cy="2304256"/>
          </a:xfrm>
          <a:prstGeom prst="rect">
            <a:avLst/>
          </a:prstGeom>
        </p:spPr>
      </p:pic>
      <p:pic>
        <p:nvPicPr>
          <p:cNvPr id="5" name="Рисунок 4" descr="Рисунок8.png"/>
          <p:cNvPicPr>
            <a:picLocks noChangeAspect="1"/>
          </p:cNvPicPr>
          <p:nvPr/>
        </p:nvPicPr>
        <p:blipFill>
          <a:blip r:embed="rId4" cstate="print"/>
          <a:stretch>
            <a:fillRect/>
          </a:stretch>
        </p:blipFill>
        <p:spPr>
          <a:xfrm>
            <a:off x="3203848" y="4221088"/>
            <a:ext cx="4104456" cy="2507392"/>
          </a:xfrm>
          <a:prstGeom prst="rect">
            <a:avLst/>
          </a:prstGeom>
        </p:spPr>
      </p:pic>
    </p:spTree>
  </p:cSld>
  <p:clrMapOvr>
    <a:masterClrMapping/>
  </p:clrMapOvr>
  <p:transition>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46208419-stock-photo-cooking-classes-board.jpg"/>
          <p:cNvPicPr>
            <a:picLocks noChangeAspect="1"/>
          </p:cNvPicPr>
          <p:nvPr/>
        </p:nvPicPr>
        <p:blipFill>
          <a:blip r:embed="rId2" cstate="print"/>
          <a:stretch>
            <a:fillRect/>
          </a:stretch>
        </p:blipFill>
        <p:spPr>
          <a:xfrm>
            <a:off x="0" y="0"/>
            <a:ext cx="9143999"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Рисунок 3" descr="Рисунок9.png"/>
          <p:cNvPicPr>
            <a:picLocks noChangeAspect="1"/>
          </p:cNvPicPr>
          <p:nvPr/>
        </p:nvPicPr>
        <p:blipFill>
          <a:blip r:embed="rId3" cstate="print"/>
          <a:stretch>
            <a:fillRect/>
          </a:stretch>
        </p:blipFill>
        <p:spPr>
          <a:xfrm>
            <a:off x="1187624" y="548680"/>
            <a:ext cx="5760640" cy="3863495"/>
          </a:xfrm>
          <a:prstGeom prst="rect">
            <a:avLst/>
          </a:prstGeom>
        </p:spPr>
      </p:pic>
      <p:pic>
        <p:nvPicPr>
          <p:cNvPr id="5" name="Рисунок 4" descr="Рисунок10.png"/>
          <p:cNvPicPr>
            <a:picLocks noChangeAspect="1"/>
          </p:cNvPicPr>
          <p:nvPr/>
        </p:nvPicPr>
        <p:blipFill>
          <a:blip r:embed="rId4" cstate="print"/>
          <a:stretch>
            <a:fillRect/>
          </a:stretch>
        </p:blipFill>
        <p:spPr>
          <a:xfrm>
            <a:off x="2555776" y="4437112"/>
            <a:ext cx="4536504" cy="2824134"/>
          </a:xfrm>
          <a:prstGeom prst="rect">
            <a:avLst/>
          </a:prstGeom>
        </p:spPr>
      </p:pic>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46208419-stock-photo-cooking-classes-board.jpg"/>
          <p:cNvPicPr>
            <a:picLocks noChangeAspect="1"/>
          </p:cNvPicPr>
          <p:nvPr/>
        </p:nvPicPr>
        <p:blipFill>
          <a:blip r:embed="rId2" cstate="print"/>
          <a:stretch>
            <a:fillRect/>
          </a:stretch>
        </p:blipFill>
        <p:spPr>
          <a:xfrm>
            <a:off x="0" y="0"/>
            <a:ext cx="9143999"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Рисунок 3" descr="Рисунок11.png"/>
          <p:cNvPicPr>
            <a:picLocks noChangeAspect="1"/>
          </p:cNvPicPr>
          <p:nvPr/>
        </p:nvPicPr>
        <p:blipFill>
          <a:blip r:embed="rId3" cstate="print"/>
          <a:stretch>
            <a:fillRect/>
          </a:stretch>
        </p:blipFill>
        <p:spPr>
          <a:xfrm>
            <a:off x="539552" y="2996952"/>
            <a:ext cx="5130827" cy="3975801"/>
          </a:xfrm>
          <a:prstGeom prst="rect">
            <a:avLst/>
          </a:prstGeom>
        </p:spPr>
      </p:pic>
      <p:pic>
        <p:nvPicPr>
          <p:cNvPr id="5" name="Рисунок 4" descr="Рисунок12.png"/>
          <p:cNvPicPr>
            <a:picLocks noChangeAspect="1"/>
          </p:cNvPicPr>
          <p:nvPr/>
        </p:nvPicPr>
        <p:blipFill>
          <a:blip r:embed="rId4" cstate="print"/>
          <a:stretch>
            <a:fillRect/>
          </a:stretch>
        </p:blipFill>
        <p:spPr>
          <a:xfrm>
            <a:off x="4499992" y="2564904"/>
            <a:ext cx="3528392" cy="2500074"/>
          </a:xfrm>
          <a:prstGeom prst="rect">
            <a:avLst/>
          </a:prstGeom>
        </p:spPr>
      </p:pic>
      <p:pic>
        <p:nvPicPr>
          <p:cNvPr id="6" name="Рисунок 5" descr="Рисунок13.png"/>
          <p:cNvPicPr>
            <a:picLocks noChangeAspect="1"/>
          </p:cNvPicPr>
          <p:nvPr/>
        </p:nvPicPr>
        <p:blipFill>
          <a:blip r:embed="rId5" cstate="print"/>
          <a:stretch>
            <a:fillRect/>
          </a:stretch>
        </p:blipFill>
        <p:spPr>
          <a:xfrm>
            <a:off x="1547664" y="2060848"/>
            <a:ext cx="3680576" cy="2592288"/>
          </a:xfrm>
          <a:prstGeom prst="rect">
            <a:avLst/>
          </a:prstGeom>
        </p:spPr>
      </p:pic>
    </p:spTree>
  </p:cSld>
  <p:clrMapOvr>
    <a:masterClrMapping/>
  </p:clrMapOvr>
  <p:transition>
    <p:wheel spokes="2"/>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43532245-stock-photo-blank-recipe-book-on-bright.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745" name="Rectangle 1"/>
          <p:cNvSpPr>
            <a:spLocks noChangeArrowheads="1"/>
          </p:cNvSpPr>
          <p:nvPr/>
        </p:nvSpPr>
        <p:spPr bwMode="auto">
          <a:xfrm rot="409722">
            <a:off x="3860315" y="786240"/>
            <a:ext cx="3093178" cy="517064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fontAlgn="base">
              <a:spcBef>
                <a:spcPct val="0"/>
              </a:spcBef>
              <a:spcAft>
                <a:spcPct val="0"/>
              </a:spcAft>
            </a:pPr>
            <a:r>
              <a:rPr kumimoji="0" lang="ru-RU" sz="2200" b="1"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Вывод:</a:t>
            </a:r>
            <a:r>
              <a:rPr kumimoji="0" lang="ru-RU" sz="2200" b="0" i="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по результатам анкетирования было выявлено, что </a:t>
            </a:r>
            <a:r>
              <a:rPr lang="ru-RU" sz="2200" i="1" dirty="0" smtClean="0">
                <a:latin typeface="Times New Roman" pitchFamily="18" charset="0"/>
                <a:cs typeface="Times New Roman" pitchFamily="18" charset="0"/>
              </a:rPr>
              <a:t>все учащиеся едят майонез, а большинство употребляют его каждый день, одни едят его потому, что это вкусно, другие считают его полезным для здоровья. Но мало кто из учащихся знает про домашний майонез и никто не умеет его готовить. </a:t>
            </a:r>
            <a:endParaRPr kumimoji="0" lang="ru-RU" sz="2200" b="0"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621006952_21-phonoteka_org-p-fon-dlya-prezentatsii-svetlii-s-produktami-25.jpg"/>
          <p:cNvPicPr>
            <a:picLocks noChangeAspect="1"/>
          </p:cNvPicPr>
          <p:nvPr/>
        </p:nvPicPr>
        <p:blipFill>
          <a:blip r:embed="rId2" cstate="print"/>
          <a:stretch>
            <a:fillRect/>
          </a:stretch>
        </p:blipFill>
        <p:spPr>
          <a:xfrm>
            <a:off x="0" y="1"/>
            <a:ext cx="9144000" cy="6857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2411760" y="260648"/>
            <a:ext cx="5328592" cy="5632311"/>
          </a:xfrm>
          <a:prstGeom prst="rect">
            <a:avLst/>
          </a:prstGeom>
        </p:spPr>
        <p:txBody>
          <a:bodyPr wrap="square">
            <a:spAutoFit/>
          </a:bodyPr>
          <a:lstStyle/>
          <a:p>
            <a:r>
              <a:rPr lang="ru-RU" sz="3600" dirty="0" smtClean="0">
                <a:latin typeface="Times New Roman" pitchFamily="18" charset="0"/>
                <a:cs typeface="Times New Roman" pitchFamily="18" charset="0"/>
              </a:rPr>
              <a:t>Чтобы узнать у детей (одноклассников) и взрослых их мнение о профессии повара и о любимом многими соусе «Майонез» я взял интервью у двух одноклассников и у двух взрослых людей (поваров школьной столовой).</a:t>
            </a:r>
          </a:p>
        </p:txBody>
      </p:sp>
    </p:spTree>
  </p:cSld>
  <p:clrMapOvr>
    <a:masterClrMapping/>
  </p:clrMapOvr>
  <p:transition>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4857830_105-p-kulinarnii-fon-153.jpg"/>
          <p:cNvPicPr>
            <a:picLocks noChangeAspect="1"/>
          </p:cNvPicPr>
          <p:nvPr/>
        </p:nvPicPr>
        <p:blipFill>
          <a:blip r:embed="rId2" cstate="print"/>
          <a:stretch>
            <a:fillRect/>
          </a:stretch>
        </p:blipFill>
        <p:spPr>
          <a:xfrm>
            <a:off x="0" y="0"/>
            <a:ext cx="9143999" cy="685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9457" name="Rectangle 1"/>
          <p:cNvSpPr>
            <a:spLocks noChangeArrowheads="1"/>
          </p:cNvSpPr>
          <p:nvPr/>
        </p:nvSpPr>
        <p:spPr bwMode="auto">
          <a:xfrm>
            <a:off x="1331640" y="1628800"/>
            <a:ext cx="48965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Вопросы для поваров: </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Почему вы выбрали эту профессию? Какие соусы Вы готовите?</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  как Вы считаете, вреден ли промышленный майонез для организма и почему?</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Как Вы считаете, какими качествами должен обладать повар?</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Знаете ли Вы что-нибудь о домашнем майонезе? Умеете его готовить?</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3678557_59-p-fon-dlya-prezentatsii-po-pitaniyu-68.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Рисунок 2" descr="IMG_20220304_115336.jpg"/>
          <p:cNvPicPr/>
          <p:nvPr/>
        </p:nvPicPr>
        <p:blipFill>
          <a:blip r:embed="rId3" cstate="print"/>
          <a:stretch>
            <a:fillRect/>
          </a:stretch>
        </p:blipFill>
        <p:spPr>
          <a:xfrm>
            <a:off x="6948264" y="116632"/>
            <a:ext cx="2116879" cy="25922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1985" name="Rectangle 1"/>
          <p:cNvSpPr>
            <a:spLocks noChangeArrowheads="1"/>
          </p:cNvSpPr>
          <p:nvPr/>
        </p:nvSpPr>
        <p:spPr bwMode="auto">
          <a:xfrm>
            <a:off x="179512" y="-36675"/>
            <a:ext cx="669674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Вот, что мне </a:t>
            </a:r>
            <a:r>
              <a:rPr kumimoji="0" lang="ru-RU"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ответили Повара: </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Я выбрала профессию повар, потому что люблю готовить и у меня это получается. Профессия повара никогда не станет невостребованной. Повар – очень интересная профессия, но она имеет свои сложности: чтобы приготовить правильно блюдо потребуется немало усилий, которые мало  у кого есть. </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На мой взгляд, кроме любви к своей работе у повара обязательно должна присутствовать аккуратность, чистоплотность, память, ведь необходимо наизусть знать рецепты и компоненты блюд, эстетический вкус, нужно уметь красиво оформить блюдо и сервировать стол.</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Я умею и люблю готовить много разных соусов.</a:t>
            </a:r>
            <a:r>
              <a:rPr kumimoji="0" lang="ru-RU" sz="16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Соус -</a:t>
            </a:r>
            <a:r>
              <a:rPr kumimoji="0" lang="ru-RU" sz="16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ru-RU" sz="1600" b="0" i="0" u="none" strike="noStrike" cap="none" normalizeH="0" baseline="0" dirty="0" smtClean="0">
                <a:ln>
                  <a:noFill/>
                </a:ln>
                <a:solidFill>
                  <a:srgbClr val="333333"/>
                </a:solidFill>
                <a:effectLst/>
                <a:latin typeface="Times New Roman" pitchFamily="18" charset="0"/>
                <a:ea typeface="Times New Roman" pitchFamily="18" charset="0"/>
                <a:cs typeface="Times New Roman" pitchFamily="18" charset="0"/>
              </a:rPr>
              <a:t>майонез я ем редко, потому что он высококалорийный. Он должен использоваться только в качестве заправки для салатов.</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Домашний майонез полезнее магазинного. При изготовлении домашнего майонеза не добавляют различных </a:t>
            </a:r>
            <a:r>
              <a:rPr kumimoji="0" lang="ru-RU" sz="16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ароматизаторов</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вкусовых добавок, усилителей вкуса, что уже хорошо, чего не скажешь о покупном майонезе. Единственный минус домашнего майонеза, это то, что у него срок годности намного меньше, потому что он натуральный.</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trips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27492053-stock-illustration-chef-pointing-at-menu.jpg"/>
          <p:cNvPicPr>
            <a:picLocks noChangeAspect="1"/>
          </p:cNvPicPr>
          <p:nvPr/>
        </p:nvPicPr>
        <p:blipFill>
          <a:blip r:embed="rId2" cstate="print"/>
          <a:stretch>
            <a:fillRect/>
          </a:stretch>
        </p:blipFill>
        <p:spPr>
          <a:xfrm>
            <a:off x="0" y="7620"/>
            <a:ext cx="9144000" cy="684276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3009" name="Rectangle 1"/>
          <p:cNvSpPr>
            <a:spLocks noChangeArrowheads="1"/>
          </p:cNvSpPr>
          <p:nvPr/>
        </p:nvSpPr>
        <p:spPr bwMode="auto">
          <a:xfrm>
            <a:off x="1187624" y="1772816"/>
            <a:ext cx="4464496"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Вопросы для учеников:</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Что вы знаете о профессии повар? Какими качествами должен обладать повар? Вреден ли промышленный майонез для организма и почему? Знаете ли Вы что-нибудь о домашнем майонезе? Умеете его готовить</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704559_15-phonoteka_org-p-detskie-foni-dlya-prezentatsii-yeda-18.jpg"/>
          <p:cNvPicPr>
            <a:picLocks noChangeAspect="1"/>
          </p:cNvPicPr>
          <p:nvPr/>
        </p:nvPicPr>
        <p:blipFill>
          <a:blip r:embed="rId2" cstate="print"/>
          <a:stretch>
            <a:fillRect/>
          </a:stretch>
        </p:blipFill>
        <p:spPr>
          <a:xfrm>
            <a:off x="0" y="0"/>
            <a:ext cx="9144000"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3" name="Прямоугольник 2"/>
          <p:cNvSpPr/>
          <p:nvPr/>
        </p:nvSpPr>
        <p:spPr>
          <a:xfrm>
            <a:off x="1403648" y="188640"/>
            <a:ext cx="7488832" cy="1446550"/>
          </a:xfrm>
          <a:prstGeom prst="rect">
            <a:avLst/>
          </a:prstGeom>
        </p:spPr>
        <p:txBody>
          <a:bodyPr wrap="square">
            <a:spAutoFit/>
          </a:bodyPr>
          <a:lstStyle/>
          <a:p>
            <a:r>
              <a:rPr lang="ru-RU" sz="2200" b="1" dirty="0" smtClean="0">
                <a:latin typeface="Times New Roman" pitchFamily="18" charset="0"/>
                <a:cs typeface="Times New Roman" pitchFamily="18" charset="0"/>
              </a:rPr>
              <a:t>	Актуальность </a:t>
            </a:r>
            <a:r>
              <a:rPr lang="ru-RU" sz="2200" b="1" dirty="0">
                <a:latin typeface="Times New Roman" pitchFamily="18" charset="0"/>
                <a:cs typeface="Times New Roman" pitchFamily="18" charset="0"/>
              </a:rPr>
              <a:t>темы </a:t>
            </a:r>
            <a:r>
              <a:rPr lang="ru-RU" sz="2200" dirty="0">
                <a:latin typeface="Times New Roman" pitchFamily="18" charset="0"/>
                <a:cs typeface="Times New Roman" pitchFamily="18" charset="0"/>
              </a:rPr>
              <a:t>заключается  в том, чтобы донести до людей, что профессия повара в современном мире должна быть не только престижной, но и способствовать укреплению здоровья людей.</a:t>
            </a:r>
          </a:p>
        </p:txBody>
      </p:sp>
      <p:sp>
        <p:nvSpPr>
          <p:cNvPr id="15361" name="Rectangle 1"/>
          <p:cNvSpPr>
            <a:spLocks noChangeArrowheads="1"/>
          </p:cNvSpPr>
          <p:nvPr/>
        </p:nvSpPr>
        <p:spPr bwMode="auto">
          <a:xfrm>
            <a:off x="1547664" y="1556792"/>
            <a:ext cx="7272808"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2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Цель моей работы:  </a:t>
            </a:r>
            <a:r>
              <a:rPr kumimoji="0" lang="ru-RU" sz="22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доказать важность «вкусной» профессии повар и, пользуясь советами профессионального повара, изучить состав промышленного майонеза, его влияние на организм человека, а также найти способы его замены в домашних условиях.</a:t>
            </a:r>
            <a:endParaRPr kumimoji="0" lang="ru-RU" sz="22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5362" name="Rectangle 2"/>
          <p:cNvSpPr>
            <a:spLocks noChangeArrowheads="1"/>
          </p:cNvSpPr>
          <p:nvPr/>
        </p:nvSpPr>
        <p:spPr bwMode="auto">
          <a:xfrm>
            <a:off x="2699792" y="3645024"/>
            <a:ext cx="6120680"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Задачи: </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изучить историю  возникновения и значимость профессии повара; </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изучить, с точки зрения повара, историю возникновения майонеза;</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узнать состав промышленного майонеза;</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выяснить влияние майонеза на здоровье человека;</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освоить  рецепт домашнего майонеза, узнав его у повара, и приготовить его из натуральных продуктов.</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blinds/>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3665817_1-p-fon-dlya-prezentatsii-zdorovoe-pitanie-2.jpg"/>
          <p:cNvPicPr>
            <a:picLocks noChangeAspect="1"/>
          </p:cNvPicPr>
          <p:nvPr/>
        </p:nvPicPr>
        <p:blipFill>
          <a:blip r:embed="rId2" cstate="print"/>
          <a:stretch>
            <a:fillRect/>
          </a:stretch>
        </p:blipFill>
        <p:spPr>
          <a:xfrm>
            <a:off x="0" y="1"/>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5057" name="Rectangle 1"/>
          <p:cNvSpPr>
            <a:spLocks noChangeArrowheads="1"/>
          </p:cNvSpPr>
          <p:nvPr/>
        </p:nvSpPr>
        <p:spPr bwMode="auto">
          <a:xfrm>
            <a:off x="179512" y="-99392"/>
            <a:ext cx="8820472"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Вот, что </a:t>
            </a: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ответили ученики:</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«Повар — это человек, профессией которого является приготовление пищи. Приготовить по-настоящему вкусный обед для нескольких сотен людей – это очень сложно. Недаром, чтобы хорошо готовить, повара долго учатся. </a:t>
            </a:r>
            <a:r>
              <a:rPr kumimoji="0" lang="ru-RU" sz="2400" b="0" i="0" u="none" strike="noStrike" cap="none" normalizeH="0" baseline="0" dirty="0" smtClean="0">
                <a:ln>
                  <a:noFill/>
                </a:ln>
                <a:solidFill>
                  <a:srgbClr val="333333"/>
                </a:solidFill>
                <a:effectLst/>
                <a:latin typeface="Times New Roman" pitchFamily="18" charset="0"/>
                <a:ea typeface="Calibri" pitchFamily="34" charset="0"/>
                <a:cs typeface="Times New Roman" pitchFamily="18" charset="0"/>
              </a:rPr>
              <a:t>Эта профессия является важной, интересной и перспективной. </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Повар должен быть опрятным,</a:t>
            </a: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аккуратным, очень внимательным»</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«Про майонез скажу следующее: я часто добавляю его в пищу, потому что он улучшает</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вкус».</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«Про домашний майонез, что-то слышал от мамы, но мы никогда его не готовили».</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99_15-phonoteka_org-p-fon-dlya-prezentatsii-kulinarnaya-kniga-21.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6081" name="Rectangle 1"/>
          <p:cNvSpPr>
            <a:spLocks noChangeArrowheads="1"/>
          </p:cNvSpPr>
          <p:nvPr/>
        </p:nvSpPr>
        <p:spPr bwMode="auto">
          <a:xfrm rot="21312037">
            <a:off x="1237217" y="805187"/>
            <a:ext cx="633670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Вывод:</a:t>
            </a: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ru-RU" sz="2400" b="1" dirty="0" smtClean="0">
                <a:latin typeface="Times New Roman" pitchFamily="18" charset="0"/>
                <a:cs typeface="Times New Roman" pitchFamily="18" charset="0"/>
              </a:rPr>
              <a:t>Из результатов интервью я сделал вывод,</a:t>
            </a:r>
            <a:r>
              <a:rPr lang="ru-RU" sz="2400" dirty="0" smtClean="0">
                <a:latin typeface="Times New Roman" pitchFamily="18" charset="0"/>
                <a:cs typeface="Times New Roman" pitchFamily="18" charset="0"/>
              </a:rPr>
              <a:t> что повара-взрослые готовят вкусные и полезные блюда, стараются и советуют употреблять в пищу промышленный майонез как можно реже, заменяют его более полезными соусами, в том числе и домашним майонезом. Дети едят майонез каждый день, потому что считают его вкусным и не задумываются, что он может нести вред для здоровья. Но никто из детей не знает про домашний майонез и тем более никто не умеет его готовить.</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139759164-stock-illustration-vector-cooking-board.jpg"/>
          <p:cNvPicPr>
            <a:picLocks noChangeAspect="1"/>
          </p:cNvPicPr>
          <p:nvPr/>
        </p:nvPicPr>
        <p:blipFill>
          <a:blip r:embed="rId2" cstate="print"/>
          <a:stretch>
            <a:fillRect/>
          </a:stretch>
        </p:blipFill>
        <p:spPr>
          <a:xfrm>
            <a:off x="0" y="0"/>
            <a:ext cx="9144000" cy="685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47105" name="Rectangle 1"/>
          <p:cNvSpPr>
            <a:spLocks noChangeArrowheads="1"/>
          </p:cNvSpPr>
          <p:nvPr/>
        </p:nvSpPr>
        <p:spPr bwMode="auto">
          <a:xfrm>
            <a:off x="2771800" y="1628800"/>
            <a:ext cx="460851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2800" b="1" dirty="0" smtClean="0">
                <a:latin typeface="Times New Roman" pitchFamily="18" charset="0"/>
                <a:cs typeface="Times New Roman" pitchFamily="18" charset="0"/>
              </a:rPr>
              <a:t>Поэтому я решил приготовить домашний майонез  из натуральных продуктов, рецептом которого со мной поделился профессиональный повар. </a:t>
            </a:r>
          </a:p>
        </p:txBody>
      </p:sp>
    </p:spTree>
  </p:cSld>
  <p:clrMapOvr>
    <a:masterClrMapping/>
  </p:clrMapOvr>
  <p:transition>
    <p:diamon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8129" name="Rectangle 1"/>
          <p:cNvSpPr>
            <a:spLocks noChangeArrowheads="1"/>
          </p:cNvSpPr>
          <p:nvPr/>
        </p:nvSpPr>
        <p:spPr bwMode="auto">
          <a:xfrm>
            <a:off x="1763688" y="1197258"/>
            <a:ext cx="352839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Продукты, которые нам понадобятся для приготовления:</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яйца – 3 шт.;</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сметана (25% жирность);</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горчица жидкая – 15г или 3 чайных ложки;</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соль – по вкусу;</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сок лимона – 1-2 чайных ложек.</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Для «зеленого» майонеза:</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чеснок и свежая зелень – по вкусу;</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Для «красного» майонеза:</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томатная паста – 3 чайных ложки.</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descr="IMG-20220226-WA0031.jpg"/>
          <p:cNvPicPr/>
          <p:nvPr/>
        </p:nvPicPr>
        <p:blipFill>
          <a:blip r:embed="rId3" cstate="print"/>
          <a:srcRect/>
          <a:stretch>
            <a:fillRect/>
          </a:stretch>
        </p:blipFill>
        <p:spPr bwMode="auto">
          <a:xfrm>
            <a:off x="5292080" y="1196752"/>
            <a:ext cx="2736304" cy="295232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lus/>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9153" name="Rectangle 1"/>
          <p:cNvSpPr>
            <a:spLocks noChangeArrowheads="1"/>
          </p:cNvSpPr>
          <p:nvPr/>
        </p:nvSpPr>
        <p:spPr bwMode="auto">
          <a:xfrm>
            <a:off x="1547664" y="980728"/>
            <a:ext cx="2699792"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1. Отвариваем яйца вкрутую, очищаем их от скорлупы. Отделяем желтки от белков. Максимально пробиваем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блендером</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желтки до однородного состояния или протираем желтки через сито.</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p:cNvPicPr/>
          <p:nvPr/>
        </p:nvPicPr>
        <p:blipFill>
          <a:blip r:embed="rId3" cstate="print"/>
          <a:srcRect/>
          <a:stretch>
            <a:fillRect/>
          </a:stretch>
        </p:blipFill>
        <p:spPr bwMode="auto">
          <a:xfrm>
            <a:off x="4355976" y="1124744"/>
            <a:ext cx="1584176" cy="2160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p:nvPr/>
        </p:nvPicPr>
        <p:blipFill>
          <a:blip r:embed="rId4" cstate="print"/>
          <a:srcRect/>
          <a:stretch>
            <a:fillRect/>
          </a:stretch>
        </p:blipFill>
        <p:spPr bwMode="auto">
          <a:xfrm>
            <a:off x="6300192" y="1052736"/>
            <a:ext cx="1661160" cy="21640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a:blip r:embed="rId5" cstate="print"/>
          <a:srcRect/>
          <a:stretch>
            <a:fillRect/>
          </a:stretch>
        </p:blipFill>
        <p:spPr bwMode="auto">
          <a:xfrm>
            <a:off x="5220072" y="3429000"/>
            <a:ext cx="1728192" cy="2232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0177" name="Rectangle 1"/>
          <p:cNvSpPr>
            <a:spLocks noChangeArrowheads="1"/>
          </p:cNvSpPr>
          <p:nvPr/>
        </p:nvSpPr>
        <p:spPr bwMode="auto">
          <a:xfrm>
            <a:off x="1547664" y="980728"/>
            <a:ext cx="385192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2. К желткам добавляем сметану. Перемешиваем венчиком или </a:t>
            </a:r>
            <a:r>
              <a:rPr kumimoji="0" lang="ru-RU" sz="20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блендером</a:t>
            </a: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до однородного состояния.</a:t>
            </a: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p:cNvPicPr/>
          <p:nvPr/>
        </p:nvPicPr>
        <p:blipFill>
          <a:blip r:embed="rId3" cstate="print"/>
          <a:srcRect/>
          <a:stretch>
            <a:fillRect/>
          </a:stretch>
        </p:blipFill>
        <p:spPr bwMode="auto">
          <a:xfrm>
            <a:off x="1835696" y="2420888"/>
            <a:ext cx="1748408" cy="230425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p:cNvPicPr/>
          <p:nvPr/>
        </p:nvPicPr>
        <p:blipFill>
          <a:blip r:embed="rId4" cstate="print"/>
          <a:srcRect/>
          <a:stretch>
            <a:fillRect/>
          </a:stretch>
        </p:blipFill>
        <p:spPr bwMode="auto">
          <a:xfrm>
            <a:off x="3851920" y="2060848"/>
            <a:ext cx="1728192" cy="23614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6" name="Рисунок 5"/>
          <p:cNvPicPr/>
          <p:nvPr/>
        </p:nvPicPr>
        <p:blipFill>
          <a:blip r:embed="rId5" cstate="print"/>
          <a:srcRect/>
          <a:stretch>
            <a:fillRect/>
          </a:stretch>
        </p:blipFill>
        <p:spPr bwMode="auto">
          <a:xfrm>
            <a:off x="5796136" y="1196752"/>
            <a:ext cx="2016224" cy="266470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Прямоугольник 2"/>
          <p:cNvSpPr/>
          <p:nvPr/>
        </p:nvSpPr>
        <p:spPr>
          <a:xfrm>
            <a:off x="1619672" y="980728"/>
            <a:ext cx="6408712" cy="707886"/>
          </a:xfrm>
          <a:prstGeom prst="rect">
            <a:avLst/>
          </a:prstGeom>
        </p:spPr>
        <p:txBody>
          <a:bodyPr wrap="square">
            <a:spAutoFit/>
          </a:bodyPr>
          <a:lstStyle/>
          <a:p>
            <a:r>
              <a:rPr lang="ru-RU" sz="2000" dirty="0">
                <a:latin typeface="Times New Roman" pitchFamily="18" charset="0"/>
                <a:cs typeface="Times New Roman" pitchFamily="18" charset="0"/>
              </a:rPr>
              <a:t>3. К полученной смеси добавляем готовую горчицу, затем </a:t>
            </a:r>
            <a:r>
              <a:rPr lang="ru-RU" sz="2000" dirty="0" err="1">
                <a:latin typeface="Times New Roman" pitchFamily="18" charset="0"/>
                <a:cs typeface="Times New Roman" pitchFamily="18" charset="0"/>
              </a:rPr>
              <a:t>свежевыжатый</a:t>
            </a:r>
            <a:r>
              <a:rPr lang="ru-RU" sz="2000" dirty="0">
                <a:latin typeface="Times New Roman" pitchFamily="18" charset="0"/>
                <a:cs typeface="Times New Roman" pitchFamily="18" charset="0"/>
              </a:rPr>
              <a:t> лимонный сок и соль. </a:t>
            </a:r>
          </a:p>
        </p:txBody>
      </p:sp>
      <p:pic>
        <p:nvPicPr>
          <p:cNvPr id="4" name="Рисунок 3"/>
          <p:cNvPicPr/>
          <p:nvPr/>
        </p:nvPicPr>
        <p:blipFill>
          <a:blip r:embed="rId3" cstate="print"/>
          <a:srcRect/>
          <a:stretch>
            <a:fillRect/>
          </a:stretch>
        </p:blipFill>
        <p:spPr bwMode="auto">
          <a:xfrm>
            <a:off x="1547664" y="1844824"/>
            <a:ext cx="1348740" cy="18364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p:nvPr/>
        </p:nvPicPr>
        <p:blipFill>
          <a:blip r:embed="rId4" cstate="print"/>
          <a:srcRect/>
          <a:stretch>
            <a:fillRect/>
          </a:stretch>
        </p:blipFill>
        <p:spPr bwMode="auto">
          <a:xfrm>
            <a:off x="3059832" y="1772816"/>
            <a:ext cx="1512168"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a:blip r:embed="rId5" cstate="print"/>
          <a:srcRect/>
          <a:stretch>
            <a:fillRect/>
          </a:stretch>
        </p:blipFill>
        <p:spPr bwMode="auto">
          <a:xfrm>
            <a:off x="4788024" y="1772816"/>
            <a:ext cx="1512168" cy="2016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p:nvPr/>
        </p:nvPicPr>
        <p:blipFill>
          <a:blip r:embed="rId6" cstate="print"/>
          <a:srcRect/>
          <a:stretch>
            <a:fillRect/>
          </a:stretch>
        </p:blipFill>
        <p:spPr bwMode="auto">
          <a:xfrm>
            <a:off x="6516216" y="1700808"/>
            <a:ext cx="1443608"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1201" name="Rectangle 1"/>
          <p:cNvSpPr>
            <a:spLocks noChangeArrowheads="1"/>
          </p:cNvSpPr>
          <p:nvPr/>
        </p:nvSpPr>
        <p:spPr bwMode="auto">
          <a:xfrm>
            <a:off x="3347864" y="4941168"/>
            <a:ext cx="4968552"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Хранить такой майонез можно всего 3 дня.</a:t>
            </a:r>
            <a:r>
              <a:rPr kumimoji="0" lang="ru-RU" sz="2000" b="0" i="0" u="none" strike="noStrike" cap="none" normalizeH="0" baseline="0" dirty="0" smtClean="0">
                <a:ln>
                  <a:noFill/>
                </a:ln>
                <a:solidFill>
                  <a:schemeClr val="tx1"/>
                </a:solidFill>
                <a:effectLst/>
                <a:latin typeface="Times New Roman" pitchFamily="18" charset="0"/>
                <a:cs typeface="Times New Roman" pitchFamily="18" charset="0"/>
              </a:rPr>
              <a:t> </a:t>
            </a:r>
          </a:p>
        </p:txBody>
      </p:sp>
      <p:sp>
        <p:nvSpPr>
          <p:cNvPr id="9" name="Прямоугольник 8"/>
          <p:cNvSpPr/>
          <p:nvPr/>
        </p:nvSpPr>
        <p:spPr>
          <a:xfrm>
            <a:off x="1691680" y="3789040"/>
            <a:ext cx="6120680" cy="400110"/>
          </a:xfrm>
          <a:prstGeom prst="rect">
            <a:avLst/>
          </a:prstGeom>
        </p:spPr>
        <p:txBody>
          <a:bodyPr wrap="square">
            <a:spAutoFit/>
          </a:bodyPr>
          <a:lstStyle/>
          <a:p>
            <a:pPr lvl="0" fontAlgn="base">
              <a:spcBef>
                <a:spcPct val="0"/>
              </a:spcBef>
              <a:spcAft>
                <a:spcPct val="0"/>
              </a:spcAf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Перемешиваем всё  до однородного состояния. </a:t>
            </a:r>
            <a:endPar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endParaRPr>
          </a:p>
        </p:txBody>
      </p:sp>
      <p:sp>
        <p:nvSpPr>
          <p:cNvPr id="10" name="Прямоугольник 9"/>
          <p:cNvSpPr/>
          <p:nvPr/>
        </p:nvSpPr>
        <p:spPr>
          <a:xfrm>
            <a:off x="3059832" y="4293096"/>
            <a:ext cx="3123804" cy="400110"/>
          </a:xfrm>
          <a:prstGeom prst="rect">
            <a:avLst/>
          </a:prstGeom>
        </p:spPr>
        <p:txBody>
          <a:bodyPr wrap="none">
            <a:spAutoFit/>
          </a:bodyPr>
          <a:lstStyle/>
          <a:p>
            <a:pPr lvl="0" algn="ctr" eaLnBrk="0" fontAlgn="base" hangingPunct="0">
              <a:spcBef>
                <a:spcPct val="0"/>
              </a:spcBef>
              <a:spcAft>
                <a:spcPct val="0"/>
              </a:spcAft>
            </a:pPr>
            <a:r>
              <a:rPr kumimoji="0" lang="ru-RU"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Домашний майонез готов! </a:t>
            </a:r>
          </a:p>
        </p:txBody>
      </p:sp>
    </p:spTree>
  </p:cSld>
  <p:clrMapOvr>
    <a:masterClrMapping/>
  </p:clrMapOvr>
  <p:transition>
    <p:push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25" name="Rectangle 1"/>
          <p:cNvSpPr>
            <a:spLocks noChangeArrowheads="1"/>
          </p:cNvSpPr>
          <p:nvPr/>
        </p:nvSpPr>
        <p:spPr bwMode="auto">
          <a:xfrm>
            <a:off x="1691680" y="991181"/>
            <a:ext cx="6264696"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Теперь можно разделить получившийся майонез на три чашки и приготовить ещё два вида майонеза.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descr="IMG-20220226-WA0081.jpg"/>
          <p:cNvPicPr/>
          <p:nvPr/>
        </p:nvPicPr>
        <p:blipFill>
          <a:blip r:embed="rId3" cstate="print"/>
          <a:srcRect/>
          <a:stretch>
            <a:fillRect/>
          </a:stretch>
        </p:blipFill>
        <p:spPr bwMode="auto">
          <a:xfrm>
            <a:off x="1763688" y="2420888"/>
            <a:ext cx="1752600" cy="2301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26" name="Rectangle 2"/>
          <p:cNvSpPr>
            <a:spLocks noChangeArrowheads="1"/>
          </p:cNvSpPr>
          <p:nvPr/>
        </p:nvSpPr>
        <p:spPr bwMode="auto">
          <a:xfrm>
            <a:off x="1619672" y="1556792"/>
            <a:ext cx="640871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«Красный» майонез – соус к мясным и рыбным блюдам. </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чашку с «белым» майонезом добавить 3 чайных ложки томатной пасты. Тщательно перемешать ложкой.</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6" name="Рисунок 5"/>
          <p:cNvPicPr/>
          <p:nvPr/>
        </p:nvPicPr>
        <p:blipFill>
          <a:blip r:embed="rId4" cstate="print"/>
          <a:srcRect/>
          <a:stretch>
            <a:fillRect/>
          </a:stretch>
        </p:blipFill>
        <p:spPr bwMode="auto">
          <a:xfrm>
            <a:off x="3923928" y="2420888"/>
            <a:ext cx="1872208" cy="2304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Рисунок 6"/>
          <p:cNvPicPr/>
          <p:nvPr/>
        </p:nvPicPr>
        <p:blipFill>
          <a:blip r:embed="rId5" cstate="print"/>
          <a:srcRect/>
          <a:stretch>
            <a:fillRect/>
          </a:stretch>
        </p:blipFill>
        <p:spPr bwMode="auto">
          <a:xfrm>
            <a:off x="6084168" y="2420888"/>
            <a:ext cx="1710308" cy="2304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2225" name="Rectangle 1"/>
          <p:cNvSpPr>
            <a:spLocks noChangeArrowheads="1"/>
          </p:cNvSpPr>
          <p:nvPr/>
        </p:nvSpPr>
        <p:spPr bwMode="auto">
          <a:xfrm>
            <a:off x="1619672" y="946175"/>
            <a:ext cx="640871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«Зеленый» майонез – соус для картофеля, макарон, пельменей, салатов.</a:t>
            </a:r>
            <a:endParaRPr kumimoji="0" lang="ru-RU"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другую чашку с «белым» майонезом добавляем свежий укроп и мелко нарезанный чеснок. Перемешиваем ложкой.</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p:cNvPicPr/>
          <p:nvPr/>
        </p:nvPicPr>
        <p:blipFill>
          <a:blip r:embed="rId3" cstate="print"/>
          <a:srcRect/>
          <a:stretch>
            <a:fillRect/>
          </a:stretch>
        </p:blipFill>
        <p:spPr bwMode="auto">
          <a:xfrm>
            <a:off x="1619672" y="2132856"/>
            <a:ext cx="1440160" cy="1872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p:nvPr/>
        </p:nvPicPr>
        <p:blipFill>
          <a:blip r:embed="rId4" cstate="print"/>
          <a:srcRect/>
          <a:stretch>
            <a:fillRect/>
          </a:stretch>
        </p:blipFill>
        <p:spPr bwMode="auto">
          <a:xfrm>
            <a:off x="3275856" y="2060848"/>
            <a:ext cx="1584176"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a:blip r:embed="rId5" cstate="print"/>
          <a:srcRect/>
          <a:stretch>
            <a:fillRect/>
          </a:stretch>
        </p:blipFill>
        <p:spPr bwMode="auto">
          <a:xfrm>
            <a:off x="5004048" y="2060848"/>
            <a:ext cx="1440160" cy="1944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2226" name="Rectangle 2"/>
          <p:cNvSpPr>
            <a:spLocks noChangeArrowheads="1"/>
          </p:cNvSpPr>
          <p:nvPr/>
        </p:nvSpPr>
        <p:spPr bwMode="auto">
          <a:xfrm>
            <a:off x="2915816" y="4509120"/>
            <a:ext cx="4536504"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У меня получилось сразу три вида майонеза.</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 name="Рисунок 7"/>
          <p:cNvPicPr/>
          <p:nvPr/>
        </p:nvPicPr>
        <p:blipFill>
          <a:blip r:embed="rId6" cstate="print"/>
          <a:srcRect/>
          <a:stretch>
            <a:fillRect/>
          </a:stretch>
        </p:blipFill>
        <p:spPr bwMode="auto">
          <a:xfrm>
            <a:off x="6588224" y="1988840"/>
            <a:ext cx="1512168" cy="20162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63868_24-phonoteka_org-p-fon-dlya-prezentatsii-kulinarnaya-kniga-33.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3249" name="Rectangle 1"/>
          <p:cNvSpPr>
            <a:spLocks noChangeArrowheads="1"/>
          </p:cNvSpPr>
          <p:nvPr/>
        </p:nvSpPr>
        <p:spPr bwMode="auto">
          <a:xfrm>
            <a:off x="1763688" y="929626"/>
            <a:ext cx="5976664"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Я </a:t>
            </a:r>
            <a:r>
              <a:rPr kumimoji="0" lang="ru-RU" sz="1600" b="0" i="0"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продегустировал</a:t>
            </a: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их, чтобы определить каким майонезом заправить салат, ведь вкус закусок в значительной мере зависит от соуса, которым его заправляют. Одно и то же блюдо, заправленное по-разному, по-разному и воспринимается.</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p:cNvPicPr/>
          <p:nvPr/>
        </p:nvPicPr>
        <p:blipFill>
          <a:blip r:embed="rId3" cstate="print"/>
          <a:srcRect/>
          <a:stretch>
            <a:fillRect/>
          </a:stretch>
        </p:blipFill>
        <p:spPr bwMode="auto">
          <a:xfrm>
            <a:off x="1691680" y="2060848"/>
            <a:ext cx="1706880" cy="2278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p:cNvPicPr/>
          <p:nvPr/>
        </p:nvPicPr>
        <p:blipFill>
          <a:blip r:embed="rId4" cstate="print"/>
          <a:srcRect/>
          <a:stretch>
            <a:fillRect/>
          </a:stretch>
        </p:blipFill>
        <p:spPr bwMode="auto">
          <a:xfrm>
            <a:off x="3995936" y="2060848"/>
            <a:ext cx="1706880" cy="22783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Рисунок 5"/>
          <p:cNvPicPr/>
          <p:nvPr/>
        </p:nvPicPr>
        <p:blipFill>
          <a:blip r:embed="rId5" cstate="print"/>
          <a:srcRect/>
          <a:stretch>
            <a:fillRect/>
          </a:stretch>
        </p:blipFill>
        <p:spPr bwMode="auto">
          <a:xfrm>
            <a:off x="6156176" y="1916832"/>
            <a:ext cx="1676400" cy="2263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3250" name="Rectangle 2"/>
          <p:cNvSpPr>
            <a:spLocks noChangeArrowheads="1"/>
          </p:cNvSpPr>
          <p:nvPr/>
        </p:nvSpPr>
        <p:spPr bwMode="auto">
          <a:xfrm>
            <a:off x="3419872" y="4437112"/>
            <a:ext cx="475252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Все варианты понравились. Семейным советом решили салат заправить «белым» и «зеленым» майонезом. Вкусно получилось!</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i.jfif"/>
          <p:cNvPicPr>
            <a:picLocks noChangeAspect="1"/>
          </p:cNvPicPr>
          <p:nvPr/>
        </p:nvPicPr>
        <p:blipFill>
          <a:blip r:embed="rId2" cstate="print"/>
          <a:stretch>
            <a:fillRect/>
          </a:stretch>
        </p:blipFill>
        <p:spPr>
          <a:xfrm>
            <a:off x="0" y="0"/>
            <a:ext cx="9144000" cy="685264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7409" name="Rectangle 1"/>
          <p:cNvSpPr>
            <a:spLocks noChangeArrowheads="1"/>
          </p:cNvSpPr>
          <p:nvPr/>
        </p:nvSpPr>
        <p:spPr bwMode="auto">
          <a:xfrm>
            <a:off x="1187624" y="692696"/>
            <a:ext cx="712879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tabLst>
                <a:tab pos="715963" algn="l"/>
              </a:tabLst>
            </a:pPr>
            <a:r>
              <a:rPr kumimoji="0" lang="ru-RU" sz="24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История возникновения профессии повар</a:t>
            </a:r>
            <a:endPar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r>
              <a:rPr lang="ru-RU" sz="2400" b="1" dirty="0" smtClean="0">
                <a:latin typeface="Times New Roman" pitchFamily="18" charset="0"/>
                <a:cs typeface="Times New Roman" pitchFamily="18" charset="0"/>
              </a:rPr>
              <a:t>Профессия повара</a:t>
            </a:r>
            <a:r>
              <a:rPr lang="ru-RU" sz="2400" dirty="0" smtClean="0">
                <a:latin typeface="Times New Roman" pitchFamily="18" charset="0"/>
                <a:cs typeface="Times New Roman" pitchFamily="18" charset="0"/>
              </a:rPr>
              <a:t> – одна из древнейших профессий. Первобытный охотник, случайно обжаривший кусок своей добычи на костре, понял, что жарить мясо на костре гораздо вкуснее, чем есть его сырым. Пещерные люди мясо стали постоянно жарить на костре. Таким образом зародилась профессия повар.</a:t>
            </a:r>
            <a:endParaRPr lang="ru-RU" sz="2400" dirty="0">
              <a:latin typeface="Times New Roman" pitchFamily="18" charset="0"/>
              <a:cs typeface="Times New Roman" pitchFamily="18" charset="0"/>
            </a:endParaRPr>
          </a:p>
        </p:txBody>
      </p:sp>
    </p:spTree>
  </p:cSld>
  <p:clrMapOvr>
    <a:masterClrMapping/>
  </p:clrMapOvr>
  <p:transition>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95722721_14-p-kulinarnie-foni-26.jpg"/>
          <p:cNvPicPr>
            <a:picLocks noChangeAspect="1"/>
          </p:cNvPicPr>
          <p:nvPr/>
        </p:nvPicPr>
        <p:blipFill>
          <a:blip r:embed="rId2" cstate="print"/>
          <a:stretch>
            <a:fillRect/>
          </a:stretch>
        </p:blipFill>
        <p:spPr>
          <a:xfrm>
            <a:off x="0" y="0"/>
            <a:ext cx="9144000" cy="68579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4273" name="Rectangle 1"/>
          <p:cNvSpPr>
            <a:spLocks noChangeArrowheads="1"/>
          </p:cNvSpPr>
          <p:nvPr/>
        </p:nvSpPr>
        <p:spPr bwMode="auto">
          <a:xfrm>
            <a:off x="0" y="116632"/>
            <a:ext cx="91440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Практические советы по употреблению майонеза по мнению профессионального повара:</a:t>
            </a:r>
            <a:endPar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лучше использовать майонез, приготовленный в домашних условиях;</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при выборе майонеза промышленного производства необходимо внимательно изучить состав,;</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также следует обратить внимание на срок годности,;</a:t>
            </a: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не нужно добавлять майонез в выпечку или горячие блюда;</a:t>
            </a:r>
          </a:p>
        </p:txBody>
      </p:sp>
      <p:sp>
        <p:nvSpPr>
          <p:cNvPr id="4" name="Прямоугольник 3"/>
          <p:cNvSpPr/>
          <p:nvPr/>
        </p:nvSpPr>
        <p:spPr>
          <a:xfrm>
            <a:off x="2987824" y="2420888"/>
            <a:ext cx="5904656" cy="2862322"/>
          </a:xfrm>
          <a:prstGeom prst="rect">
            <a:avLst/>
          </a:prstGeom>
        </p:spPr>
        <p:txBody>
          <a:bodyPr wrap="square">
            <a:spAutoFit/>
          </a:bodyPr>
          <a:lstStyle/>
          <a:p>
            <a:pPr lvl="0" indent="449263" algn="just" eaLnBrk="0" fontAlgn="base" hangingPunct="0">
              <a:spcBef>
                <a:spcPct val="0"/>
              </a:spcBef>
              <a:spcAft>
                <a:spcPct val="0"/>
              </a:spcAft>
            </a:pPr>
            <a:r>
              <a:rPr lang="ru-RU" dirty="0" smtClean="0">
                <a:latin typeface="Times New Roman" pitchFamily="18" charset="0"/>
                <a:ea typeface="Times New Roman" pitchFamily="18" charset="0"/>
                <a:cs typeface="Times New Roman" pitchFamily="18" charset="0"/>
              </a:rPr>
              <a:t> - </a:t>
            </a:r>
            <a:r>
              <a:rPr lang="ru-RU" sz="2000" dirty="0" smtClean="0">
                <a:latin typeface="Times New Roman" pitchFamily="18" charset="0"/>
                <a:ea typeface="Times New Roman" pitchFamily="18" charset="0"/>
                <a:cs typeface="Times New Roman" pitchFamily="18" charset="0"/>
              </a:rPr>
              <a:t>поскольку майонез это высококалорийный продукт, то лучше его потребление свести к минимуму</a:t>
            </a:r>
          </a:p>
          <a:p>
            <a:pPr lvl="0" indent="449263" algn="just" eaLnBrk="0" fontAlgn="base" hangingPunct="0">
              <a:spcBef>
                <a:spcPct val="0"/>
              </a:spcBef>
              <a:spcAft>
                <a:spcPct val="0"/>
              </a:spcAft>
            </a:pPr>
            <a:r>
              <a:rPr lang="ru-RU" sz="2000" b="1" i="1" dirty="0" smtClean="0">
                <a:solidFill>
                  <a:srgbClr val="333333"/>
                </a:solidFill>
                <a:latin typeface="Times New Roman" pitchFamily="18" charset="0"/>
                <a:ea typeface="Times New Roman" pitchFamily="18" charset="0"/>
                <a:cs typeface="Times New Roman" pitchFamily="18" charset="0"/>
              </a:rPr>
              <a:t>И всё-таки лучшим вариантом будет майонез, приготовленный самостоятельно – ведь это просто, быстро, легко и очень вкусно. Домашний майонез полезен для здоровья – ведь ради этого мы и стараемся готовить разнообразные и полезные блюда.</a:t>
            </a:r>
            <a:endParaRPr lang="ru-RU" sz="2000" b="1" dirty="0" smtClean="0">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13462216_16-p-fon-dlya-prezentatsii-pro-kukhnyu-17.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5297" name="Rectangle 1"/>
          <p:cNvSpPr>
            <a:spLocks noChangeArrowheads="1"/>
          </p:cNvSpPr>
          <p:nvPr/>
        </p:nvSpPr>
        <p:spPr bwMode="auto">
          <a:xfrm>
            <a:off x="0" y="116632"/>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effectLst/>
                <a:latin typeface="Times New Roman" pitchFamily="18" charset="0"/>
                <a:ea typeface="Times New Roman" pitchFamily="18" charset="0"/>
                <a:cs typeface="Times New Roman" pitchFamily="18" charset="0"/>
              </a:rPr>
              <a:t>Заключение</a:t>
            </a:r>
            <a:endParaRPr kumimoji="0" lang="ru-RU" sz="3600" b="0" i="0" u="none" strike="noStrike" cap="none" normalizeH="0" baseline="0" dirty="0" smtClean="0">
              <a:ln>
                <a:noFill/>
              </a:ln>
              <a:effectLst/>
              <a:latin typeface="Times New Roman" pitchFamily="18" charset="0"/>
              <a:ea typeface="Times New Roman" pitchFamily="18" charset="0"/>
              <a:cs typeface="Times New Roman" pitchFamily="18" charset="0"/>
            </a:endParaRPr>
          </a:p>
          <a:p>
            <a:pPr lvl="0" indent="449263" algn="just" eaLnBrk="0" fontAlgn="base" hangingPunct="0">
              <a:spcBef>
                <a:spcPct val="0"/>
              </a:spcBef>
              <a:spcAft>
                <a:spcPct val="0"/>
              </a:spcAft>
            </a:pPr>
            <a:r>
              <a:rPr lang="ru-RU" sz="3600" dirty="0" smtClean="0">
                <a:latin typeface="Times New Roman" pitchFamily="18" charset="0"/>
                <a:cs typeface="Times New Roman" pitchFamily="18" charset="0"/>
              </a:rPr>
              <a:t>Работая над данной темой, я много узнал о профессии повара, которая позволяет проявлять творчество и проводить эксперименты по приготовлению блюд, а так же о любимом соусе – майонезе, его истории, составе, вреде  и пользе для организма, научился делать вкусный и полезный домашний майонез по рецепту профессионального повара.</a:t>
            </a:r>
            <a:endParaRPr kumimoji="0" lang="ru-RU" sz="3600" b="0" i="0" u="none" strike="noStrike" cap="none" normalizeH="0" baseline="0" dirty="0" smtClean="0">
              <a:ln>
                <a:noFill/>
              </a:ln>
              <a:effectLst/>
              <a:latin typeface="Times New Roman" pitchFamily="18" charset="0"/>
              <a:ea typeface="Times New Roman" pitchFamily="18" charset="0"/>
              <a:cs typeface="Times New Roman" pitchFamily="18" charset="0"/>
            </a:endParaRPr>
          </a:p>
        </p:txBody>
      </p:sp>
    </p:spTree>
  </p:cSld>
  <p:clrMapOvr>
    <a:masterClrMapping/>
  </p:clrMapOvr>
  <p:transition>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PDS_Dining1-Background-3-column.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6323" name="Rectangle 3"/>
          <p:cNvSpPr>
            <a:spLocks noChangeArrowheads="1"/>
          </p:cNvSpPr>
          <p:nvPr/>
        </p:nvSpPr>
        <p:spPr bwMode="auto">
          <a:xfrm>
            <a:off x="2195736" y="-37256"/>
            <a:ext cx="468052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Список использованных источников информации</a:t>
            </a:r>
            <a:endParaRPr kumimoji="0" lang="ru-RU" b="0" i="0" u="none" strike="noStrike" cap="none" normalizeH="0" baseline="0" dirty="0" smtClean="0">
              <a:ln>
                <a:noFill/>
              </a:ln>
              <a:solidFill>
                <a:schemeClr val="tx1"/>
              </a:solidFill>
              <a:effectLst/>
              <a:latin typeface="Arial" pitchFamily="34" charset="0"/>
              <a:cs typeface="Arial" pitchFamily="34" charset="0"/>
            </a:endParaRPr>
          </a:p>
        </p:txBody>
      </p:sp>
      <p:sp>
        <p:nvSpPr>
          <p:cNvPr id="56324" name="Rectangle 4"/>
          <p:cNvSpPr>
            <a:spLocks noChangeArrowheads="1"/>
          </p:cNvSpPr>
          <p:nvPr/>
        </p:nvSpPr>
        <p:spPr bwMode="auto">
          <a:xfrm>
            <a:off x="2339752" y="620688"/>
            <a:ext cx="4248472" cy="369332"/>
          </a:xfrm>
          <a:prstGeom prst="rect">
            <a:avLst/>
          </a:prstGeom>
          <a:solidFill>
            <a:schemeClr val="bg1"/>
          </a:solidFill>
          <a:ln w="9525">
            <a:solidFill>
              <a:schemeClr val="bg1"/>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b="0" strike="noStrike" cap="none" normalizeH="0" baseline="0" dirty="0" smtClean="0">
                <a:ln>
                  <a:solidFill>
                    <a:schemeClr val="tx1"/>
                  </a:solidFill>
                </a:ln>
                <a:solidFill>
                  <a:schemeClr val="bg1"/>
                </a:solidFill>
                <a:effectLst/>
                <a:latin typeface="Times New Roman" pitchFamily="18" charset="0"/>
                <a:ea typeface="Calibri" pitchFamily="34" charset="0"/>
                <a:cs typeface="Times New Roman" pitchFamily="18" charset="0"/>
                <a:hlinkClick r:id="rId3"/>
              </a:rPr>
              <a:t>1.</a:t>
            </a:r>
            <a:r>
              <a:rPr kumimoji="0" lang="ru-RU" b="0" strike="noStrike" cap="none" normalizeH="0" dirty="0" smtClean="0">
                <a:ln>
                  <a:solidFill>
                    <a:schemeClr val="tx1"/>
                  </a:solidFill>
                </a:ln>
                <a:solidFill>
                  <a:schemeClr val="bg1"/>
                </a:solidFill>
                <a:effectLst/>
                <a:latin typeface="Times New Roman" pitchFamily="18" charset="0"/>
                <a:ea typeface="Calibri" pitchFamily="34" charset="0"/>
                <a:cs typeface="Times New Roman" pitchFamily="18" charset="0"/>
                <a:hlinkClick r:id="rId3"/>
              </a:rPr>
              <a:t> </a:t>
            </a:r>
            <a:r>
              <a:rPr kumimoji="0" lang="ru-RU" b="0" strike="noStrike" cap="none" normalizeH="0" baseline="0" dirty="0" smtClean="0">
                <a:ln>
                  <a:solidFill>
                    <a:schemeClr val="tx1"/>
                  </a:solidFill>
                </a:ln>
                <a:solidFill>
                  <a:schemeClr val="bg1"/>
                </a:solidFill>
                <a:effectLst/>
                <a:latin typeface="Times New Roman" pitchFamily="18" charset="0"/>
                <a:ea typeface="Calibri" pitchFamily="34" charset="0"/>
                <a:cs typeface="Times New Roman" pitchFamily="18" charset="0"/>
                <a:hlinkClick r:id="rId3"/>
              </a:rPr>
              <a:t>https://foodandhealth.ru/sousy/mayonez</a:t>
            </a:r>
            <a:r>
              <a:rPr kumimoji="0" lang="ru-RU" b="0" i="1" u="none" strike="noStrike" cap="none" normalizeH="0" baseline="0" dirty="0" smtClean="0">
                <a:ln>
                  <a:solidFill>
                    <a:schemeClr val="bg1"/>
                  </a:solidFill>
                </a:ln>
                <a:effectLst/>
                <a:latin typeface="Times New Roman" pitchFamily="18" charset="0"/>
                <a:ea typeface="Calibri" pitchFamily="34" charset="0"/>
                <a:cs typeface="Times New Roman" pitchFamily="18" charset="0"/>
                <a:hlinkClick r:id="rId3"/>
              </a:rPr>
              <a:t>/</a:t>
            </a:r>
            <a:endParaRPr kumimoji="0" lang="ru-RU" b="0" i="0" u="none" strike="noStrike" cap="none" normalizeH="0" baseline="0" dirty="0" smtClean="0">
              <a:ln>
                <a:solidFill>
                  <a:schemeClr val="bg1"/>
                </a:solidFill>
              </a:ln>
              <a:effectLst/>
              <a:latin typeface="Times New Roman" pitchFamily="18" charset="0"/>
              <a:cs typeface="Times New Roman" pitchFamily="18" charset="0"/>
            </a:endParaRPr>
          </a:p>
        </p:txBody>
      </p:sp>
      <p:sp>
        <p:nvSpPr>
          <p:cNvPr id="56325" name="Rectangle 5"/>
          <p:cNvSpPr>
            <a:spLocks noChangeArrowheads="1"/>
          </p:cNvSpPr>
          <p:nvPr/>
        </p:nvSpPr>
        <p:spPr bwMode="auto">
          <a:xfrm>
            <a:off x="2339752" y="980728"/>
            <a:ext cx="421196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ru-RU" dirty="0" smtClean="0">
                <a:ln>
                  <a:solidFill>
                    <a:schemeClr val="tx1"/>
                  </a:solidFill>
                </a:ln>
                <a:latin typeface="Times New Roman" pitchFamily="18" charset="0"/>
                <a:ea typeface="Calibri" pitchFamily="34" charset="0"/>
                <a:cs typeface="Times New Roman" pitchFamily="18" charset="0"/>
              </a:rPr>
              <a:t>2</a:t>
            </a: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 https://суперкук.рф</a:t>
            </a:r>
            <a:endParaRPr kumimoji="0" lang="ru-RU" b="0" i="0" u="none" strike="noStrike" cap="none" normalizeH="0" baseline="0" dirty="0" smtClean="0">
              <a:ln>
                <a:solidFill>
                  <a:schemeClr val="tx1"/>
                </a:solidFill>
              </a:ln>
              <a:solidFill>
                <a:schemeClr val="tx1"/>
              </a:solidFill>
              <a:effectLst/>
              <a:latin typeface="Arial" pitchFamily="34" charset="0"/>
              <a:cs typeface="Arial" pitchFamily="34" charset="0"/>
            </a:endParaRPr>
          </a:p>
        </p:txBody>
      </p:sp>
      <p:sp>
        <p:nvSpPr>
          <p:cNvPr id="56326" name="Rectangle 6"/>
          <p:cNvSpPr>
            <a:spLocks noChangeArrowheads="1"/>
          </p:cNvSpPr>
          <p:nvPr/>
        </p:nvSpPr>
        <p:spPr bwMode="auto">
          <a:xfrm>
            <a:off x="2339752" y="1340768"/>
            <a:ext cx="406794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b="0" u="none" strike="noStrike" cap="none" normalizeH="0" baseline="0" dirty="0" smtClean="0">
                <a:ln>
                  <a:solidFill>
                    <a:schemeClr val="tx1"/>
                  </a:solidFill>
                </a:ln>
                <a:solidFill>
                  <a:schemeClr val="bg1"/>
                </a:solidFill>
                <a:effectLst/>
                <a:latin typeface="Times New Roman" pitchFamily="18" charset="0"/>
                <a:ea typeface="Calibri" pitchFamily="34" charset="0"/>
                <a:cs typeface="Times New Roman" pitchFamily="18" charset="0"/>
                <a:hlinkClick r:id="rId4"/>
              </a:rPr>
              <a:t>3. http://erudit-menu.ru</a:t>
            </a:r>
            <a:endParaRPr kumimoji="0" lang="ru-RU" b="0" u="none" strike="noStrike" cap="none" normalizeH="0" baseline="0" dirty="0" smtClean="0">
              <a:ln>
                <a:solidFill>
                  <a:schemeClr val="tx1"/>
                </a:solidFill>
              </a:ln>
              <a:solidFill>
                <a:schemeClr val="bg1"/>
              </a:solidFill>
              <a:effectLst/>
              <a:latin typeface="Times New Roman" pitchFamily="18" charset="0"/>
              <a:cs typeface="Times New Roman" pitchFamily="18" charset="0"/>
            </a:endParaRPr>
          </a:p>
        </p:txBody>
      </p:sp>
      <p:sp>
        <p:nvSpPr>
          <p:cNvPr id="56327" name="Rectangle 7"/>
          <p:cNvSpPr>
            <a:spLocks noChangeArrowheads="1"/>
          </p:cNvSpPr>
          <p:nvPr/>
        </p:nvSpPr>
        <p:spPr bwMode="auto">
          <a:xfrm>
            <a:off x="2339752" y="1700808"/>
            <a:ext cx="4536504"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rPr>
              <a:t>4.Майонез // Ломбард — </a:t>
            </a:r>
            <a:r>
              <a:rPr kumimoji="0" lang="ru-RU" b="0" i="0" u="none" strike="noStrike" cap="none" normalizeH="0" baseline="0" dirty="0" err="1" smtClean="0">
                <a:ln>
                  <a:solidFill>
                    <a:schemeClr val="tx1"/>
                  </a:solidFill>
                </a:ln>
                <a:effectLst/>
                <a:latin typeface="Times New Roman" pitchFamily="18" charset="0"/>
                <a:ea typeface="Calibri" pitchFamily="34" charset="0"/>
                <a:cs typeface="Times New Roman" pitchFamily="18" charset="0"/>
              </a:rPr>
              <a:t>Мезитол</a:t>
            </a: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rPr>
              <a:t>. — М. : Советская энциклопедия, 1974. — (</a:t>
            </a: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hlinkClick r:id="rId5" tooltip="Большая советская энциклопедия"/>
              </a:rPr>
              <a:t>Большая советская энциклопедия</a:t>
            </a: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rPr>
              <a:t> : [в 30 т.] / гл. ред. </a:t>
            </a: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hlinkClick r:id="rId6" tooltip="Прохоров, Александр Михайлович"/>
              </a:rPr>
              <a:t>А. М. Прохоров</a:t>
            </a:r>
            <a:r>
              <a:rPr kumimoji="0" lang="ru-RU" b="0" i="0" u="none" strike="noStrike" cap="none" normalizeH="0" baseline="0" dirty="0" smtClean="0">
                <a:ln>
                  <a:solidFill>
                    <a:schemeClr val="tx1"/>
                  </a:solidFill>
                </a:ln>
                <a:effectLst/>
                <a:latin typeface="Times New Roman" pitchFamily="18" charset="0"/>
                <a:ea typeface="Calibri" pitchFamily="34" charset="0"/>
                <a:cs typeface="Times New Roman" pitchFamily="18" charset="0"/>
              </a:rPr>
              <a:t> ; 1969—1978, т. 15).</a:t>
            </a:r>
            <a:endParaRPr kumimoji="0" lang="ru-RU" b="0" i="0" u="none" strike="noStrike" cap="none" normalizeH="0" baseline="0" dirty="0" smtClean="0">
              <a:ln>
                <a:solidFill>
                  <a:schemeClr val="tx1"/>
                </a:solidFill>
              </a:ln>
              <a:effectLst/>
              <a:latin typeface="Times New Roman" pitchFamily="18" charset="0"/>
              <a:cs typeface="Times New Roman" pitchFamily="18" charset="0"/>
            </a:endParaRPr>
          </a:p>
        </p:txBody>
      </p:sp>
      <p:sp>
        <p:nvSpPr>
          <p:cNvPr id="56328" name="Rectangle 8"/>
          <p:cNvSpPr>
            <a:spLocks noChangeArrowheads="1"/>
          </p:cNvSpPr>
          <p:nvPr/>
        </p:nvSpPr>
        <p:spPr bwMode="auto">
          <a:xfrm>
            <a:off x="2411760" y="2852936"/>
            <a:ext cx="241176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ru-RU" dirty="0" smtClean="0">
                <a:ln>
                  <a:solidFill>
                    <a:schemeClr val="tx1"/>
                  </a:solidFill>
                </a:ln>
                <a:latin typeface="Times New Roman" pitchFamily="18" charset="0"/>
                <a:ea typeface="Calibri" pitchFamily="34" charset="0"/>
                <a:cs typeface="Times New Roman" pitchFamily="18" charset="0"/>
                <a:hlinkClick r:id="rId7"/>
              </a:rPr>
              <a:t>5. </a:t>
            </a: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hlinkClick r:id="rId7"/>
              </a:rPr>
              <a:t>https://eda.ru</a:t>
            </a:r>
            <a:endParaRPr kumimoji="0" lang="ru-RU" b="0" i="0" u="none" strike="noStrike" cap="none" normalizeH="0" baseline="0" dirty="0" smtClean="0">
              <a:ln>
                <a:solidFill>
                  <a:schemeClr val="tx1"/>
                </a:solidFill>
              </a:ln>
              <a:solidFill>
                <a:schemeClr val="tx1"/>
              </a:solidFill>
              <a:effectLst/>
              <a:latin typeface="Arial" pitchFamily="34" charset="0"/>
              <a:cs typeface="Arial" pitchFamily="34" charset="0"/>
            </a:endParaRPr>
          </a:p>
        </p:txBody>
      </p:sp>
      <p:sp>
        <p:nvSpPr>
          <p:cNvPr id="56329" name="Rectangle 9"/>
          <p:cNvSpPr>
            <a:spLocks noChangeArrowheads="1"/>
          </p:cNvSpPr>
          <p:nvPr/>
        </p:nvSpPr>
        <p:spPr bwMode="auto">
          <a:xfrm>
            <a:off x="2411760" y="3212976"/>
            <a:ext cx="446449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6. Нечаев, Л.П. Майонезы / Л.П. Нечаев. - СПб.: ГИОРД, 2012.-80 с.</a:t>
            </a:r>
            <a:endParaRPr kumimoji="0" lang="ru-RU" b="0" i="0" u="none" strike="noStrike" cap="none" normalizeH="0" baseline="0" dirty="0" smtClean="0">
              <a:ln>
                <a:solidFill>
                  <a:schemeClr val="tx1"/>
                </a:solidFill>
              </a:ln>
              <a:solidFill>
                <a:schemeClr val="tx1"/>
              </a:solidFill>
              <a:effectLst/>
              <a:latin typeface="Arial" pitchFamily="34" charset="0"/>
              <a:cs typeface="Arial" pitchFamily="34" charset="0"/>
            </a:endParaRPr>
          </a:p>
        </p:txBody>
      </p:sp>
      <p:sp>
        <p:nvSpPr>
          <p:cNvPr id="56330" name="Rectangle 10"/>
          <p:cNvSpPr>
            <a:spLocks noChangeArrowheads="1"/>
          </p:cNvSpPr>
          <p:nvPr/>
        </p:nvSpPr>
        <p:spPr bwMode="auto">
          <a:xfrm>
            <a:off x="2411760" y="3789040"/>
            <a:ext cx="453650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7. </a:t>
            </a:r>
            <a:r>
              <a:rPr kumimoji="0" lang="ru-RU" b="0" i="0" u="none" strike="noStrike" cap="none" normalizeH="0" baseline="0" dirty="0" err="1" smtClean="0">
                <a:ln>
                  <a:solidFill>
                    <a:schemeClr val="tx1"/>
                  </a:solidFill>
                </a:ln>
                <a:solidFill>
                  <a:schemeClr val="tx1"/>
                </a:solidFill>
                <a:effectLst/>
                <a:latin typeface="Times New Roman" pitchFamily="18" charset="0"/>
                <a:ea typeface="Calibri" pitchFamily="34" charset="0"/>
                <a:cs typeface="Times New Roman" pitchFamily="18" charset="0"/>
              </a:rPr>
              <a:t>Погожева</a:t>
            </a: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 А.В. Книга о вкусной и здоровой пище / </a:t>
            </a:r>
            <a:r>
              <a:rPr kumimoji="0" lang="ru-RU" b="0" i="0" u="none" strike="noStrike" cap="none" normalizeH="0" baseline="0" dirty="0" err="1" smtClean="0">
                <a:ln>
                  <a:solidFill>
                    <a:schemeClr val="tx1"/>
                  </a:solidFill>
                </a:ln>
                <a:solidFill>
                  <a:schemeClr val="tx1"/>
                </a:solidFill>
                <a:effectLst/>
                <a:latin typeface="Times New Roman" pitchFamily="18" charset="0"/>
                <a:ea typeface="Calibri" pitchFamily="34" charset="0"/>
                <a:cs typeface="Times New Roman" pitchFamily="18" charset="0"/>
              </a:rPr>
              <a:t>А.В.Погожева</a:t>
            </a: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 – М.: </a:t>
            </a:r>
            <a:r>
              <a:rPr kumimoji="0" lang="ru-RU" b="0" i="0" u="none" strike="noStrike" cap="none" normalizeH="0" baseline="0" dirty="0" err="1" smtClean="0">
                <a:ln>
                  <a:solidFill>
                    <a:schemeClr val="tx1"/>
                  </a:solidFill>
                </a:ln>
                <a:solidFill>
                  <a:schemeClr val="tx1"/>
                </a:solidFill>
                <a:effectLst/>
                <a:latin typeface="Times New Roman" pitchFamily="18" charset="0"/>
                <a:ea typeface="Calibri" pitchFamily="34" charset="0"/>
                <a:cs typeface="Times New Roman" pitchFamily="18" charset="0"/>
              </a:rPr>
              <a:t>Эксмо</a:t>
            </a:r>
            <a:r>
              <a:rPr kumimoji="0" lang="ru-RU" b="0" i="0" u="none" strike="noStrike" cap="none" normalizeH="0" baseline="0" dirty="0" smtClean="0">
                <a:ln>
                  <a:solidFill>
                    <a:schemeClr val="tx1"/>
                  </a:solidFill>
                </a:ln>
                <a:solidFill>
                  <a:schemeClr val="tx1"/>
                </a:solidFill>
                <a:effectLst/>
                <a:latin typeface="Times New Roman" pitchFamily="18" charset="0"/>
                <a:ea typeface="Calibri" pitchFamily="34" charset="0"/>
                <a:cs typeface="Times New Roman" pitchFamily="18" charset="0"/>
              </a:rPr>
              <a:t>, 2014. – 432 с.</a:t>
            </a:r>
            <a:endParaRPr kumimoji="0" lang="ru-RU" b="0" i="0" u="none" strike="noStrike" cap="none" normalizeH="0" baseline="0" dirty="0" smtClean="0">
              <a:ln>
                <a:solidFill>
                  <a:schemeClr val="tx1"/>
                </a:solidFill>
              </a:ln>
              <a:solidFill>
                <a:schemeClr val="tx1"/>
              </a:solidFill>
              <a:effectLst/>
              <a:latin typeface="Arial" pitchFamily="34" charset="0"/>
              <a:cs typeface="Arial" pitchFamily="34" charset="0"/>
            </a:endParaRPr>
          </a:p>
        </p:txBody>
      </p:sp>
      <p:sp>
        <p:nvSpPr>
          <p:cNvPr id="13" name="Прямоугольник 12"/>
          <p:cNvSpPr/>
          <p:nvPr/>
        </p:nvSpPr>
        <p:spPr>
          <a:xfrm>
            <a:off x="2411760" y="4725144"/>
            <a:ext cx="2491323" cy="369332"/>
          </a:xfrm>
          <a:prstGeom prst="rect">
            <a:avLst/>
          </a:prstGeom>
        </p:spPr>
        <p:txBody>
          <a:bodyPr wrap="none">
            <a:spAutoFit/>
          </a:bodyPr>
          <a:lstStyle/>
          <a:p>
            <a:r>
              <a:rPr lang="ru-RU" u="sng" dirty="0" smtClean="0">
                <a:ln>
                  <a:solidFill>
                    <a:schemeClr val="tx1"/>
                  </a:solidFill>
                </a:ln>
                <a:latin typeface="Times New Roman" pitchFamily="18" charset="0"/>
                <a:cs typeface="Times New Roman" pitchFamily="18" charset="0"/>
                <a:hlinkClick r:id="rId8"/>
              </a:rPr>
              <a:t>8. https://zen.yandex.ru</a:t>
            </a:r>
            <a:r>
              <a:rPr lang="ru-RU" dirty="0" smtClean="0">
                <a:ln>
                  <a:solidFill>
                    <a:schemeClr val="tx1"/>
                  </a:solidFill>
                </a:ln>
                <a:latin typeface="Times New Roman" pitchFamily="18" charset="0"/>
                <a:cs typeface="Times New Roman" pitchFamily="18" charset="0"/>
              </a:rPr>
              <a:t>.</a:t>
            </a:r>
            <a:endParaRPr lang="ru-RU" dirty="0">
              <a:ln>
                <a:solidFill>
                  <a:schemeClr val="tx1"/>
                </a:solidFill>
              </a:ln>
              <a:latin typeface="Times New Roman" pitchFamily="18" charset="0"/>
              <a:cs typeface="Times New Roman" pitchFamily="18" charset="0"/>
            </a:endParaRPr>
          </a:p>
        </p:txBody>
      </p:sp>
      <p:sp>
        <p:nvSpPr>
          <p:cNvPr id="14" name="Прямоугольник 13"/>
          <p:cNvSpPr/>
          <p:nvPr/>
        </p:nvSpPr>
        <p:spPr>
          <a:xfrm>
            <a:off x="2411760" y="5085184"/>
            <a:ext cx="4572000" cy="646331"/>
          </a:xfrm>
          <a:prstGeom prst="rect">
            <a:avLst/>
          </a:prstGeom>
        </p:spPr>
        <p:txBody>
          <a:bodyPr>
            <a:spAutoFit/>
          </a:bodyPr>
          <a:lstStyle/>
          <a:p>
            <a:r>
              <a:rPr lang="ru-RU" u="sng" dirty="0" smtClean="0">
                <a:ln>
                  <a:solidFill>
                    <a:schemeClr val="tx1"/>
                  </a:solidFill>
                </a:ln>
                <a:solidFill>
                  <a:schemeClr val="bg1"/>
                </a:solidFill>
                <a:latin typeface="Times New Roman" pitchFamily="18" charset="0"/>
                <a:cs typeface="Times New Roman" pitchFamily="18" charset="0"/>
                <a:hlinkClick r:id="rId9"/>
              </a:rPr>
              <a:t>9. https://poleznii-site.ru/pitanie/mayonez-polza-i-vred</a:t>
            </a:r>
            <a:r>
              <a:rPr lang="ru-RU" dirty="0" smtClean="0">
                <a:ln>
                  <a:solidFill>
                    <a:schemeClr val="tx1"/>
                  </a:solidFill>
                </a:ln>
                <a:solidFill>
                  <a:schemeClr val="bg1"/>
                </a:solidFill>
                <a:latin typeface="Times New Roman" pitchFamily="18" charset="0"/>
                <a:cs typeface="Times New Roman" pitchFamily="18" charset="0"/>
              </a:rPr>
              <a:t>.</a:t>
            </a:r>
            <a:endParaRPr lang="ru-RU" dirty="0">
              <a:ln>
                <a:solidFill>
                  <a:schemeClr val="tx1"/>
                </a:solidFill>
              </a:ln>
              <a:solidFill>
                <a:schemeClr val="bg1"/>
              </a:solidFill>
              <a:latin typeface="Times New Roman" pitchFamily="18" charset="0"/>
              <a:cs typeface="Times New Roman" pitchFamily="18" charset="0"/>
            </a:endParaRPr>
          </a:p>
        </p:txBody>
      </p:sp>
      <p:sp>
        <p:nvSpPr>
          <p:cNvPr id="56331" name="Rectangle 11"/>
          <p:cNvSpPr>
            <a:spLocks noChangeArrowheads="1"/>
          </p:cNvSpPr>
          <p:nvPr/>
        </p:nvSpPr>
        <p:spPr bwMode="auto">
          <a:xfrm>
            <a:off x="2411760" y="6021288"/>
            <a:ext cx="48965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ru-RU" b="0" i="0" u="none" strike="noStrike" cap="none" normalizeH="0" baseline="0" dirty="0" smtClean="0">
                <a:ln>
                  <a:solidFill>
                    <a:schemeClr val="tx1"/>
                  </a:solidFill>
                </a:ln>
                <a:solidFill>
                  <a:schemeClr val="bg1"/>
                </a:solidFill>
                <a:effectLst/>
                <a:latin typeface="Times New Roman" pitchFamily="18" charset="0"/>
                <a:ea typeface="Times New Roman" pitchFamily="18" charset="0"/>
                <a:cs typeface="Times New Roman" pitchFamily="18" charset="0"/>
                <a:hlinkClick r:id="rId10"/>
              </a:rPr>
              <a:t>1</a:t>
            </a:r>
            <a:r>
              <a:rPr kumimoji="0" lang="en-US" b="0" i="0" u="none" strike="noStrike" cap="none" normalizeH="0" baseline="0" dirty="0" smtClean="0">
                <a:ln>
                  <a:solidFill>
                    <a:schemeClr val="tx1"/>
                  </a:solidFill>
                </a:ln>
                <a:solidFill>
                  <a:schemeClr val="bg1"/>
                </a:solidFill>
                <a:effectLst/>
                <a:latin typeface="Times New Roman" pitchFamily="18" charset="0"/>
                <a:ea typeface="Times New Roman" pitchFamily="18" charset="0"/>
                <a:cs typeface="Times New Roman" pitchFamily="18" charset="0"/>
                <a:hlinkClick r:id="rId10"/>
              </a:rPr>
              <a:t>1</a:t>
            </a:r>
            <a:r>
              <a:rPr kumimoji="0" lang="ru-RU" b="0" i="0" u="none" strike="noStrike" cap="none" normalizeH="0" baseline="0" dirty="0" smtClean="0">
                <a:ln>
                  <a:solidFill>
                    <a:schemeClr val="tx1"/>
                  </a:solidFill>
                </a:ln>
                <a:solidFill>
                  <a:schemeClr val="bg1"/>
                </a:solidFill>
                <a:effectLst/>
                <a:latin typeface="Times New Roman" pitchFamily="18" charset="0"/>
                <a:ea typeface="Times New Roman" pitchFamily="18" charset="0"/>
                <a:cs typeface="Times New Roman" pitchFamily="18" charset="0"/>
                <a:hlinkClick r:id="rId10"/>
              </a:rPr>
              <a:t>. </a:t>
            </a:r>
            <a:r>
              <a:rPr kumimoji="0" lang="en-US" b="0" i="0" u="none" strike="noStrike" cap="none" normalizeH="0" baseline="0" dirty="0" smtClean="0">
                <a:ln>
                  <a:solidFill>
                    <a:schemeClr val="tx1"/>
                  </a:solidFill>
                </a:ln>
                <a:solidFill>
                  <a:schemeClr val="bg1"/>
                </a:solidFill>
                <a:effectLst/>
                <a:latin typeface="Times New Roman" pitchFamily="18" charset="0"/>
                <a:ea typeface="Times New Roman" pitchFamily="18" charset="0"/>
                <a:cs typeface="Times New Roman" pitchFamily="18" charset="0"/>
                <a:hlinkClick r:id="rId10"/>
              </a:rPr>
              <a:t>http://na-vilke.ru/znamenitye-povara-proshlogo-i-nastoyashhego.html</a:t>
            </a:r>
            <a:endParaRPr kumimoji="0" lang="en-US" b="0" i="0" u="none" strike="noStrike" cap="none" normalizeH="0" baseline="0" dirty="0" smtClean="0">
              <a:ln>
                <a:solidFill>
                  <a:schemeClr val="tx1"/>
                </a:solidFill>
              </a:ln>
              <a:solidFill>
                <a:schemeClr val="bg1"/>
              </a:solidFill>
              <a:effectLst/>
              <a:latin typeface="Times New Roman" pitchFamily="18" charset="0"/>
              <a:cs typeface="Times New Roman" pitchFamily="18" charset="0"/>
            </a:endParaRPr>
          </a:p>
        </p:txBody>
      </p:sp>
      <p:sp>
        <p:nvSpPr>
          <p:cNvPr id="16" name="Прямоугольник 15"/>
          <p:cNvSpPr/>
          <p:nvPr/>
        </p:nvSpPr>
        <p:spPr>
          <a:xfrm>
            <a:off x="2411760" y="5661248"/>
            <a:ext cx="2501647" cy="369332"/>
          </a:xfrm>
          <a:prstGeom prst="rect">
            <a:avLst/>
          </a:prstGeom>
        </p:spPr>
        <p:txBody>
          <a:bodyPr wrap="none">
            <a:spAutoFit/>
          </a:bodyPr>
          <a:lstStyle/>
          <a:p>
            <a:r>
              <a:rPr lang="en-US" u="sng" dirty="0" smtClean="0">
                <a:ln>
                  <a:solidFill>
                    <a:schemeClr val="tx1"/>
                  </a:solidFill>
                </a:ln>
                <a:latin typeface="Times New Roman" pitchFamily="18" charset="0"/>
                <a:cs typeface="Times New Roman" pitchFamily="18" charset="0"/>
              </a:rPr>
              <a:t>10</a:t>
            </a:r>
            <a:r>
              <a:rPr lang="ru-RU" u="sng" dirty="0" smtClean="0">
                <a:ln>
                  <a:solidFill>
                    <a:schemeClr val="tx1"/>
                  </a:solidFill>
                </a:ln>
                <a:latin typeface="Times New Roman" pitchFamily="18" charset="0"/>
                <a:cs typeface="Times New Roman" pitchFamily="18" charset="0"/>
              </a:rPr>
              <a:t>. https://</a:t>
            </a:r>
            <a:r>
              <a:rPr lang="en-US" u="sng" dirty="0" err="1" smtClean="0">
                <a:ln>
                  <a:solidFill>
                    <a:schemeClr val="tx1"/>
                  </a:solidFill>
                </a:ln>
                <a:latin typeface="Times New Roman" pitchFamily="18" charset="0"/>
                <a:cs typeface="Times New Roman" pitchFamily="18" charset="0"/>
              </a:rPr>
              <a:t>wikipedia</a:t>
            </a:r>
            <a:r>
              <a:rPr lang="ru-RU" u="sng" dirty="0" smtClean="0">
                <a:ln>
                  <a:solidFill>
                    <a:schemeClr val="tx1"/>
                  </a:solidFill>
                </a:ln>
                <a:latin typeface="Times New Roman" pitchFamily="18" charset="0"/>
                <a:cs typeface="Times New Roman" pitchFamily="18" charset="0"/>
              </a:rPr>
              <a:t>.</a:t>
            </a:r>
            <a:r>
              <a:rPr lang="en-US" u="sng" dirty="0" smtClean="0">
                <a:ln>
                  <a:solidFill>
                    <a:schemeClr val="tx1"/>
                  </a:solidFill>
                </a:ln>
                <a:latin typeface="Times New Roman" pitchFamily="18" charset="0"/>
                <a:cs typeface="Times New Roman" pitchFamily="18" charset="0"/>
              </a:rPr>
              <a:t>org</a:t>
            </a:r>
            <a:r>
              <a:rPr lang="ru-RU" dirty="0" smtClean="0">
                <a:ln>
                  <a:solidFill>
                    <a:schemeClr val="tx1"/>
                  </a:solidFill>
                </a:ln>
                <a:latin typeface="Times New Roman" pitchFamily="18" charset="0"/>
                <a:cs typeface="Times New Roman" pitchFamily="18" charset="0"/>
              </a:rPr>
              <a:t>.</a:t>
            </a:r>
            <a:endParaRPr lang="ru-RU" dirty="0">
              <a:ln>
                <a:solidFill>
                  <a:schemeClr val="tx1"/>
                </a:solidFill>
              </a:ln>
              <a:latin typeface="Times New Roman" pitchFamily="18" charset="0"/>
              <a:cs typeface="Times New Roman" pitchFamily="18" charset="0"/>
            </a:endParaRPr>
          </a:p>
        </p:txBody>
      </p:sp>
    </p:spTree>
  </p:cSld>
  <p:clrMapOvr>
    <a:masterClrMapping/>
  </p:clrMapOvr>
  <p:transition>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3825577.jpg"/>
          <p:cNvPicPr>
            <a:picLocks noChangeAspect="1"/>
          </p:cNvPicPr>
          <p:nvPr/>
        </p:nvPicPr>
        <p:blipFill>
          <a:blip r:embed="rId2" cstate="print"/>
          <a:stretch>
            <a:fillRect/>
          </a:stretch>
        </p:blipFill>
        <p:spPr>
          <a:xfrm>
            <a:off x="0" y="0"/>
            <a:ext cx="9144000" cy="685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025" name="Rectangle 1"/>
          <p:cNvSpPr>
            <a:spLocks noChangeArrowheads="1"/>
          </p:cNvSpPr>
          <p:nvPr/>
        </p:nvSpPr>
        <p:spPr bwMode="auto">
          <a:xfrm>
            <a:off x="611560" y="116632"/>
            <a:ext cx="7716151"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5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Times New Roman" pitchFamily="18" charset="0"/>
                <a:cs typeface="Times New Roman" pitchFamily="18" charset="0"/>
              </a:rPr>
              <a:t>Спасибо</a:t>
            </a:r>
            <a:r>
              <a:rPr kumimoji="0" lang="ru-RU" sz="5400" b="1" i="0" u="none" strike="noStrike" spc="50" normalizeH="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ea typeface="Times New Roman" pitchFamily="18" charset="0"/>
                <a:cs typeface="Times New Roman" pitchFamily="18" charset="0"/>
              </a:rPr>
              <a:t> за внимание!!!</a:t>
            </a:r>
            <a:endParaRPr kumimoji="0" lang="ru-RU" sz="5400" b="1" i="0" u="none" strike="noStrike" spc="50" normalizeH="0" baseline="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621006953_24-phonoteka_org-p-fon-dlya-prezentatsii-svetlii-s-produktami-29.jpg"/>
          <p:cNvPicPr>
            <a:picLocks noChangeAspect="1"/>
          </p:cNvPicPr>
          <p:nvPr/>
        </p:nvPicPr>
        <p:blipFill>
          <a:blip r:embed="rId2" cstate="print"/>
          <a:stretch>
            <a:fillRect/>
          </a:stretch>
        </p:blipFill>
        <p:spPr>
          <a:xfrm>
            <a:off x="0" y="0"/>
            <a:ext cx="9144000"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8433" name="Rectangle 1"/>
          <p:cNvSpPr>
            <a:spLocks noChangeArrowheads="1"/>
          </p:cNvSpPr>
          <p:nvPr/>
        </p:nvSpPr>
        <p:spPr bwMode="auto">
          <a:xfrm>
            <a:off x="1331640" y="189221"/>
            <a:ext cx="6300192"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ru-RU" sz="3600" b="1" dirty="0" smtClean="0">
                <a:latin typeface="Times New Roman" pitchFamily="18" charset="0"/>
                <a:cs typeface="Times New Roman" pitchFamily="18" charset="0"/>
              </a:rPr>
              <a:t>История возникновения майонеза (рассказ повара)</a:t>
            </a:r>
            <a:endParaRPr lang="ru-RU" sz="3600" dirty="0" smtClean="0">
              <a:latin typeface="Times New Roman" pitchFamily="18" charset="0"/>
              <a:cs typeface="Times New Roman" pitchFamily="18" charset="0"/>
            </a:endParaRPr>
          </a:p>
          <a:p>
            <a:r>
              <a:rPr lang="ru-RU" sz="3600" dirty="0" smtClean="0">
                <a:latin typeface="Times New Roman" pitchFamily="18" charset="0"/>
                <a:cs typeface="Times New Roman" pitchFamily="18" charset="0"/>
              </a:rPr>
              <a:t>Казалось бы, майонез существовал всегда, Но это не так. Родиной этого соуса считается Франция – впервые его приготовили в 18 веке. Название он получил от слова «</a:t>
            </a:r>
            <a:r>
              <a:rPr lang="ru-RU" sz="3600" dirty="0" err="1" smtClean="0">
                <a:latin typeface="Times New Roman" pitchFamily="18" charset="0"/>
                <a:cs typeface="Times New Roman" pitchFamily="18" charset="0"/>
              </a:rPr>
              <a:t>mayonnais</a:t>
            </a:r>
            <a:r>
              <a:rPr lang="ru-RU" sz="3600" dirty="0" smtClean="0">
                <a:latin typeface="Times New Roman" pitchFamily="18" charset="0"/>
                <a:cs typeface="Times New Roman" pitchFamily="18" charset="0"/>
              </a:rPr>
              <a:t>» - желток, поскольку соус готовится именно из них.</a:t>
            </a:r>
            <a:endParaRPr lang="ru-RU" sz="3600" dirty="0">
              <a:latin typeface="Times New Roman" pitchFamily="18" charset="0"/>
              <a:cs typeface="Times New Roman" pitchFamily="18" charset="0"/>
            </a:endParaRPr>
          </a:p>
        </p:txBody>
      </p:sp>
    </p:spTree>
  </p:cSld>
  <p:clrMapOvr>
    <a:masterClrMapping/>
  </p:clrMapOvr>
  <p:transition>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74154145-stock-photo-frame-of-fresh-vegetables-on.jpg"/>
          <p:cNvPicPr>
            <a:picLocks noChangeAspect="1"/>
          </p:cNvPicPr>
          <p:nvPr/>
        </p:nvPicPr>
        <p:blipFill>
          <a:blip r:embed="rId2" cstate="print"/>
          <a:stretch>
            <a:fillRect/>
          </a:stretch>
        </p:blipFill>
        <p:spPr>
          <a:xfrm>
            <a:off x="4271" y="0"/>
            <a:ext cx="9139729" cy="68580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9457" name="Rectangle 1"/>
          <p:cNvSpPr>
            <a:spLocks noChangeArrowheads="1"/>
          </p:cNvSpPr>
          <p:nvPr/>
        </p:nvSpPr>
        <p:spPr bwMode="auto">
          <a:xfrm>
            <a:off x="251520" y="-99392"/>
            <a:ext cx="864096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4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r>
              <a:rPr lang="ru-RU" sz="4000" b="1" i="1" dirty="0" smtClean="0">
                <a:latin typeface="Times New Roman" pitchFamily="18" charset="0"/>
                <a:cs typeface="Times New Roman" pitchFamily="18" charset="0"/>
              </a:rPr>
              <a:t>Настоящий классический соус майонез, по мнению повара, должен быть приготовлен технологически правильно, в строгом соответствии с рецептом.</a:t>
            </a:r>
            <a:endParaRPr lang="ru-RU" sz="4000" i="1" dirty="0" smtClean="0">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axresdefault.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481" name="Rectangle 1"/>
          <p:cNvSpPr>
            <a:spLocks noChangeArrowheads="1"/>
          </p:cNvSpPr>
          <p:nvPr/>
        </p:nvSpPr>
        <p:spPr bwMode="auto">
          <a:xfrm>
            <a:off x="2051720" y="908720"/>
            <a:ext cx="4680520"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ru-RU" sz="3200" dirty="0" smtClean="0">
                <a:latin typeface="Times New Roman" pitchFamily="18" charset="0"/>
                <a:cs typeface="Times New Roman" pitchFamily="18" charset="0"/>
              </a:rPr>
              <a:t>При сравнении пользы и вреда промышленного и домашнего майонеза я пришел к выводу, что домашний майонез не только не вреден, а ещё и полезен в небольших количествах. </a:t>
            </a:r>
            <a:endParaRPr kumimoji="0" lang="ru-RU" sz="320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3825577.jpg"/>
          <p:cNvPicPr>
            <a:picLocks noChangeAspect="1"/>
          </p:cNvPicPr>
          <p:nvPr/>
        </p:nvPicPr>
        <p:blipFill>
          <a:blip r:embed="rId2" cstate="print"/>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3554" name="Rectangle 2"/>
          <p:cNvSpPr>
            <a:spLocks noChangeArrowheads="1"/>
          </p:cNvSpPr>
          <p:nvPr/>
        </p:nvSpPr>
        <p:spPr bwMode="auto">
          <a:xfrm>
            <a:off x="0" y="188640"/>
            <a:ext cx="561662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Практическая часть</a:t>
            </a:r>
            <a:endParaRPr kumimoji="0" lang="ru-RU" sz="4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3555" name="Rectangle 3"/>
          <p:cNvSpPr>
            <a:spLocks noChangeArrowheads="1"/>
          </p:cNvSpPr>
          <p:nvPr/>
        </p:nvSpPr>
        <p:spPr bwMode="auto">
          <a:xfrm>
            <a:off x="0" y="1412776"/>
            <a:ext cx="572412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4000" b="1"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Цель:</a:t>
            </a:r>
            <a:r>
              <a:rPr kumimoji="0" lang="ru-RU" sz="4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узнать мнение учащихся 4 «А» класса</a:t>
            </a:r>
          </a:p>
          <a:p>
            <a:pPr marL="0" marR="0" lvl="0" indent="0" algn="just" defTabSz="914400" rtl="0" eaLnBrk="1" fontAlgn="base" latinLnBrk="0" hangingPunct="1">
              <a:lnSpc>
                <a:spcPct val="100000"/>
              </a:lnSpc>
              <a:spcBef>
                <a:spcPct val="0"/>
              </a:spcBef>
              <a:spcAft>
                <a:spcPct val="0"/>
              </a:spcAft>
              <a:buClrTx/>
              <a:buSzTx/>
              <a:buFontTx/>
              <a:buNone/>
              <a:tabLst/>
            </a:pPr>
            <a:r>
              <a:rPr kumimoji="0" lang="ru-RU" sz="40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о профессии повар и о любимом соусе «Майонез».</a:t>
            </a:r>
            <a:endParaRPr kumimoji="0" lang="ru-RU" sz="4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p:txBody>
      </p:sp>
      <p:sp>
        <p:nvSpPr>
          <p:cNvPr id="7" name="Прямоугольник 6"/>
          <p:cNvSpPr/>
          <p:nvPr/>
        </p:nvSpPr>
        <p:spPr>
          <a:xfrm>
            <a:off x="-180528" y="4581128"/>
            <a:ext cx="4968552" cy="1754326"/>
          </a:xfrm>
          <a:prstGeom prst="rect">
            <a:avLst/>
          </a:prstGeom>
        </p:spPr>
        <p:txBody>
          <a:bodyPr wrap="square">
            <a:spAutoFit/>
          </a:bodyPr>
          <a:lstStyle/>
          <a:p>
            <a:pPr lvl="0" algn="ctr" eaLnBrk="0" fontAlgn="base" hangingPunct="0">
              <a:spcBef>
                <a:spcPct val="0"/>
              </a:spcBef>
              <a:spcAft>
                <a:spcPct val="0"/>
              </a:spcAft>
            </a:pPr>
            <a:r>
              <a:rPr kumimoji="0" lang="ru-RU" sz="3600" b="0" i="0"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В анкетировании приняли участие 25 человек.</a:t>
            </a:r>
            <a:endParaRPr kumimoji="0" lang="ru-RU" sz="3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27492053-stock-illustration-chef-pointing-at-menu.jpg"/>
          <p:cNvPicPr>
            <a:picLocks noChangeAspect="1"/>
          </p:cNvPicPr>
          <p:nvPr/>
        </p:nvPicPr>
        <p:blipFill>
          <a:blip r:embed="rId2" cstate="print"/>
          <a:stretch>
            <a:fillRect/>
          </a:stretch>
        </p:blipFill>
        <p:spPr>
          <a:xfrm>
            <a:off x="0" y="0"/>
            <a:ext cx="9144000" cy="684276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Рисунок 5" descr="Рисунок1.png"/>
          <p:cNvPicPr>
            <a:picLocks noChangeAspect="1"/>
          </p:cNvPicPr>
          <p:nvPr/>
        </p:nvPicPr>
        <p:blipFill>
          <a:blip r:embed="rId3" cstate="print"/>
          <a:stretch>
            <a:fillRect/>
          </a:stretch>
        </p:blipFill>
        <p:spPr>
          <a:xfrm>
            <a:off x="467544" y="1052736"/>
            <a:ext cx="3816424" cy="3492483"/>
          </a:xfrm>
          <a:prstGeom prst="rect">
            <a:avLst/>
          </a:prstGeom>
        </p:spPr>
      </p:pic>
      <p:pic>
        <p:nvPicPr>
          <p:cNvPr id="7" name="Рисунок 6" descr="Рисунок2.png"/>
          <p:cNvPicPr>
            <a:picLocks noChangeAspect="1"/>
          </p:cNvPicPr>
          <p:nvPr/>
        </p:nvPicPr>
        <p:blipFill>
          <a:blip r:embed="rId4" cstate="print"/>
          <a:stretch>
            <a:fillRect/>
          </a:stretch>
        </p:blipFill>
        <p:spPr>
          <a:xfrm>
            <a:off x="3203848" y="1268760"/>
            <a:ext cx="4752528" cy="3964400"/>
          </a:xfrm>
          <a:prstGeom prst="rect">
            <a:avLst/>
          </a:prstGeom>
        </p:spPr>
      </p:pic>
      <p:pic>
        <p:nvPicPr>
          <p:cNvPr id="8" name="Рисунок 7" descr="Рисунок3.png"/>
          <p:cNvPicPr>
            <a:picLocks noChangeAspect="1"/>
          </p:cNvPicPr>
          <p:nvPr/>
        </p:nvPicPr>
        <p:blipFill>
          <a:blip r:embed="rId5" cstate="print"/>
          <a:stretch>
            <a:fillRect/>
          </a:stretch>
        </p:blipFill>
        <p:spPr>
          <a:xfrm>
            <a:off x="1619672" y="4581128"/>
            <a:ext cx="3081177" cy="1800200"/>
          </a:xfrm>
          <a:prstGeom prst="rect">
            <a:avLst/>
          </a:prstGeom>
        </p:spPr>
      </p:pic>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epositphotos_34456763-stock-illustration-chef-menu-banner.jpg"/>
          <p:cNvPicPr>
            <a:picLocks noChangeAspect="1"/>
          </p:cNvPicPr>
          <p:nvPr/>
        </p:nvPicPr>
        <p:blipFill>
          <a:blip r:embed="rId2" cstate="print"/>
          <a:stretch>
            <a:fillRect/>
          </a:stretch>
        </p:blipFill>
        <p:spPr>
          <a:xfrm>
            <a:off x="0" y="0"/>
            <a:ext cx="9144000" cy="6858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4" name="Рисунок 3" descr="Рисунок4.png"/>
          <p:cNvPicPr>
            <a:picLocks noChangeAspect="1"/>
          </p:cNvPicPr>
          <p:nvPr/>
        </p:nvPicPr>
        <p:blipFill>
          <a:blip r:embed="rId3" cstate="print"/>
          <a:stretch>
            <a:fillRect/>
          </a:stretch>
        </p:blipFill>
        <p:spPr>
          <a:xfrm>
            <a:off x="683568" y="3645024"/>
            <a:ext cx="3488552" cy="2038212"/>
          </a:xfrm>
          <a:prstGeom prst="rect">
            <a:avLst/>
          </a:prstGeom>
        </p:spPr>
      </p:pic>
      <p:pic>
        <p:nvPicPr>
          <p:cNvPr id="5" name="Рисунок 4" descr="Рисунок6.png"/>
          <p:cNvPicPr>
            <a:picLocks noChangeAspect="1"/>
          </p:cNvPicPr>
          <p:nvPr/>
        </p:nvPicPr>
        <p:blipFill>
          <a:blip r:embed="rId4" cstate="print"/>
          <a:stretch>
            <a:fillRect/>
          </a:stretch>
        </p:blipFill>
        <p:spPr>
          <a:xfrm>
            <a:off x="2843808" y="1196752"/>
            <a:ext cx="5066981" cy="4483640"/>
          </a:xfrm>
          <a:prstGeom prst="rect">
            <a:avLst/>
          </a:prstGeom>
        </p:spPr>
      </p:pic>
    </p:spTree>
  </p:cSld>
  <p:clrMapOvr>
    <a:masterClrMapping/>
  </p:clrMapOvr>
  <p:transition>
    <p:pull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525</TotalTime>
  <Words>1406</Words>
  <Application>Microsoft Office PowerPoint</Application>
  <PresentationFormat>Экран (4:3)</PresentationFormat>
  <Paragraphs>101</Paragraphs>
  <Slides>33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33</vt:i4>
      </vt:variant>
    </vt:vector>
  </HeadingPairs>
  <TitlesOfParts>
    <vt:vector size="34"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Пользователь Windows</dc:creator>
  <cp:lastModifiedBy>Пользователь Windows</cp:lastModifiedBy>
  <cp:revision>56</cp:revision>
  <dcterms:created xsi:type="dcterms:W3CDTF">2022-03-08T16:01:23Z</dcterms:created>
  <dcterms:modified xsi:type="dcterms:W3CDTF">2022-03-16T08:03:03Z</dcterms:modified>
</cp:coreProperties>
</file>