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8" r:id="rId9"/>
    <p:sldId id="269" r:id="rId10"/>
    <p:sldId id="275" r:id="rId11"/>
    <p:sldId id="270" r:id="rId12"/>
    <p:sldId id="271" r:id="rId13"/>
    <p:sldId id="276" r:id="rId14"/>
    <p:sldId id="265" r:id="rId15"/>
    <p:sldId id="263" r:id="rId16"/>
    <p:sldId id="264" r:id="rId17"/>
    <p:sldId id="266" r:id="rId18"/>
    <p:sldId id="272" r:id="rId19"/>
    <p:sldId id="273" r:id="rId20"/>
    <p:sldId id="274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3" d="100"/>
          <a:sy n="43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1446798" y="490330"/>
            <a:ext cx="4667398" cy="143927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МБОУ </a:t>
            </a:r>
            <a:r>
              <a:rPr lang="ru-RU" sz="2000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Дуакарская</a:t>
            </a:r>
            <a:r>
              <a:rPr lang="ru-RU" sz="200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СОШ</a:t>
            </a:r>
            <a:br>
              <a:rPr lang="ru-RU" sz="200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200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 </a:t>
            </a:r>
            <a:r>
              <a:rPr lang="ru-RU" sz="360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Презентация </a:t>
            </a: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2094" y="2325048"/>
            <a:ext cx="5974568" cy="1597596"/>
          </a:xfrm>
        </p:spPr>
        <p:txBody>
          <a:bodyPr>
            <a:no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  ПО ИЗУЧЕНИЮ И СОХРАНЕНИЮ  РОДНОГО ЯЗЫКА И  КУЛЬТУРЫ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Провела  учительница  : Ахмедова П.К.</a:t>
            </a: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066" y="1122743"/>
            <a:ext cx="7265284" cy="567945"/>
          </a:xfrm>
        </p:spPr>
        <p:txBody>
          <a:bodyPr/>
          <a:lstStyle/>
          <a:p>
            <a:r>
              <a:rPr lang="ru-RU" dirty="0"/>
              <a:t>   ДАГЕСТАНСКИЕ ЯЗЫКИ</a:t>
            </a:r>
          </a:p>
        </p:txBody>
      </p:sp>
      <p:pic>
        <p:nvPicPr>
          <p:cNvPr id="1026" name="Picture 2" descr="C:\Users\Mastercom\Downloads\img1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694" y="1666754"/>
            <a:ext cx="6384001" cy="4915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Дагестанские языки.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Дагестанские языки входят в западно-восточную группу кавказских языков среди языковых семей Евразийского континента и делятся на 5-6 ветвей. Восточная часть этой группы, или чечено-дагестанская, находится в родстве с западной, или абхазо-адыгейской. Во всех языках данной группы можно проследить наличие общего фонетического строя. Иногда этот кавказский изоглосс называют нахско-дагестанскими языками, так как все восточные языки отпочковались в отдельный </a:t>
            </a:r>
            <a:r>
              <a:rPr lang="ru-RU" sz="2400" dirty="0" err="1"/>
              <a:t>нахский</a:t>
            </a:r>
            <a:r>
              <a:rPr lang="ru-RU" sz="2400" dirty="0"/>
              <a:t> кластер уже в III веке до н. э. </a:t>
            </a:r>
            <a:r>
              <a:rPr lang="ru-RU" sz="2400" dirty="0" err="1"/>
              <a:t>Нахская</a:t>
            </a:r>
            <a:r>
              <a:rPr lang="ru-RU" sz="2400" dirty="0"/>
              <a:t> ветвь имеет самое большое число носителей – более 2 500 000 человек.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возникновение.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Изначально существовал общий восточно-кавказский язык флективно-агглютинативного типа, то есть использующий в словообразовании преимущественно способ прибавления различных окончаний. После III века до н. э. можно уже наблюдать распад общего </a:t>
            </a:r>
            <a:r>
              <a:rPr lang="ru-RU" sz="2400" dirty="0" err="1"/>
              <a:t>прокавказского</a:t>
            </a:r>
            <a:r>
              <a:rPr lang="ru-RU" sz="2400" dirty="0"/>
              <a:t> языка на группы, в том числе дагестанскую, в которую начало входить уже множество наречий, а потом и отдельных языков, имеющих только некоторое сходство по фонетическому, грамматическому и синтаксическому строю.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astercom\Downloads\EgzYzFOXYAE3tm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903" y="0"/>
            <a:ext cx="849085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astercom\Downloads\День-дагестанской-культуры-и-языков-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601224"/>
            <a:ext cx="7886700" cy="1325563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Mastercom\Downloads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Mastercom\Downloads\img14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6136" y="0"/>
            <a:ext cx="9260136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Mastercom\Downloads\img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stercom\Downloads\10_06_2015_ana_til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astercom\Downloads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4" name="Picture 2" descr="Родной язык. Как сохранить национальную идентичность">
            <a:extLst>
              <a:ext uri="{FF2B5EF4-FFF2-40B4-BE49-F238E27FC236}">
                <a16:creationId xmlns:a16="http://schemas.microsoft.com/office/drawing/2014/main" xmlns="" id="{13710443-FBC4-4142-B82B-355521D5812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376" y="0"/>
            <a:ext cx="8755248" cy="594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Итог  классного часа     </a:t>
            </a:r>
          </a:p>
        </p:txBody>
      </p:sp>
      <p:pic>
        <p:nvPicPr>
          <p:cNvPr id="2050" name="Picture 2" descr="C:\Users\Mastercom\Downloads\img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805" y="1489722"/>
            <a:ext cx="7539133" cy="49857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Отзыв</a:t>
            </a:r>
            <a:endParaRPr lang="ru-RU" dirty="0" smtClean="0"/>
          </a:p>
          <a:p>
            <a:r>
              <a:rPr lang="ru-RU" i="1" dirty="0" smtClean="0"/>
              <a:t>об  уроке родной литературы  в 6 классе на тему «День родного языка» </a:t>
            </a:r>
            <a:endParaRPr lang="ru-RU" dirty="0" smtClean="0"/>
          </a:p>
          <a:p>
            <a:r>
              <a:rPr lang="ru-RU" i="1" dirty="0" smtClean="0"/>
              <a:t>проведённом учительницей   родного языка и литературы МКОУ «</a:t>
            </a:r>
            <a:r>
              <a:rPr lang="ru-RU" i="1" dirty="0" err="1" smtClean="0"/>
              <a:t>Дуакарская</a:t>
            </a:r>
            <a:r>
              <a:rPr lang="ru-RU" i="1" dirty="0" smtClean="0"/>
              <a:t> СОШ»  </a:t>
            </a:r>
            <a:endParaRPr lang="ru-RU" dirty="0" smtClean="0"/>
          </a:p>
          <a:p>
            <a:r>
              <a:rPr lang="ru-RU" i="1" dirty="0" err="1" smtClean="0"/>
              <a:t>Дахадаевского</a:t>
            </a:r>
            <a:r>
              <a:rPr lang="ru-RU" i="1" dirty="0" smtClean="0"/>
              <a:t> района  </a:t>
            </a:r>
            <a:endParaRPr lang="ru-RU" dirty="0" smtClean="0"/>
          </a:p>
          <a:p>
            <a:r>
              <a:rPr lang="ru-RU" i="1" dirty="0" err="1" smtClean="0"/>
              <a:t>Ахмедововой</a:t>
            </a:r>
            <a:r>
              <a:rPr lang="ru-RU" i="1" dirty="0" smtClean="0"/>
              <a:t> </a:t>
            </a:r>
            <a:r>
              <a:rPr lang="ru-RU" i="1" dirty="0" err="1" smtClean="0"/>
              <a:t>Патимат</a:t>
            </a:r>
            <a:r>
              <a:rPr lang="ru-RU" i="1" dirty="0" smtClean="0"/>
              <a:t> </a:t>
            </a:r>
            <a:r>
              <a:rPr lang="ru-RU" i="1" dirty="0" err="1" smtClean="0"/>
              <a:t>Курбановной</a:t>
            </a:r>
            <a:endParaRPr lang="ru-RU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b="1" i="1" dirty="0" smtClean="0"/>
              <a:t>Оборудование: </a:t>
            </a:r>
            <a:r>
              <a:rPr lang="ru-RU" dirty="0" err="1" smtClean="0"/>
              <a:t>мультимедийный</a:t>
            </a:r>
            <a:r>
              <a:rPr lang="ru-RU" dirty="0" smtClean="0"/>
              <a:t> проектор, презентация на тему «День родного языка», набор карточек.</a:t>
            </a:r>
          </a:p>
          <a:p>
            <a:r>
              <a:rPr lang="ru-RU" dirty="0" smtClean="0"/>
              <a:t>Урок Ахмедовой П.К., учительницы родного языка и литературы, организован и проведен на достаточно высоком профессиональном уровне.</a:t>
            </a:r>
          </a:p>
          <a:p>
            <a:r>
              <a:rPr lang="ru-RU" dirty="0" smtClean="0"/>
              <a:t>По своему типу урок изучения нового материала с элементами систематизации и обобщения материала.</a:t>
            </a:r>
          </a:p>
          <a:p>
            <a:r>
              <a:rPr lang="ru-RU" dirty="0" smtClean="0"/>
              <a:t>Все этапы урока четко спланированы и выдержаны. Стиль урока доброжелательный, создающий творческую атмосферу делового сотрудничества.</a:t>
            </a:r>
          </a:p>
          <a:p>
            <a:r>
              <a:rPr lang="ru-RU" dirty="0" smtClean="0"/>
              <a:t>Актуализация базовых знаний была осуществлена с помощью таким форм работы как фронтальная работа по вопросам теоретического материала и индивидуальная работа по карточкам.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На протяжении всего урока учитель использовал </a:t>
            </a:r>
            <a:r>
              <a:rPr lang="ru-RU" dirty="0" err="1" smtClean="0"/>
              <a:t>мультимедийную</a:t>
            </a:r>
            <a:r>
              <a:rPr lang="ru-RU" dirty="0" smtClean="0"/>
              <a:t> презентацию, что позволило сэкономить время урока в ходе объяснения нового материала, а также при первичном закреплении материала. </a:t>
            </a:r>
            <a:r>
              <a:rPr lang="ru-RU" dirty="0" err="1" smtClean="0"/>
              <a:t>Патимат</a:t>
            </a:r>
            <a:r>
              <a:rPr lang="ru-RU" dirty="0" smtClean="0"/>
              <a:t> </a:t>
            </a:r>
            <a:r>
              <a:rPr lang="ru-RU" dirty="0" err="1" smtClean="0"/>
              <a:t>Курбановны</a:t>
            </a:r>
            <a:r>
              <a:rPr lang="ru-RU" dirty="0" smtClean="0"/>
              <a:t>  использовала различные методы и приемы.</a:t>
            </a:r>
          </a:p>
          <a:p>
            <a:r>
              <a:rPr lang="ru-RU" dirty="0" smtClean="0"/>
              <a:t>В процессе урока была проведена физкультминутка для снятия усталости .</a:t>
            </a:r>
          </a:p>
          <a:p>
            <a:r>
              <a:rPr lang="ru-RU" dirty="0" smtClean="0"/>
              <a:t>Подведение итогов урока показал, что дети хорошо усвоили материал по данной теме.</a:t>
            </a:r>
          </a:p>
          <a:p>
            <a:r>
              <a:rPr lang="ru-RU" dirty="0" smtClean="0"/>
              <a:t>Урок . </a:t>
            </a:r>
            <a:r>
              <a:rPr lang="ru-RU" dirty="0" err="1" smtClean="0"/>
              <a:t>Патимат</a:t>
            </a:r>
            <a:r>
              <a:rPr lang="ru-RU" dirty="0" smtClean="0"/>
              <a:t> </a:t>
            </a:r>
            <a:r>
              <a:rPr lang="ru-RU" dirty="0" err="1" smtClean="0"/>
              <a:t>Курбановны</a:t>
            </a:r>
            <a:r>
              <a:rPr lang="ru-RU" dirty="0" smtClean="0"/>
              <a:t>  является инновационным, интересным, познавательным, показал, что учитель в своей работе активно применяет элементы информационно-коммуникативной, </a:t>
            </a:r>
            <a:r>
              <a:rPr lang="ru-RU" dirty="0" err="1" smtClean="0"/>
              <a:t>здоровьесберегающей</a:t>
            </a:r>
            <a:r>
              <a:rPr lang="ru-RU" dirty="0" smtClean="0"/>
              <a:t>, личностно-ориентированной технологий.</a:t>
            </a:r>
          </a:p>
          <a:p>
            <a:r>
              <a:rPr lang="ru-RU" dirty="0" smtClean="0"/>
              <a:t>Формы и методы соответствуют психофизиологическим и индивидуальным особенностям учащихся.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Учительница МКОУ «</a:t>
            </a:r>
            <a:r>
              <a:rPr lang="ru-RU" dirty="0" err="1" smtClean="0"/>
              <a:t>Дуакарская</a:t>
            </a:r>
            <a:r>
              <a:rPr lang="ru-RU" dirty="0" smtClean="0"/>
              <a:t>  СОШ»:                    /</a:t>
            </a:r>
            <a:r>
              <a:rPr lang="ru-RU" dirty="0" err="1" smtClean="0"/>
              <a:t>Исмаилова</a:t>
            </a:r>
            <a:r>
              <a:rPr lang="ru-RU" dirty="0" smtClean="0"/>
              <a:t> Х.Г../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Директор  МКОУ «</a:t>
            </a:r>
            <a:r>
              <a:rPr lang="ru-RU" dirty="0" err="1" smtClean="0"/>
              <a:t>Дуакарская</a:t>
            </a:r>
            <a:r>
              <a:rPr lang="ru-RU" dirty="0" smtClean="0"/>
              <a:t> СОШ»:                               /</a:t>
            </a:r>
            <a:r>
              <a:rPr lang="ru-RU" dirty="0" err="1" smtClean="0"/>
              <a:t>Алибеков</a:t>
            </a:r>
            <a:r>
              <a:rPr lang="ru-RU" smtClean="0"/>
              <a:t> М.Г./ 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09625148-4330-4125-B98A-0F8E49DD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ПОСТАНОВКА ПРОБЛЕМЫ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B918C5B-E0F2-4F3D-9F4A-2F03B986A677}"/>
              </a:ext>
            </a:extLst>
          </p:cNvPr>
          <p:cNvSpPr/>
          <p:nvPr/>
        </p:nvSpPr>
        <p:spPr>
          <a:xfrm>
            <a:off x="1403498" y="1701434"/>
            <a:ext cx="665598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 мнению ученого, в республике необходим закон о языках народов Дагестана, который бы регламентировал языковую </a:t>
            </a:r>
            <a:r>
              <a:rPr lang="ru-RU" sz="2400" dirty="0" err="1"/>
              <a:t>политику.Но</a:t>
            </a:r>
            <a:r>
              <a:rPr lang="ru-RU" sz="2400" dirty="0"/>
              <a:t> проблема не только в бюрократизме, но и в нецелесообразности изучения родного. Говорить на родном можно только в кругу родных, нередко на изъясняющихся на своем языке в обществе косо поглядывают – неприлично, видите </a:t>
            </a:r>
            <a:r>
              <a:rPr lang="ru-RU" sz="2400" dirty="0" err="1"/>
              <a:t>ли.Ни</a:t>
            </a:r>
            <a:r>
              <a:rPr lang="ru-RU" sz="2400" dirty="0"/>
              <a:t> в обществе, ни в семье не прививается трепетное отношение к родному </a:t>
            </a:r>
            <a:r>
              <a:rPr lang="ru-RU" sz="2400" dirty="0" err="1"/>
              <a:t>языку.Несколько</a:t>
            </a:r>
            <a:r>
              <a:rPr lang="ru-RU" sz="2400" dirty="0"/>
              <a:t> часов изучения языка в школе мало что даст, считает ученый, тем более учитывая невысокий уровень квалификации педагогов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7F9C759-F4DE-46B3-B182-2138D028A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4E4C00E6-EEEC-493B-BC81-CC00F8DF2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  ПРЕЗЕНТАЦИИ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astercom\Downloads\img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Mastercom\Downloads\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Родной язык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0" y="1604864"/>
            <a:ext cx="7886700" cy="4833257"/>
          </a:xfrm>
        </p:spPr>
        <p:txBody>
          <a:bodyPr>
            <a:normAutofit fontScale="92500" lnSpcReduction="20000"/>
          </a:bodyPr>
          <a:lstStyle/>
          <a:p>
            <a:pPr marL="171450" lvl="3">
              <a:spcBef>
                <a:spcPts val="750"/>
              </a:spcBef>
            </a:pPr>
            <a:r>
              <a:rPr lang="ru-RU" sz="4000" dirty="0"/>
              <a:t>Родной язык – твоя душа, твой мир, твой луч,</a:t>
            </a:r>
            <a:br>
              <a:rPr lang="ru-RU" sz="4000" dirty="0"/>
            </a:br>
            <a:r>
              <a:rPr lang="ru-RU" sz="4000" dirty="0"/>
              <a:t>Люби его за то, что он могуч.</a:t>
            </a:r>
            <a:br>
              <a:rPr lang="ru-RU" sz="4000" dirty="0"/>
            </a:br>
            <a:r>
              <a:rPr lang="ru-RU" sz="4000" dirty="0"/>
              <a:t>Язык твой – щит, твоё общенье</a:t>
            </a:r>
            <a:br>
              <a:rPr lang="ru-RU" sz="4000" dirty="0"/>
            </a:br>
            <a:r>
              <a:rPr lang="ru-RU" sz="4000" dirty="0"/>
              <a:t>Не допусти к нему пренебреженья.</a:t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Не дай повесить родному языку чужой ярлык.</a:t>
            </a:r>
            <a:br>
              <a:rPr lang="ru-RU" sz="4000" dirty="0"/>
            </a:br>
            <a:r>
              <a:rPr lang="ru-RU" sz="4000" dirty="0"/>
              <a:t>Наследие твоё – твоя земля и твой язык</a:t>
            </a:r>
            <a:br>
              <a:rPr lang="ru-RU" sz="4000" dirty="0"/>
            </a:br>
            <a:r>
              <a:rPr lang="ru-RU" sz="4000" dirty="0"/>
              <a:t>И искажать его невеждам не давай,</a:t>
            </a:r>
            <a:br>
              <a:rPr lang="ru-RU" sz="4000" dirty="0"/>
            </a:br>
            <a:r>
              <a:rPr lang="ru-RU" sz="4000" dirty="0"/>
              <a:t>Об этом ты, дружок, не забывай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 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716833"/>
            <a:ext cx="7886700" cy="4441371"/>
          </a:xfrm>
        </p:spPr>
        <p:txBody>
          <a:bodyPr>
            <a:noAutofit/>
          </a:bodyPr>
          <a:lstStyle/>
          <a:p>
            <a:r>
              <a:rPr lang="ru-RU" sz="3200" dirty="0"/>
              <a:t>Признание и уважение всех языков является ключом к сохранению мира. Каждый язык самобытен. Он имеет собственные выражения, которые отражают менталитет и обычаи народа. Подобно нашему имени мы обретаем родной язык от нашей матери в детстве. Он формирует наше сознание, пропитывает заложенной в нем культурой. </a:t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434" y="1082351"/>
            <a:ext cx="7165910" cy="5486400"/>
          </a:xfrm>
        </p:spPr>
        <p:txBody>
          <a:bodyPr>
            <a:normAutofit fontScale="90000"/>
          </a:bodyPr>
          <a:lstStyle/>
          <a:p>
            <a:r>
              <a:rPr lang="ru-RU" dirty="0"/>
              <a:t>Даже притом, что глубоко проникнуть в культуру другого языка очень трудно, знание языков расширяет кругозор и открывает перед нами многообразный мир. Знакомство с людьми, говорящими на других языках, дает возможность узнать о наших различиях, способно рассеять страхи перед миром, порождающие национальную рознь. Сделать мышление более свободным.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2724537" y="6812281"/>
            <a:ext cx="7395677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212980"/>
            <a:ext cx="7886700" cy="5318449"/>
          </a:xfrm>
        </p:spPr>
        <p:txBody>
          <a:bodyPr>
            <a:normAutofit fontScale="77500" lnSpcReduction="20000"/>
          </a:bodyPr>
          <a:lstStyle/>
          <a:p>
            <a:endParaRPr lang="ru-RU" sz="2000" dirty="0"/>
          </a:p>
          <a:p>
            <a:pPr lvl="4"/>
            <a:r>
              <a:rPr lang="ru-RU" sz="3900" b="1" dirty="0"/>
              <a:t>О родном языке</a:t>
            </a:r>
            <a:r>
              <a:rPr lang="ru-RU" sz="3900" dirty="0"/>
              <a:t/>
            </a:r>
            <a:br>
              <a:rPr lang="ru-RU" sz="3900" dirty="0"/>
            </a:br>
            <a:r>
              <a:rPr lang="ru-RU" sz="3900" dirty="0"/>
              <a:t>(Галина Пурга)</a:t>
            </a:r>
            <a:br>
              <a:rPr lang="ru-RU" sz="3900" dirty="0"/>
            </a:br>
            <a:r>
              <a:rPr lang="ru-RU" sz="3900" dirty="0"/>
              <a:t/>
            </a:r>
            <a:br>
              <a:rPr lang="ru-RU" sz="3900" dirty="0"/>
            </a:br>
            <a:r>
              <a:rPr lang="ru-RU" sz="3900" dirty="0"/>
              <a:t>Уму и сердцу язык твой проводник,</a:t>
            </a:r>
            <a:br>
              <a:rPr lang="ru-RU" sz="3900" dirty="0"/>
            </a:br>
            <a:r>
              <a:rPr lang="ru-RU" sz="3900" dirty="0"/>
              <a:t>Без него попадёшь ты в тупик.</a:t>
            </a:r>
            <a:br>
              <a:rPr lang="ru-RU" sz="3900" dirty="0"/>
            </a:br>
            <a:r>
              <a:rPr lang="ru-RU" sz="3900" dirty="0"/>
              <a:t>Язык твой – жизнь твоя, твои мечты,</a:t>
            </a:r>
            <a:br>
              <a:rPr lang="ru-RU" sz="3900" dirty="0"/>
            </a:br>
            <a:r>
              <a:rPr lang="ru-RU" sz="3900" dirty="0"/>
              <a:t>Ты без него уже не ты.</a:t>
            </a:r>
            <a:br>
              <a:rPr lang="ru-RU" sz="3900" dirty="0"/>
            </a:br>
            <a:r>
              <a:rPr lang="ru-RU" sz="3900" dirty="0"/>
              <a:t/>
            </a:r>
            <a:br>
              <a:rPr lang="ru-RU" sz="3900" dirty="0"/>
            </a:br>
            <a:r>
              <a:rPr lang="ru-RU" sz="3900" dirty="0"/>
              <a:t>Язык твой как родная мать,</a:t>
            </a:r>
            <a:br>
              <a:rPr lang="ru-RU" sz="3900" dirty="0"/>
            </a:br>
            <a:r>
              <a:rPr lang="ru-RU" sz="3900" dirty="0"/>
              <a:t>Которую не унижать нельзя, не оскорблять.</a:t>
            </a:r>
            <a:br>
              <a:rPr lang="ru-RU" sz="3900" dirty="0"/>
            </a:br>
            <a:r>
              <a:rPr lang="ru-RU" sz="3900" dirty="0"/>
              <a:t>Его ты должен, друг, благодарить</a:t>
            </a:r>
            <a:br>
              <a:rPr lang="ru-RU" sz="3900" dirty="0"/>
            </a:br>
            <a:r>
              <a:rPr lang="ru-RU" sz="3900" dirty="0"/>
              <a:t>За то, что правильно умеешь говорить.</a:t>
            </a:r>
            <a:br>
              <a:rPr lang="ru-RU" sz="3900" dirty="0"/>
            </a:br>
            <a:endParaRPr lang="ru-RU" sz="39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</TotalTime>
  <Words>535</Words>
  <Application>Microsoft Office PowerPoint</Application>
  <PresentationFormat>Экран (4:3)</PresentationFormat>
  <Paragraphs>40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МБОУ Дуакарская СОШ       Презентация </vt:lpstr>
      <vt:lpstr>Слайд 2</vt:lpstr>
      <vt:lpstr>             ПОСТАНОВКА ПРОБЛЕМЫ</vt:lpstr>
      <vt:lpstr>АКТУАЛЬНОСТЬ  ПРЕЗЕНТАЦИИ</vt:lpstr>
      <vt:lpstr>Слайд 5</vt:lpstr>
      <vt:lpstr>                 Родной язык</vt:lpstr>
      <vt:lpstr>                      .</vt:lpstr>
      <vt:lpstr>Даже притом, что глубоко проникнуть в культуру другого языка очень трудно, знание языков расширяет кругозор и открывает перед нами многообразный мир. Знакомство с людьми, говорящими на других языках, дает возможность узнать о наших различиях, способно рассеять страхи перед миром, порождающие национальную рознь. Сделать мышление более свободным.  </vt:lpstr>
      <vt:lpstr> </vt:lpstr>
      <vt:lpstr>   ДАГЕСТАНСКИЕ ЯЗЫКИ</vt:lpstr>
      <vt:lpstr>Дагестанские языки.</vt:lpstr>
      <vt:lpstr>История возникновение.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          Итог  классного часа     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Пользователь Windows</cp:lastModifiedBy>
  <cp:revision>130</cp:revision>
  <dcterms:created xsi:type="dcterms:W3CDTF">2014-11-21T11:00:06Z</dcterms:created>
  <dcterms:modified xsi:type="dcterms:W3CDTF">2024-02-24T05:13:02Z</dcterms:modified>
</cp:coreProperties>
</file>