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4.jpg" ContentType="image/jpeg"/>
  <Override PartName="/ppt/media/image5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65" r:id="rId8"/>
    <p:sldId id="266" r:id="rId9"/>
    <p:sldId id="271" r:id="rId10"/>
    <p:sldId id="268" r:id="rId11"/>
    <p:sldId id="269" r:id="rId12"/>
    <p:sldId id="270" r:id="rId1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04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26055" y="897127"/>
            <a:ext cx="9202420" cy="953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375150"/>
            <a:ext cx="12192000" cy="248284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81352" y="1410969"/>
            <a:ext cx="8829040" cy="135001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294640" marR="287655" algn="ctr">
              <a:lnSpc>
                <a:spcPts val="3350"/>
              </a:lnSpc>
              <a:spcBef>
                <a:spcPts val="515"/>
              </a:spcBef>
              <a:tabLst>
                <a:tab pos="3924935" algn="l"/>
              </a:tabLst>
            </a:pPr>
            <a:r>
              <a:rPr sz="3100" b="1" spc="-30" dirty="0">
                <a:latin typeface="Times New Roman"/>
                <a:cs typeface="Times New Roman"/>
              </a:rPr>
              <a:t>МОТИВАЦИЯ</a:t>
            </a:r>
            <a:r>
              <a:rPr sz="3100" b="1" spc="-150" dirty="0">
                <a:latin typeface="Times New Roman"/>
                <a:cs typeface="Times New Roman"/>
              </a:rPr>
              <a:t> </a:t>
            </a:r>
            <a:r>
              <a:rPr sz="3100" b="1" dirty="0">
                <a:latin typeface="Times New Roman"/>
                <a:cs typeface="Times New Roman"/>
              </a:rPr>
              <a:t>УЧЕБНОЙ</a:t>
            </a:r>
            <a:r>
              <a:rPr sz="3100" b="1" spc="-140" dirty="0">
                <a:latin typeface="Times New Roman"/>
                <a:cs typeface="Times New Roman"/>
              </a:rPr>
              <a:t> </a:t>
            </a:r>
            <a:r>
              <a:rPr sz="3100" b="1" spc="-10" dirty="0">
                <a:latin typeface="Times New Roman"/>
                <a:cs typeface="Times New Roman"/>
              </a:rPr>
              <a:t>ДЕЯТЕЛЬНОСТИ ОБУЧАЮЩИХСЯ</a:t>
            </a:r>
            <a:r>
              <a:rPr sz="3100" b="1" dirty="0">
                <a:latin typeface="Times New Roman"/>
                <a:cs typeface="Times New Roman"/>
              </a:rPr>
              <a:t>	</a:t>
            </a:r>
            <a:r>
              <a:rPr sz="3100" b="1" spc="-50" dirty="0">
                <a:latin typeface="Times New Roman"/>
                <a:cs typeface="Times New Roman"/>
              </a:rPr>
              <a:t>И</a:t>
            </a:r>
            <a:endParaRPr sz="3100">
              <a:latin typeface="Times New Roman"/>
              <a:cs typeface="Times New Roman"/>
            </a:endParaRPr>
          </a:p>
          <a:p>
            <a:pPr algn="ctr">
              <a:lnSpc>
                <a:spcPts val="3310"/>
              </a:lnSpc>
            </a:pPr>
            <a:r>
              <a:rPr sz="3100" b="1" spc="-30" dirty="0">
                <a:latin typeface="Times New Roman"/>
                <a:cs typeface="Times New Roman"/>
              </a:rPr>
              <a:t>СОЗДАНИЕ</a:t>
            </a:r>
            <a:r>
              <a:rPr sz="3100" b="1" spc="-90" dirty="0">
                <a:latin typeface="Times New Roman"/>
                <a:cs typeface="Times New Roman"/>
              </a:rPr>
              <a:t> </a:t>
            </a:r>
            <a:r>
              <a:rPr sz="3100" b="1" spc="-10" dirty="0">
                <a:latin typeface="Times New Roman"/>
                <a:cs typeface="Times New Roman"/>
              </a:rPr>
              <a:t>УСЛОВИЙ</a:t>
            </a:r>
            <a:r>
              <a:rPr sz="3100" b="1" spc="-90" dirty="0">
                <a:latin typeface="Times New Roman"/>
                <a:cs typeface="Times New Roman"/>
              </a:rPr>
              <a:t> </a:t>
            </a:r>
            <a:r>
              <a:rPr sz="3100" b="1" dirty="0">
                <a:latin typeface="Times New Roman"/>
                <a:cs typeface="Times New Roman"/>
              </a:rPr>
              <a:t>ДЛЯ</a:t>
            </a:r>
            <a:r>
              <a:rPr sz="3100" b="1" spc="-95" dirty="0">
                <a:latin typeface="Times New Roman"/>
                <a:cs typeface="Times New Roman"/>
              </a:rPr>
              <a:t> </a:t>
            </a:r>
            <a:r>
              <a:rPr sz="3100" b="1" dirty="0">
                <a:latin typeface="Times New Roman"/>
                <a:cs typeface="Times New Roman"/>
              </a:rPr>
              <a:t>ЕЁ</a:t>
            </a:r>
            <a:r>
              <a:rPr sz="3100" b="1" spc="-110" dirty="0">
                <a:latin typeface="Times New Roman"/>
                <a:cs typeface="Times New Roman"/>
              </a:rPr>
              <a:t> </a:t>
            </a:r>
            <a:r>
              <a:rPr sz="3100" b="1" spc="-10" dirty="0">
                <a:latin typeface="Times New Roman"/>
                <a:cs typeface="Times New Roman"/>
              </a:rPr>
              <a:t>РЕАЛИЗАЦИИ</a:t>
            </a:r>
            <a:endParaRPr sz="3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61326" y="4056710"/>
            <a:ext cx="3272154" cy="178940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r">
              <a:lnSpc>
                <a:spcPts val="2280"/>
              </a:lnSpc>
              <a:spcBef>
                <a:spcPts val="105"/>
              </a:spcBef>
            </a:pPr>
            <a:r>
              <a:rPr lang="ru-RU" sz="2800" spc="-20" dirty="0">
                <a:latin typeface="Microsoft Sans Serif"/>
                <a:cs typeface="Microsoft Sans Serif"/>
              </a:rPr>
              <a:t>Заместитель директора по УВР, советник директора </a:t>
            </a:r>
            <a:r>
              <a:rPr lang="ru-RU" sz="2800" spc="-20" dirty="0" err="1">
                <a:latin typeface="Microsoft Sans Serif"/>
                <a:cs typeface="Microsoft Sans Serif"/>
              </a:rPr>
              <a:t>Крижевская</a:t>
            </a:r>
            <a:r>
              <a:rPr lang="ru-RU" sz="2800" spc="-20" dirty="0">
                <a:latin typeface="Microsoft Sans Serif"/>
                <a:cs typeface="Microsoft Sans Serif"/>
              </a:rPr>
              <a:t> Анна Юрьевна</a:t>
            </a:r>
            <a:endParaRPr sz="28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F33023-B8EC-4580-BAA1-7C6EBB888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ВЫСТУПЛЕНИЕ КОЛЛЕГ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F70173A-A3BA-43EB-B62A-CC4187B930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08" y="1981200"/>
            <a:ext cx="9949184" cy="3979673"/>
          </a:xfrm>
        </p:spPr>
      </p:pic>
    </p:spTree>
    <p:extLst>
      <p:ext uri="{BB962C8B-B14F-4D97-AF65-F5344CB8AC3E}">
        <p14:creationId xmlns:p14="http://schemas.microsoft.com/office/powerpoint/2010/main" val="2688716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29267-E66F-4B3F-838E-3D2131D56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055" y="897127"/>
            <a:ext cx="9202420" cy="3200876"/>
          </a:xfrm>
        </p:spPr>
        <p:txBody>
          <a:bodyPr/>
          <a:lstStyle/>
          <a:p>
            <a:pPr indent="381000" algn="ctr"/>
            <a:r>
              <a:rPr lang="ru-RU" b="1" dirty="0">
                <a:solidFill>
                  <a:srgbClr val="01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 педсовета: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Я сегодня был доволен/ недоволен тем, что…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Мне понравилось, что…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Я получил бы большую пользу, если бы…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Самое важное для меня сегодня…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79648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6C77FA-6855-42FC-A16E-4419E16AA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055" y="1676400"/>
            <a:ext cx="9202420" cy="192916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Уважаемые коллеги! </a:t>
            </a:r>
            <a:b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Желаю вам успехов в работе по развитию мотивационной сферы учащихся. </a:t>
            </a:r>
            <a:b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Пусть вам не изменяет ваша мотивация!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339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6350" algn="r">
              <a:lnSpc>
                <a:spcPts val="3650"/>
              </a:lnSpc>
              <a:spcBef>
                <a:spcPts val="105"/>
              </a:spcBef>
            </a:pPr>
            <a:r>
              <a:rPr spc="-225" dirty="0"/>
              <a:t>В</a:t>
            </a:r>
            <a:r>
              <a:rPr spc="-170" dirty="0"/>
              <a:t>А</a:t>
            </a:r>
            <a:r>
              <a:rPr spc="-25" dirty="0"/>
              <a:t>С</a:t>
            </a:r>
            <a:r>
              <a:rPr spc="-735" dirty="0"/>
              <a:t>И</a:t>
            </a:r>
            <a:r>
              <a:rPr sz="3200" spc="-15" dirty="0"/>
              <a:t>́</a:t>
            </a:r>
            <a:r>
              <a:rPr sz="3200" spc="-65" dirty="0"/>
              <a:t> </a:t>
            </a:r>
            <a:r>
              <a:rPr sz="3200" dirty="0"/>
              <a:t>ЛИЙ</a:t>
            </a:r>
            <a:r>
              <a:rPr sz="3200" spc="15" dirty="0"/>
              <a:t> </a:t>
            </a:r>
            <a:r>
              <a:rPr sz="3200" spc="-15" dirty="0"/>
              <a:t>А</a:t>
            </a:r>
            <a:r>
              <a:rPr sz="3200" spc="-25" dirty="0"/>
              <a:t>Л</a:t>
            </a:r>
            <a:r>
              <a:rPr sz="3200" spc="-20" dirty="0"/>
              <a:t>Е</a:t>
            </a:r>
            <a:r>
              <a:rPr sz="3200" spc="-105" dirty="0"/>
              <a:t>К</a:t>
            </a:r>
            <a:r>
              <a:rPr sz="3200" spc="-180" dirty="0"/>
              <a:t>С</a:t>
            </a:r>
            <a:r>
              <a:rPr sz="3200" spc="-735" dirty="0"/>
              <a:t>А</a:t>
            </a:r>
            <a:r>
              <a:rPr sz="4800" spc="-22" baseline="1736" dirty="0"/>
              <a:t>́</a:t>
            </a:r>
            <a:r>
              <a:rPr sz="4800" spc="-97" baseline="1736" dirty="0"/>
              <a:t> </a:t>
            </a:r>
            <a:r>
              <a:rPr sz="3200" dirty="0"/>
              <a:t>НДРОВИЧ </a:t>
            </a:r>
            <a:r>
              <a:rPr sz="3200" spc="-10" dirty="0"/>
              <a:t>СУХОМЛИН́СКИЙ</a:t>
            </a:r>
            <a:endParaRPr sz="3200"/>
          </a:p>
          <a:p>
            <a:pPr marR="5080" algn="r">
              <a:lnSpc>
                <a:spcPts val="3650"/>
              </a:lnSpc>
            </a:pPr>
            <a:r>
              <a:rPr spc="-10" dirty="0"/>
              <a:t>ГОВОРИЛ: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540" y="2173350"/>
            <a:ext cx="10051415" cy="1220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190"/>
              </a:lnSpc>
              <a:spcBef>
                <a:spcPts val="95"/>
              </a:spcBef>
            </a:pPr>
            <a:r>
              <a:rPr sz="2800" i="1" spc="-10" dirty="0">
                <a:latin typeface="Times New Roman"/>
                <a:cs typeface="Times New Roman"/>
              </a:rPr>
              <a:t>«ВСЕ</a:t>
            </a:r>
            <a:r>
              <a:rPr sz="2800" i="1" spc="-10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НАШИ</a:t>
            </a:r>
            <a:r>
              <a:rPr sz="2800" i="1" spc="-9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ЗАМЫСЛЫ</a:t>
            </a:r>
            <a:r>
              <a:rPr sz="2800" i="1" spc="-10" dirty="0">
                <a:latin typeface="Times New Roman"/>
                <a:cs typeface="Times New Roman"/>
              </a:rPr>
              <a:t>,</a:t>
            </a:r>
            <a:r>
              <a:rPr lang="ru-RU" sz="2800" i="1" spc="-10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ВСЕ</a:t>
            </a:r>
            <a:r>
              <a:rPr sz="2800" i="1" spc="-10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ПОИСКИ</a:t>
            </a:r>
            <a:r>
              <a:rPr sz="2800" i="1" spc="-7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И</a:t>
            </a:r>
            <a:r>
              <a:rPr sz="2800" i="1" spc="-110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ПОСТРОЕНИЯ</a:t>
            </a:r>
            <a:endParaRPr sz="2800" dirty="0">
              <a:latin typeface="Times New Roman"/>
              <a:cs typeface="Times New Roman"/>
            </a:endParaRPr>
          </a:p>
          <a:p>
            <a:pPr marL="12700" marR="5080">
              <a:lnSpc>
                <a:spcPts val="3030"/>
              </a:lnSpc>
              <a:spcBef>
                <a:spcPts val="204"/>
              </a:spcBef>
            </a:pPr>
            <a:r>
              <a:rPr sz="2800" i="1" spc="-35" dirty="0">
                <a:latin typeface="Times New Roman"/>
                <a:cs typeface="Times New Roman"/>
              </a:rPr>
              <a:t>ПРЕВРАЩАЮТСЯ</a:t>
            </a:r>
            <a:r>
              <a:rPr sz="2800" i="1" spc="-2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В</a:t>
            </a:r>
            <a:r>
              <a:rPr sz="2800" i="1" spc="-85" dirty="0">
                <a:latin typeface="Times New Roman"/>
                <a:cs typeface="Times New Roman"/>
              </a:rPr>
              <a:t> </a:t>
            </a:r>
            <a:r>
              <a:rPr sz="2800" i="1" spc="-35" dirty="0">
                <a:latin typeface="Times New Roman"/>
                <a:cs typeface="Times New Roman"/>
              </a:rPr>
              <a:t>ПРАХ,</a:t>
            </a:r>
            <a:r>
              <a:rPr sz="2800" i="1" spc="-5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ЕСЛИ</a:t>
            </a:r>
            <a:r>
              <a:rPr sz="2800" i="1" spc="-7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У</a:t>
            </a:r>
            <a:r>
              <a:rPr sz="2800" i="1" spc="-7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УЧЕНИКА</a:t>
            </a:r>
            <a:r>
              <a:rPr sz="2800" i="1" spc="-5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НЕТ</a:t>
            </a:r>
            <a:r>
              <a:rPr sz="2800" i="1" spc="-50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ЖЕЛАНИЯ УЧИТЬСЯ»</a:t>
            </a:r>
            <a:endParaRPr sz="28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66485" y="3380473"/>
            <a:ext cx="5486400" cy="28657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E43F3F3-7C71-4BF0-8121-7FF0DBBD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66800"/>
            <a:ext cx="10972800" cy="4732834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Притча "Единственный выход"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Жила - была одна лягушка, как-то она запрыгнула случайно в колею на разбитой проселочной дороге. Колея была такая глубокая, что лягушке никак не удавалось оттуда выбраться. Она выбивалась из сил, но ничего не получалось. Вокруг собрались приятели, все пытались как-то помочь - безрезультатно. К вечеру приятели с грустью разошлись по домам, размышляя о том, что к утру бедняжка, конечно же, погибнет - она ведь прямо посреди дороги, в самой колее.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Проснувшись, все кинулись к дороге и увидели, что лягушка прыгает себе на воле.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"Как тебе это удалось? Как ты выбралась из ямы? Мы ведь вчера все перепробовали, это просто чудо какое-то! Что случилось?"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"Да ничего особенного, - ответила лягушка.- Понимаете, я увидела, что приближается грузовик. Шутки шутками, но у меня был только один выход - поскорее выбраться!"</a:t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64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0243D-C105-40EC-B4EC-D9D6C2C7A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7800"/>
            <a:ext cx="10971275" cy="3385542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4400" b="1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Де́ятельность</a:t>
            </a:r>
            <a:r>
              <a:rPr lang="ru-RU" sz="44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(активность) — процесс активного взаимодействия субъекта с объектом, во время которого субъект удовлетворяет какие-либо свои потребности, достигает цели.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2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B7C0B-2ADB-4E9F-B8EE-1E7A07974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447800"/>
            <a:ext cx="10514075" cy="3624262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ель нашего педсовета: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обобщить опыт работы учителей школы по мотивации деятельности учащихся на уроке и наметить способы ее повышения.</a:t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Обобщить и систематизировать теоретические положения о ключевых понятиях – «Мотивация учения». </a:t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Используя практический опыт учителей, обобщить знания педагогов о приемах формирования мотивационной сферы учения. </a:t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70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1900808"/>
            <a:ext cx="10278110" cy="225425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3600" b="1" i="1" dirty="0">
                <a:latin typeface="Times New Roman"/>
                <a:cs typeface="Times New Roman"/>
              </a:rPr>
              <a:t>Мотив</a:t>
            </a:r>
            <a:r>
              <a:rPr sz="3600" b="1" i="1" spc="-11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-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это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то,</a:t>
            </a:r>
            <a:r>
              <a:rPr sz="3600" spc="-10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что</a:t>
            </a:r>
            <a:r>
              <a:rPr sz="3600" spc="-10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побуждает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человека</a:t>
            </a:r>
            <a:r>
              <a:rPr sz="3600" spc="-7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к</a:t>
            </a:r>
            <a:r>
              <a:rPr sz="3600" spc="-11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действию</a:t>
            </a:r>
            <a:endParaRPr sz="3600">
              <a:latin typeface="Times New Roman"/>
              <a:cs typeface="Times New Roman"/>
            </a:endParaRPr>
          </a:p>
          <a:p>
            <a:pPr marL="12700" marR="1218565">
              <a:lnSpc>
                <a:spcPts val="3890"/>
              </a:lnSpc>
              <a:spcBef>
                <a:spcPts val="1055"/>
              </a:spcBef>
            </a:pPr>
            <a:r>
              <a:rPr sz="3600" b="1" i="1" dirty="0">
                <a:latin typeface="Times New Roman"/>
                <a:cs typeface="Times New Roman"/>
              </a:rPr>
              <a:t>Учебная</a:t>
            </a:r>
            <a:r>
              <a:rPr sz="3600" b="1" i="1" spc="-70" dirty="0">
                <a:latin typeface="Times New Roman"/>
                <a:cs typeface="Times New Roman"/>
              </a:rPr>
              <a:t> </a:t>
            </a:r>
            <a:r>
              <a:rPr sz="3600" b="1" i="1" dirty="0">
                <a:latin typeface="Times New Roman"/>
                <a:cs typeface="Times New Roman"/>
              </a:rPr>
              <a:t>мотивация</a:t>
            </a:r>
            <a:r>
              <a:rPr sz="3600" b="1" i="1" spc="-6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—</a:t>
            </a:r>
            <a:r>
              <a:rPr sz="3600" spc="-5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это</a:t>
            </a:r>
            <a:r>
              <a:rPr sz="3600" spc="-5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процесс,</a:t>
            </a:r>
            <a:r>
              <a:rPr sz="3600" spc="-5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который </a:t>
            </a:r>
            <a:r>
              <a:rPr sz="3600" spc="-30" dirty="0">
                <a:latin typeface="Times New Roman"/>
                <a:cs typeface="Times New Roman"/>
              </a:rPr>
              <a:t>запускает,</a:t>
            </a:r>
            <a:r>
              <a:rPr sz="3600" spc="-9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направляет</a:t>
            </a:r>
            <a:r>
              <a:rPr sz="3600" spc="-12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</a:t>
            </a:r>
            <a:r>
              <a:rPr sz="3600" spc="-100" dirty="0">
                <a:latin typeface="Times New Roman"/>
                <a:cs typeface="Times New Roman"/>
              </a:rPr>
              <a:t> </a:t>
            </a:r>
            <a:r>
              <a:rPr sz="3600" spc="-20" dirty="0">
                <a:latin typeface="Times New Roman"/>
                <a:cs typeface="Times New Roman"/>
              </a:rPr>
              <a:t>поддерживает</a:t>
            </a:r>
            <a:r>
              <a:rPr sz="3600" spc="-10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усилия,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ts val="3829"/>
              </a:lnSpc>
            </a:pPr>
            <a:r>
              <a:rPr sz="3600" spc="-10" dirty="0">
                <a:latin typeface="Times New Roman"/>
                <a:cs typeface="Times New Roman"/>
              </a:rPr>
              <a:t>направленные</a:t>
            </a:r>
            <a:r>
              <a:rPr sz="3600" spc="-13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на</a:t>
            </a:r>
            <a:r>
              <a:rPr sz="3600" spc="-13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выполнение</a:t>
            </a:r>
            <a:r>
              <a:rPr sz="3600" spc="-15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учебной</a:t>
            </a:r>
            <a:r>
              <a:rPr sz="3600" spc="-14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деятельности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4A260-FB99-4445-AACF-CF003E3AF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055" y="897126"/>
            <a:ext cx="9202420" cy="5478423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Причины спада школьной мотивации в основной школе выделяются следующие:</a:t>
            </a:r>
            <a:br>
              <a:rPr lang="ru-RU" sz="2400" dirty="0"/>
            </a:br>
            <a:r>
              <a:rPr lang="ru-RU" sz="2400" dirty="0"/>
              <a:t>1.     У подростков наблюдается «гормональный взрыв» и нечетко сформировано чувство будущего.</a:t>
            </a:r>
            <a:br>
              <a:rPr lang="ru-RU" sz="2400" dirty="0"/>
            </a:br>
            <a:r>
              <a:rPr lang="ru-RU" sz="2400" dirty="0"/>
              <a:t>2.     Отношение ученика к учителю.</a:t>
            </a:r>
            <a:br>
              <a:rPr lang="ru-RU" sz="2400" dirty="0"/>
            </a:br>
            <a:r>
              <a:rPr lang="ru-RU" sz="2400" dirty="0"/>
              <a:t>3.     Отношение учителя к ученику.</a:t>
            </a:r>
            <a:br>
              <a:rPr lang="ru-RU" sz="2400" dirty="0"/>
            </a:br>
            <a:r>
              <a:rPr lang="ru-RU" sz="2400" dirty="0"/>
              <a:t>4.     У девочек 7-8 класса снижена возрастная восприимчивость к учебной деятельности в связи с интенсивным биологическим процессом полового созревания.</a:t>
            </a:r>
            <a:br>
              <a:rPr lang="ru-RU" sz="2400" dirty="0"/>
            </a:br>
            <a:r>
              <a:rPr lang="ru-RU" sz="2400" dirty="0"/>
              <a:t>5.     Личная значимость предмета.</a:t>
            </a:r>
            <a:br>
              <a:rPr lang="ru-RU" sz="2400" dirty="0"/>
            </a:br>
            <a:r>
              <a:rPr lang="ru-RU" sz="2400" dirty="0"/>
              <a:t>6.     Умственное развитие ученика.</a:t>
            </a:r>
            <a:br>
              <a:rPr lang="ru-RU" sz="2400" dirty="0"/>
            </a:br>
            <a:r>
              <a:rPr lang="ru-RU" sz="2400" dirty="0"/>
              <a:t>7.     Продуктивность учебной деятельности.</a:t>
            </a:r>
            <a:br>
              <a:rPr lang="ru-RU" sz="2400" dirty="0"/>
            </a:br>
            <a:r>
              <a:rPr lang="ru-RU" sz="2400" dirty="0"/>
              <a:t>8.     Непонимание цели учения.</a:t>
            </a:r>
            <a:br>
              <a:rPr lang="ru-RU" sz="2400" dirty="0"/>
            </a:br>
            <a:r>
              <a:rPr lang="ru-RU" sz="2400" dirty="0"/>
              <a:t>9.      Страх перед школой.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8745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C1124D0-E580-4DA8-86CF-ABCCBEBBE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182399"/>
              </p:ext>
            </p:extLst>
          </p:nvPr>
        </p:nvGraphicFramePr>
        <p:xfrm>
          <a:off x="3057207" y="3510677"/>
          <a:ext cx="6077585" cy="2585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8975">
                  <a:extLst>
                    <a:ext uri="{9D8B030D-6E8A-4147-A177-3AD203B41FA5}">
                      <a16:colId xmlns:a16="http://schemas.microsoft.com/office/drawing/2014/main" val="2254287116"/>
                    </a:ext>
                  </a:extLst>
                </a:gridCol>
                <a:gridCol w="689610">
                  <a:extLst>
                    <a:ext uri="{9D8B030D-6E8A-4147-A177-3AD203B41FA5}">
                      <a16:colId xmlns:a16="http://schemas.microsoft.com/office/drawing/2014/main" val="3925851092"/>
                    </a:ext>
                  </a:extLst>
                </a:gridCol>
                <a:gridCol w="690245">
                  <a:extLst>
                    <a:ext uri="{9D8B030D-6E8A-4147-A177-3AD203B41FA5}">
                      <a16:colId xmlns:a16="http://schemas.microsoft.com/office/drawing/2014/main" val="97993804"/>
                    </a:ext>
                  </a:extLst>
                </a:gridCol>
                <a:gridCol w="690245">
                  <a:extLst>
                    <a:ext uri="{9D8B030D-6E8A-4147-A177-3AD203B41FA5}">
                      <a16:colId xmlns:a16="http://schemas.microsoft.com/office/drawing/2014/main" val="3003305790"/>
                    </a:ext>
                  </a:extLst>
                </a:gridCol>
                <a:gridCol w="2048510">
                  <a:extLst>
                    <a:ext uri="{9D8B030D-6E8A-4147-A177-3AD203B41FA5}">
                      <a16:colId xmlns:a16="http://schemas.microsoft.com/office/drawing/2014/main" val="3255971645"/>
                    </a:ext>
                  </a:extLst>
                </a:gridCol>
              </a:tblGrid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Несимпатичный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Симпатичный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8197997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Злой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Добрый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7005005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Безответственный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Обязательный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5780951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Глупый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Умный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8507702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Равнодушный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Отзывчивый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4988540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Невнимательный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Собранный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8227589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Безвольный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Целеустремлённый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2633143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Невоспитанный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Воспитанный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792162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Ничем не интересующийся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Увлечённый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6899255"/>
                  </a:ext>
                </a:extLst>
              </a:tr>
              <a:tr h="2585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Неудачливый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Успешный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544093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E60FEA0A-7AD8-4BA9-98FB-962057C827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402471"/>
            <a:ext cx="110490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b="1" dirty="0" bmk="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kumimoji="0" lang="ru-RU" altLang="ru-RU" sz="1800" b="1" i="0" u="none" strike="noStrike" cap="none" normalizeH="0" baseline="0" dirty="0" bmk="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пражнение «Самый мотивированный ученик».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bmk="_Hlk162173029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Инструкция:  </a:t>
            </a:r>
            <a:endParaRPr kumimoji="0" lang="ru-RU" altLang="ru-RU" sz="1050" b="0" i="0" u="none" strike="noStrike" cap="none" normalizeH="0" baseline="0" dirty="0" bmk="_Hlk162173029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 bmk="_Hlk162173029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Вспомните, пожалуйста, своего ученика, который кажется Вам наименее мотивированным к учёбе (не желает учиться). Опишите его с помощью 10 шкал, обведя кружочком соответствующий балл по каждой шкале.</a:t>
            </a:r>
            <a:endParaRPr kumimoji="0" lang="ru-RU" altLang="ru-RU" sz="1050" b="0" i="0" u="none" strike="noStrike" cap="none" normalizeH="0" baseline="0" dirty="0" bmk="_Hlk162173029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800" b="0" i="0" u="none" strike="noStrike" cap="none" normalizeH="0" baseline="0" dirty="0" bmk="_Hlk162173029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Теперь выполните те же действия относительно ученика, который кажется Вам наиболее мотивированным (выраженное желание учиться). Опишите его с помощью тех же 10 шкал.</a:t>
            </a:r>
            <a:endParaRPr kumimoji="0" lang="ru-RU" altLang="ru-RU" sz="1050" b="0" i="0" u="none" strike="noStrike" cap="none" normalizeH="0" baseline="0" dirty="0" bmk="_Hlk162173029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bmk="_Hlk162173029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Суммируйте все баллы отдельно каждого ученика. Поднимите, пожалуйста, руки, у кого мотивированный ученик набрал меньшее количество баллов, чем немотивированный? А у кого большее количество баллов? </a:t>
            </a:r>
            <a:endParaRPr kumimoji="0" lang="ru-RU" altLang="ru-RU" sz="1050" b="0" i="0" u="none" strike="noStrike" cap="none" normalizeH="0" baseline="0" dirty="0" bmk="_Hlk162173029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bmk="_Hlk162173029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Шкалы мотивации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688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470FD73-B250-4D18-A0E0-5BC5C6157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055" y="457201"/>
            <a:ext cx="9202420" cy="923330"/>
          </a:xfrm>
        </p:spPr>
        <p:txBody>
          <a:bodyPr/>
          <a:lstStyle/>
          <a:p>
            <a:r>
              <a:rPr lang="ru-RU" sz="2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«</a:t>
            </a:r>
            <a:r>
              <a:rPr lang="ru-RU" sz="2800" b="1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Самоисполняющееся</a:t>
            </a:r>
            <a:r>
              <a:rPr lang="ru-RU" sz="2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пророчество»</a:t>
            </a:r>
            <a:br>
              <a:rPr lang="ru-RU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D38464-E8D5-444C-8074-985EF351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500188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получить опыт </a:t>
            </a:r>
            <a:r>
              <a:rPr lang="ru-RU" sz="14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самоисполняющихся</a:t>
            </a: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предсказаний.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Попробуем поработать с нашим предубеждением. Будем действовать по следующему алгоритму: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Напишите имя ученика, которого Вы оценили сейчас, как не желающего учиться;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Забудьте все предубеждения относительно него, будто Вы его совсем не знаете;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Составьте для себя желаемое представление о нём. Каким бы Вы хотели его видеть? Пусть Ваше воображение будет смелым и ярким. Творите новый образ этого человека в своём воображении.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Запишите, каким Вы видите новый образ. К чему он стремиться? Что его мотивирует?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действуйте по отношению к нему так, как если бы он был таким, каким Вы хотите его видеть. Не ожидайте мгновенного результата. Наберитесь терпения, и результат последует. Примите это хотя бы в качестве эксперимента.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5CD4AF0-0CD5-428E-B04C-DAAE56873135}"/>
              </a:ext>
            </a:extLst>
          </p:cNvPr>
          <p:cNvPicPr>
            <a:picLocks noGrp="1" noChangeAspect="1"/>
          </p:cNvPicPr>
          <p:nvPr>
            <p:ph sz="half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563" y="2201589"/>
            <a:ext cx="5303837" cy="3278735"/>
          </a:xfrm>
        </p:spPr>
      </p:pic>
    </p:spTree>
    <p:extLst>
      <p:ext uri="{BB962C8B-B14F-4D97-AF65-F5344CB8AC3E}">
        <p14:creationId xmlns:p14="http://schemas.microsoft.com/office/powerpoint/2010/main" val="3839655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822</Words>
  <Application>Microsoft Office PowerPoint</Application>
  <PresentationFormat>Широкоэкранный</PresentationFormat>
  <Paragraphs>81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Microsoft Sans Serif</vt:lpstr>
      <vt:lpstr>Symbol</vt:lpstr>
      <vt:lpstr>Times New Roman</vt:lpstr>
      <vt:lpstr>Office Theme</vt:lpstr>
      <vt:lpstr>МОТИВАЦИЯ УЧЕБНОЙ ДЕЯТЕЛЬНОСТИ ОБУЧАЮЩИХСЯ И СОЗДАНИЕ УСЛОВИЙ ДЛЯ ЕЁ РЕАЛИЗАЦИИ</vt:lpstr>
      <vt:lpstr>ВАСИ́ ЛИЙ АЛЕКСА́ НДРОВИЧ СУХОМЛИН́СКИЙ ГОВОРИЛ:</vt:lpstr>
      <vt:lpstr>Притча "Единственный выход" Жила - была одна лягушка, как-то она запрыгнула случайно в колею на разбитой проселочной дороге. Колея была такая глубокая, что лягушке никак не удавалось оттуда выбраться. Она выбивалась из сил, но ничего не получалось. Вокруг собрались приятели, все пытались как-то помочь - безрезультатно. К вечеру приятели с грустью разошлись по домам, размышляя о том, что к утру бедняжка, конечно же, погибнет - она ведь прямо посреди дороги, в самой колее.  Проснувшись, все кинулись к дороге и увидели, что лягушка прыгает себе на воле.   "Как тебе это удалось? Как ты выбралась из ямы? Мы ведь вчера все перепробовали, это просто чудо какое-то! Что случилось?" "Да ничего особенного, - ответила лягушка.- Понимаете, я увидела, что приближается грузовик. Шутки шутками, но у меня был только один выход - поскорее выбраться!" </vt:lpstr>
      <vt:lpstr>«Де́ятельность (активность) — процесс активного взаимодействия субъекта с объектом, во время которого субъект удовлетворяет какие-либо свои потребности, достигает цели.</vt:lpstr>
      <vt:lpstr>Цель нашего педсовета: обобщить опыт работы учителей школы по мотивации деятельности учащихся на уроке и наметить способы ее повышения. Задачи:  1. Обобщить и систематизировать теоретические положения о ключевых понятиях – «Мотивация учения».  2. Используя практический опыт учителей, обобщить знания педагогов о приемах формирования мотивационной сферы учения.  </vt:lpstr>
      <vt:lpstr>Презентация PowerPoint</vt:lpstr>
      <vt:lpstr>Причины спада школьной мотивации в основной школе выделяются следующие: 1.     У подростков наблюдается «гормональный взрыв» и нечетко сформировано чувство будущего. 2.     Отношение ученика к учителю. 3.     Отношение учителя к ученику. 4.     У девочек 7-8 класса снижена возрастная восприимчивость к учебной деятельности в связи с интенсивным биологическим процессом полового созревания. 5.     Личная значимость предмета. 6.     Умственное развитие ученика. 7.     Продуктивность учебной деятельности. 8.     Непонимание цели учения. 9.      Страх перед школой. </vt:lpstr>
      <vt:lpstr>Упражнение «Самый мотивированный ученик». Инструкция:   Вспомните, пожалуйста, своего ученика, который кажется Вам наименее мотивированным к учёбе (не желает учиться). Опишите его с помощью 10 шкал, обведя кружочком соответствующий балл по каждой шкале. Теперь выполните те же действия относительно ученика, который кажется Вам наиболее мотивированным (выраженное желание учиться). Опишите его с помощью тех же 10 шкал. Суммируйте все баллы отдельно каждого ученика. Поднимите, пожалуйста, руки, у кого мотивированный ученик набрал меньшее количество баллов, чем немотивированный? А у кого большее количество баллов?  Шкалы мотивации </vt:lpstr>
      <vt:lpstr>Упражнение «Самоисполняющееся пророчество» </vt:lpstr>
      <vt:lpstr>ВЫСТУПЛЕНИЕ КОЛЛЕГ</vt:lpstr>
      <vt:lpstr>Рефлексия педсовета: 1. Я сегодня был доволен/ недоволен тем, что… 2. Мне понравилось, что… 3. Я получил бы большую пользу, если бы… 4. Самое важное для меня сегодня… </vt:lpstr>
      <vt:lpstr>Уважаемые коллеги!  Желаю вам успехов в работе по развитию мотивационной сферы учащихся.  Пусть вам не изменяет ваша мотивация!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УЧЕБНОЙ ДЕЯТЕЛЬНОСТИ обучающихся  И СОЗДАНИЕ УСЛОВИЙ ДЛЯ ЕЁ РЕАЛИЗАЦИИ</dc:title>
  <dc:creator>1</dc:creator>
  <cp:lastModifiedBy>Анюта</cp:lastModifiedBy>
  <cp:revision>2</cp:revision>
  <dcterms:created xsi:type="dcterms:W3CDTF">2024-03-15T06:46:18Z</dcterms:created>
  <dcterms:modified xsi:type="dcterms:W3CDTF">2024-03-24T09:01:41Z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2021-10-26T00:00:00Z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2024-03-15T00:00:00Z</vt:filetime>
  </property>
  <property fmtid="{D5CDD505-2E9C-101B-9397-08002B2CF9AE}" pid="5" name="Producer">
    <vt:lpwstr>Microsoft® PowerPoint® 2010</vt:lpwstr>
  </property>
</Properties>
</file>