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61" r:id="rId4"/>
    <p:sldId id="260" r:id="rId5"/>
    <p:sldId id="263" r:id="rId6"/>
    <p:sldId id="273" r:id="rId7"/>
    <p:sldId id="264" r:id="rId8"/>
    <p:sldId id="259" r:id="rId9"/>
    <p:sldId id="258" r:id="rId10"/>
    <p:sldId id="266" r:id="rId11"/>
    <p:sldId id="267" r:id="rId12"/>
    <p:sldId id="268" r:id="rId13"/>
    <p:sldId id="272" r:id="rId14"/>
    <p:sldId id="271" r:id="rId15"/>
    <p:sldId id="270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6E300-0F57-46EB-BF8F-B5DE241E7639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EA8E5-6180-494F-83F0-BAE495DE59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256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BEA8E5-6180-494F-83F0-BAE495DE591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866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516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730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923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636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791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752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403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2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83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5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093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3F591-CEEF-4C14-9E63-F282DD96B940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2EDF2-FBDE-40EB-999E-2FD47676E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0121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71535" y="2324904"/>
            <a:ext cx="89611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omic Sans MS" panose="030F0702030302020204" pitchFamily="66" charset="0"/>
              </a:rPr>
              <a:t>ФОИЛАРТ – техника плетения из фольги </a:t>
            </a:r>
            <a:endParaRPr lang="ru-RU" sz="4000" dirty="0">
              <a:ln w="38100">
                <a:solidFill>
                  <a:srgbClr val="0000FF"/>
                </a:solidFill>
              </a:ln>
              <a:solidFill>
                <a:srgbClr val="0000FF"/>
              </a:solidFill>
              <a:effectLst>
                <a:reflection blurRad="6350" stA="53000" endA="300" endPos="35500" dir="5400000" sy="-90000" algn="bl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417" y="428686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7" y="4105275"/>
            <a:ext cx="3333750" cy="2305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65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61520" y="97593"/>
            <a:ext cx="2651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«Паук»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1153" t="8134" r="4141" b="7877"/>
          <a:stretch/>
        </p:blipFill>
        <p:spPr>
          <a:xfrm>
            <a:off x="2484580" y="841517"/>
            <a:ext cx="8183420" cy="577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740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13892" y="317932"/>
            <a:ext cx="9033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InformTT"/>
                <a:cs typeface="Times New Roman" panose="02020603050405020304" pitchFamily="18" charset="0"/>
              </a:rPr>
              <a:t>Возможности плетения из фольги</a:t>
            </a:r>
            <a:endParaRPr lang="ru-RU" sz="1600" dirty="0">
              <a:latin typeface="InformTT"/>
              <a:cs typeface="Times New Roman" panose="02020603050405020304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17982" y="1438563"/>
            <a:ext cx="6477000" cy="5045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97743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318654"/>
            <a:ext cx="4419600" cy="4233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73246" y="1928090"/>
            <a:ext cx="4853836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93393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053" y="170873"/>
            <a:ext cx="6749143" cy="35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83249" y="2900496"/>
            <a:ext cx="4648200" cy="3463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83892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9328" y="266700"/>
            <a:ext cx="4318000" cy="6362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5564" y="266700"/>
            <a:ext cx="3124200" cy="632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1373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7564" y="139700"/>
            <a:ext cx="4445000" cy="307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7886" y="3276600"/>
            <a:ext cx="3556000" cy="332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63208" y="190500"/>
            <a:ext cx="4062984" cy="6172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34191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8854" y="581891"/>
            <a:ext cx="3810000" cy="5257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7473" y="272757"/>
            <a:ext cx="4419600" cy="321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3011" y="4013346"/>
            <a:ext cx="4524062" cy="2133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78684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19470" y="341093"/>
            <a:ext cx="54553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kern="0" dirty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Comic Sans MS" panose="030F0702030302020204" pitchFamily="66" charset="0"/>
              </a:rPr>
              <a:t>Ч</a:t>
            </a:r>
            <a:r>
              <a:rPr kumimoji="0" lang="ru-RU" sz="4000" b="0" i="0" u="none" strike="noStrike" kern="0" cap="none" spc="0" normalizeH="0" baseline="0" noProof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omic Sans MS" panose="030F0702030302020204" pitchFamily="66" charset="0"/>
              </a:rPr>
              <a:t>то</a:t>
            </a:r>
            <a:r>
              <a:rPr kumimoji="0" lang="ru-RU" sz="4000" b="0" i="0" u="none" strike="noStrike" kern="0" cap="none" spc="0" normalizeH="0" noProof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Comic Sans MS" panose="030F0702030302020204" pitchFamily="66" charset="0"/>
              </a:rPr>
              <a:t> такое ФОИЛАРТ?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2618" y="1141054"/>
            <a:ext cx="100306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68415" y="1187359"/>
            <a:ext cx="97047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8662" y="1197033"/>
            <a:ext cx="311467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8064A2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01961" y="5197414"/>
            <a:ext cx="11111345" cy="14711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800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InformTT" pitchFamily="2" charset="-52"/>
                <a:cs typeface="Gautami" pitchFamily="34" charset="0"/>
              </a:rPr>
              <a:t>"FOILART" или плетение из мягкой алюминиевой фольги </a:t>
            </a:r>
          </a:p>
          <a:p>
            <a:pPr lvl="0" algn="ctr">
              <a:spcBef>
                <a:spcPct val="20000"/>
              </a:spcBef>
            </a:pPr>
            <a:r>
              <a:rPr lang="ru-RU" sz="2800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glow rad="228600">
                    <a:srgbClr val="C0504D">
                      <a:satMod val="175000"/>
                      <a:alpha val="40000"/>
                    </a:srgbClr>
                  </a:glow>
                </a:effectLst>
                <a:latin typeface="InformTT" pitchFamily="2" charset="-52"/>
                <a:cs typeface="Gautami" pitchFamily="34" charset="0"/>
              </a:rPr>
              <a:t>–придуманный, разработанный и запатентованный  Олесей Емельяновой</a:t>
            </a:r>
            <a:endParaRPr lang="ru-RU" sz="2800" dirty="0">
              <a:solidFill>
                <a:prstClr val="black">
                  <a:tint val="75000"/>
                </a:prstClr>
              </a:solidFill>
              <a:effectLst>
                <a:glow rad="228600">
                  <a:srgbClr val="C0504D">
                    <a:satMod val="175000"/>
                    <a:alpha val="40000"/>
                  </a:srgbClr>
                </a:glow>
              </a:effectLst>
              <a:latin typeface="InformTT" pitchFamily="2" charset="-52"/>
              <a:cs typeface="Gauta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89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2618" y="1141054"/>
            <a:ext cx="100306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1" y="3948898"/>
            <a:ext cx="105294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        </a:t>
            </a:r>
            <a:r>
              <a:rPr lang="ru-RU" b="1" i="0" dirty="0" smtClean="0">
                <a:effectLst/>
                <a:latin typeface="InformTT"/>
                <a:cs typeface="Times New Roman" panose="02020603050405020304" pitchFamily="18" charset="0"/>
              </a:rPr>
              <a:t>Фольга</a:t>
            </a:r>
            <a:r>
              <a:rPr lang="ru-RU" b="0" i="0" dirty="0" smtClean="0">
                <a:effectLst/>
                <a:latin typeface="InformTT"/>
                <a:cs typeface="Times New Roman" panose="02020603050405020304" pitchFamily="18" charset="0"/>
              </a:rPr>
              <a:t> – это тонколистовой металл. Фольга получила широкое распространение в XIX веке, когда ее стали производить в больших количествах на заводах. До этого она была очень дорогой и применялась редко, поскольку металл плющили вручную молотками. Ее использовали для упаковки дорогих продуктов, а так же в технических и декоративных целях.</a:t>
            </a:r>
          </a:p>
          <a:p>
            <a:r>
              <a:rPr lang="ru-RU" b="0" i="0" dirty="0" smtClean="0">
                <a:effectLst/>
                <a:latin typeface="InformTT"/>
                <a:cs typeface="Times New Roman" panose="02020603050405020304" pitchFamily="18" charset="0"/>
              </a:rPr>
              <a:t>         Широкому распространению фольги, в декоративно – прикладном искусстве в конце XIX, начале XX веков, способствовала мода на металлические оклады для икон. Для окладов использовали золото, серебро, медь, латунь. Ими покрывали иконы почти целиком, оставляя вырезы для рук и ликов.</a:t>
            </a:r>
            <a:endParaRPr lang="ru-RU" b="0" i="0" dirty="0">
              <a:effectLst/>
              <a:latin typeface="InformTT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333" y="862408"/>
            <a:ext cx="4032600" cy="2566200"/>
          </a:xfrm>
          <a:prstGeom prst="rect">
            <a:avLst/>
          </a:prstGeom>
        </p:spPr>
      </p:pic>
      <p:pic>
        <p:nvPicPr>
          <p:cNvPr id="14" name="Picture 4" descr="https://im3-tub-ru.yandex.net/i?id=f8a9f443941a7ef75d27ffa705c3081e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207" y="876203"/>
            <a:ext cx="4157793" cy="237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112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9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4" descr="Олеся Емельянова. Плетение из фольги. Птицы, рептилии, насекомые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034" y="117436"/>
            <a:ext cx="2605762" cy="221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0281" y="2477236"/>
            <a:ext cx="2605763" cy="2075058"/>
          </a:xfrm>
          <a:prstGeom prst="rect">
            <a:avLst/>
          </a:prstGeom>
        </p:spPr>
      </p:pic>
      <p:pic>
        <p:nvPicPr>
          <p:cNvPr id="8" name="2" descr="Олеся Емельянова. Плетение из фольги. Цветы. Букет цветов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264" y="677883"/>
            <a:ext cx="2663825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ttps://im1-tub-ru.yandex.net/i?id=dcee27a89ac03cc0623f3ef29d6ba303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471" y="2514640"/>
            <a:ext cx="26003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s://im1-tub-ru.yandex.net/i?id=ba71b3f99bf2aca2d3dcf203b1425edb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280" y="164288"/>
            <a:ext cx="2605763" cy="217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38909" y="4514890"/>
            <a:ext cx="114253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InformTT" pitchFamily="2" charset="-52"/>
              </a:rPr>
              <a:t>      Алюминиевая </a:t>
            </a:r>
            <a:r>
              <a:rPr lang="ru-RU" dirty="0">
                <a:latin typeface="InformTT" pitchFamily="2" charset="-52"/>
              </a:rPr>
              <a:t>фольга мягкий, натуральный и полностью безопасный материал. Работать с ним легко и приятно. Такие свойства фольги, как </a:t>
            </a:r>
            <a:r>
              <a:rPr lang="ru-RU" dirty="0" err="1">
                <a:latin typeface="InformTT" pitchFamily="2" charset="-52"/>
              </a:rPr>
              <a:t>термо</a:t>
            </a:r>
            <a:r>
              <a:rPr lang="ru-RU" dirty="0">
                <a:latin typeface="InformTT" pitchFamily="2" charset="-52"/>
              </a:rPr>
              <a:t>- и влагостойкость, значительно расширяют область применения выполненных из нее декоративных изделий. Для вас открываются новые дизайнерские горизонты – готовыми композициями вы сможете украсить светильники, подсвечники, цветочные горшки, веранды, беседки, открытые лоджии, интерьеры кухни и ванной комнаты. Везде, где другие украшения быстро приходят в негодность или представляют опасность, изделия из фольги продолжают радовать вас своей  красотой.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855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2618" y="1141054"/>
            <a:ext cx="100306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2072" y="405315"/>
            <a:ext cx="966123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Из фольги делают упаковку для чая, блистеры, крышки молочных бутылок, тюбики для зубной пасты, пищевых продуктов. Применяют фольгу в электротехнической и радиотехнической промышленности.</a:t>
            </a:r>
          </a:p>
          <a:p>
            <a:pPr algn="just"/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       Для изготовления изделий можно использовать любую фольгу: от шоколада, конфет и т.д. Важно, чтобы фольга не была слишком толстой (сложно гнуть, скручивать, продавливать) или тонкой (порвётся). Фольга легко режется, хорошо фальцуется, пластична.</a:t>
            </a:r>
            <a:endParaRPr lang="ru-RU" sz="2000" b="0" i="0" dirty="0">
              <a:solidFill>
                <a:srgbClr val="333333"/>
              </a:solidFill>
              <a:effectLst/>
              <a:latin typeface="InformTT"/>
              <a:cs typeface="Times New Roman" panose="02020603050405020304" pitchFamily="18" charset="0"/>
            </a:endParaRPr>
          </a:p>
        </p:txBody>
      </p:sp>
      <p:pic>
        <p:nvPicPr>
          <p:cNvPr id="10" name="Picture 4" descr="https://im0-tub-ru.yandex.net/i?id=ba28b8845c4923e2f59e24ebe8f6eec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456" y="382905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s://im3-tub-ru.yandex.net/i?id=b32218f4d923c8df063d659f9580835e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537" y="3084011"/>
            <a:ext cx="23018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https://im0-tub-ru.yandex.net/i?id=c5eb9246ae103082ef8205477070fe55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172405"/>
            <a:ext cx="28035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188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52837" y="383957"/>
            <a:ext cx="71545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kern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изготовления трубочек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0764" y="1257300"/>
            <a:ext cx="2968487" cy="32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1245611"/>
            <a:ext cx="4800600" cy="2437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45182" y="3959225"/>
            <a:ext cx="2438400" cy="2597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C0504D">
                <a:satMod val="175000"/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173587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82618" y="1141054"/>
            <a:ext cx="100306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13884" y="301498"/>
            <a:ext cx="94491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0" i="0" dirty="0" smtClean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1. Вдавливание;</a:t>
            </a: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2. </a:t>
            </a:r>
            <a:r>
              <a:rPr lang="ru-RU" sz="1600" b="0" i="0" dirty="0" err="1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Сминание</a:t>
            </a:r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 объемных конструкций;</a:t>
            </a: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3. Скручивание;</a:t>
            </a: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4. Обертывание плоских деталей;</a:t>
            </a: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5. </a:t>
            </a:r>
            <a:r>
              <a:rPr lang="ru-RU" sz="1600" b="0" i="0" dirty="0" err="1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Облеп</a:t>
            </a:r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 объемной формы;</a:t>
            </a: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6. Тиснение – это получение рельефного изображения на фольге посредством продавливания отдельных участков ее поверхности с помощью простых инструментов – давилок.</a:t>
            </a:r>
          </a:p>
          <a:p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      Для тиснения скульпторы используют такие инструменты, как затупленное шило для проведения контурных и штриховых линий, деревянные давилки для выдавливания крупных участков рельефа, металлические давилки, </a:t>
            </a:r>
            <a:r>
              <a:rPr lang="ru-RU" sz="1600" b="0" i="0" dirty="0" err="1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штампики</a:t>
            </a:r>
            <a:r>
              <a:rPr lang="ru-RU" sz="16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 и накатки.</a:t>
            </a:r>
          </a:p>
          <a:p>
            <a:endParaRPr lang="ru-RU" sz="1600" b="0" i="0" dirty="0">
              <a:solidFill>
                <a:srgbClr val="333333"/>
              </a:solidFill>
              <a:effectLst/>
              <a:latin typeface="InformTT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32183" t="20246" r="40343" b="49343"/>
          <a:stretch/>
        </p:blipFill>
        <p:spPr>
          <a:xfrm>
            <a:off x="8676189" y="3763855"/>
            <a:ext cx="3368029" cy="22940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35308" t="17303" r="42958" b="34143"/>
          <a:stretch/>
        </p:blipFill>
        <p:spPr>
          <a:xfrm>
            <a:off x="2900218" y="3793790"/>
            <a:ext cx="2087418" cy="2623128"/>
          </a:xfrm>
          <a:prstGeom prst="rect">
            <a:avLst/>
          </a:prstGeom>
        </p:spPr>
      </p:pic>
      <p:pic>
        <p:nvPicPr>
          <p:cNvPr id="1028" name="Picture 4" descr="https://i.pinimg.com/originals/92/a6/41/92a64183f8046a076369572e511d399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70" y="173665"/>
            <a:ext cx="2407096" cy="180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13" y="2190658"/>
            <a:ext cx="2570650" cy="19825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/>
          <a:srcRect l="15742" t="14026" r="21898"/>
          <a:stretch/>
        </p:blipFill>
        <p:spPr>
          <a:xfrm>
            <a:off x="87951" y="4433260"/>
            <a:ext cx="2544412" cy="202295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/>
          <a:srcRect l="23283" t="12924" r="29732" b="14268"/>
          <a:stretch/>
        </p:blipFill>
        <p:spPr>
          <a:xfrm>
            <a:off x="5135805" y="3499276"/>
            <a:ext cx="3517977" cy="306647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/>
          <a:srcRect l="17686"/>
          <a:stretch/>
        </p:blipFill>
        <p:spPr>
          <a:xfrm>
            <a:off x="4341091" y="92364"/>
            <a:ext cx="6170144" cy="74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57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9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14302" y="647513"/>
            <a:ext cx="6559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Для создания фольгированных роз понадобится: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Флористическая проволока;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фольга;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полимерный клей;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деревянные шпажки;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шелковые нитки.</a:t>
            </a:r>
            <a:endParaRPr lang="ru-RU" sz="2000" b="0" i="0" dirty="0">
              <a:solidFill>
                <a:srgbClr val="333333"/>
              </a:solidFill>
              <a:effectLst/>
              <a:latin typeface="InformTT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7197" t="46174" r="46669" b="19746"/>
          <a:stretch/>
        </p:blipFill>
        <p:spPr>
          <a:xfrm>
            <a:off x="969818" y="64982"/>
            <a:ext cx="3426692" cy="24449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94327" y="2693333"/>
            <a:ext cx="1128683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latin typeface="InformTT"/>
                <a:cs typeface="Times New Roman" panose="02020603050405020304" pitchFamily="18" charset="0"/>
              </a:rPr>
              <a:t>Процесс изготовления: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Нарезать из фольги 9 полосок размером 28×10 см.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Из флористической проволоки нарезают 8 полос.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Из трех полос проволоки делают спиральки, намотав их на карандаш.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Для создания бутонов берется 3 вырезанных полосы 28×10 см, складывают их вдвое. Собирают в легкие складки нижние части деталей.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Флористическую проволоку прикладывают поочередно к фольгированным элементам и легкими движениями пальцем обматывают их вокруг проволочки.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Для создания листьев роз нарезают 2 полоски 15×5 см. Затем каждую полосу режут на 3 квадратика.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У квадрата сгибают боковые верхние части внутрь в направлении к середине, а нижнюю часть произвольно сминают и скручивают в тонкий жгутик, имитируя ножку побег листика.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Изготовленные листья крепят к стеблю путем закручивания вокруг него.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Пружинки из проволоки также оборачивают вокруг стебля.</a:t>
            </a:r>
          </a:p>
          <a:p>
            <a:pPr lvl="0" algn="just">
              <a:buFont typeface="+mj-lt"/>
              <a:buAutoNum type="arabicPeriod"/>
            </a:pPr>
            <a:r>
              <a:rPr lang="ru-RU" sz="1600" dirty="0">
                <a:latin typeface="InformTT"/>
                <a:cs typeface="Times New Roman" panose="02020603050405020304" pitchFamily="18" charset="0"/>
              </a:rPr>
              <a:t>Формируют букет из роз, скручивая стебли растения.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680823" y="25489"/>
            <a:ext cx="17860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ru-RU" sz="4000" b="0" i="0" u="none" strike="noStrike" kern="0" cap="none" spc="0" normalizeH="0" baseline="0" noProof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«Розы»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031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754909" y="825578"/>
            <a:ext cx="104370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Потребуется кусок фольги площадью 14 см;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отрезают от общего куска 4 полосы размером в ширину около 4 см. Из них будут формировать лапки маленького хищника. Оставшийся небольшой кусок пойдет на изготовление тельца паучка;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вырезанные полосы сминают по всей длине до образования плотных жгутов. При необходимости концы жгутов можно подрезать ножницами;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формируют тело паука из оставшейся фольги в виде овала;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в центр овала выкладывают жгутики-«лапки» таким образом, чтобы они выходили за края;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концы овала нужно свернуть к середине, перекрыв находящиеся там жгутики;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далее формуют тело паука, брюшко и голову;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формуют лапки, сгибая жгутики в виде дуги;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концы жгутов сгибают с левой и правой 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InformTT"/>
                <a:cs typeface="Times New Roman" panose="02020603050405020304" pitchFamily="18" charset="0"/>
              </a:rPr>
              <a:t>стороны тела паука.</a:t>
            </a:r>
            <a:endParaRPr lang="ru-RU" b="0" i="0" dirty="0">
              <a:solidFill>
                <a:srgbClr val="333333"/>
              </a:solidFill>
              <a:effectLst/>
              <a:latin typeface="InformTT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17405" t="25223" r="39708" b="32257"/>
          <a:stretch/>
        </p:blipFill>
        <p:spPr>
          <a:xfrm>
            <a:off x="7014670" y="4195460"/>
            <a:ext cx="4415330" cy="24623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61520" y="97593"/>
            <a:ext cx="26515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 smtClean="0">
                <a:ln w="3810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«Паук»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6701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691</Words>
  <Application>Microsoft Office PowerPoint</Application>
  <PresentationFormat>Широкоэкранный</PresentationFormat>
  <Paragraphs>55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Gautami</vt:lpstr>
      <vt:lpstr>InformTT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</dc:creator>
  <cp:lastModifiedBy>HP</cp:lastModifiedBy>
  <cp:revision>16</cp:revision>
  <dcterms:created xsi:type="dcterms:W3CDTF">2023-01-27T17:42:01Z</dcterms:created>
  <dcterms:modified xsi:type="dcterms:W3CDTF">2024-03-24T09:13:06Z</dcterms:modified>
</cp:coreProperties>
</file>