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61" r:id="rId2"/>
    <p:sldId id="287" r:id="rId3"/>
    <p:sldId id="288" r:id="rId4"/>
    <p:sldId id="290" r:id="rId5"/>
    <p:sldId id="289" r:id="rId6"/>
    <p:sldId id="295" r:id="rId7"/>
    <p:sldId id="271" r:id="rId8"/>
    <p:sldId id="272" r:id="rId9"/>
    <p:sldId id="264" r:id="rId10"/>
    <p:sldId id="292" r:id="rId11"/>
    <p:sldId id="293" r:id="rId12"/>
    <p:sldId id="294" r:id="rId13"/>
    <p:sldId id="296" r:id="rId14"/>
    <p:sldId id="298" r:id="rId15"/>
    <p:sldId id="300" r:id="rId16"/>
    <p:sldId id="301" r:id="rId17"/>
    <p:sldId id="306" r:id="rId18"/>
    <p:sldId id="316" r:id="rId19"/>
    <p:sldId id="302" r:id="rId20"/>
    <p:sldId id="309" r:id="rId21"/>
    <p:sldId id="317" r:id="rId22"/>
    <p:sldId id="320" r:id="rId23"/>
    <p:sldId id="313" r:id="rId24"/>
    <p:sldId id="318" r:id="rId25"/>
    <p:sldId id="304" r:id="rId26"/>
    <p:sldId id="32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38" autoAdjust="0"/>
  </p:normalViewPr>
  <p:slideViewPr>
    <p:cSldViewPr>
      <p:cViewPr>
        <p:scale>
          <a:sx n="80" d="100"/>
          <a:sy n="80" d="100"/>
        </p:scale>
        <p:origin x="-2502" y="-7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279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D70B17-321B-4508-8111-0EC61325FE5D}" type="datetimeFigureOut">
              <a:rPr lang="ru-RU" smtClean="0"/>
              <a:pPr/>
              <a:t>24.03.2024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F9BA93-7A11-459D-9EC9-A8013D778DB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6330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9BA93-7A11-459D-9EC9-A8013D778DBD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gi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gif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grpSp>
        <p:nvGrpSpPr>
          <p:cNvPr id="2" name="Group 46"/>
          <p:cNvGrpSpPr>
            <a:grpSpLocks/>
          </p:cNvGrpSpPr>
          <p:nvPr/>
        </p:nvGrpSpPr>
        <p:grpSpPr bwMode="auto">
          <a:xfrm rot="10800000">
            <a:off x="0" y="3657600"/>
            <a:ext cx="9144000" cy="3200400"/>
            <a:chOff x="0" y="0"/>
            <a:chExt cx="5760" cy="2016"/>
          </a:xfrm>
        </p:grpSpPr>
        <p:pic>
          <p:nvPicPr>
            <p:cNvPr id="6" name="Picture 47" descr="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2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8" descr="0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60" y="0"/>
              <a:ext cx="858" cy="7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Picture 10" descr="1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9" name="Picture 34" descr="water_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0" descr="fire1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95400" y="762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1" descr="B_Fly26"/>
          <p:cNvPicPr>
            <a:picLocks noChangeAspect="1" noChangeArrowheads="1" noCrop="1"/>
          </p:cNvPicPr>
          <p:nvPr/>
        </p:nvPicPr>
        <p:blipFill>
          <a:blip r:embed="rId7" cstate="print">
            <a:lum bright="-12000" contrast="-100000"/>
            <a:grayscl/>
          </a:blip>
          <a:srcRect/>
          <a:stretch>
            <a:fillRect/>
          </a:stretch>
        </p:blipFill>
        <p:spPr bwMode="auto">
          <a:xfrm>
            <a:off x="609600" y="449263"/>
            <a:ext cx="9906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2" descr="B_Fly26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" y="381000"/>
            <a:ext cx="9906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3" descr="bupestrid beetl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67600" y="6259513"/>
            <a:ext cx="838200" cy="322262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4" name="Picture 55" descr="WB01292_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" y="5105400"/>
            <a:ext cx="400050" cy="400050"/>
          </a:xfrm>
          <a:prstGeom prst="rect">
            <a:avLst/>
          </a:prstGeom>
          <a:noFill/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5161" name="Rectangle 4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5" name="Rectangle 4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61DC8-DF35-43E8-9F74-301E167C6B1A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24.03.2024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6" name="Rectangle 4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7" name="Rectangle 4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25793-5F9B-4CD8-952D-84A73AD94AD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over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303451-B4CB-460C-AE2F-BD1C3327AF0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24.03.2024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1DE893-E42C-4C81-998D-8371C813F35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over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8629C-F06B-434B-A988-B13196DEE980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24.03.2024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488B3-486A-433E-AB4B-6D7FE8D309A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over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5D87F1-EB97-469E-A55B-68ED54D1E301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24.03.2024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FBF22E-D971-41AB-92F9-57397D6B06C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over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61DCC2-32D8-49B7-BB77-0BEA7FD0653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24.03.2024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6807F5-1961-4530-8451-33181011E5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over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7432F0-E4B3-4BCB-B40B-EEF2D24141B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24.03.2024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E6C92-F6E1-4BBE-86BD-7A94B42E5A1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over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849D16-7AD3-45B5-B4B4-937F5964F1D9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24.03.2024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EF851A-B9EC-4A0E-A309-A34E49C4FC9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over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A6CC5-190A-4B69-A157-691912338A70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24.03.2024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774D2-6589-46B8-B515-1B13A9F3397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over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AF0F5C-1A21-4F15-A084-E9EE31B13E12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24.03.2024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505FD-AF2E-4FDA-938C-8F1AA084ADF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over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7ACC98-C5F8-4D30-BCFB-83BADD01602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24.03.2024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52278-EB7A-46C7-B6F0-06F9F7D1FE5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over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DC6904-D5C7-4405-93B6-973A4FD7EB65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24.03.2024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489604-4764-413A-B51D-A467BC10A15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over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A00"/>
            </a:gs>
            <a:gs pos="100000">
              <a:srgbClr val="99FF66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1034" name="Picture 10" descr="12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028" name="Picture 11" descr="water_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B622F3-2A39-4C31-9616-61813F84E08E}" type="datetimeFigureOut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24.03.2024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301FFB-1724-4AD7-95CD-35F6DBC80427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 rot="10800000">
            <a:off x="0" y="6629400"/>
            <a:ext cx="9144000" cy="228600"/>
          </a:xfrm>
          <a:custGeom>
            <a:avLst/>
            <a:gdLst/>
            <a:ahLst/>
            <a:cxnLst>
              <a:cxn ang="0">
                <a:pos x="8" y="2730"/>
              </a:cxn>
              <a:cxn ang="0">
                <a:pos x="3040" y="2726"/>
              </a:cxn>
              <a:cxn ang="0">
                <a:pos x="3347" y="2630"/>
              </a:cxn>
              <a:cxn ang="0">
                <a:pos x="3795" y="2170"/>
              </a:cxn>
              <a:cxn ang="0">
                <a:pos x="4115" y="2080"/>
              </a:cxn>
              <a:cxn ang="0">
                <a:pos x="5760" y="2093"/>
              </a:cxn>
              <a:cxn ang="0">
                <a:pos x="5767" y="0"/>
              </a:cxn>
              <a:cxn ang="0">
                <a:pos x="0" y="1"/>
              </a:cxn>
              <a:cxn ang="0">
                <a:pos x="8" y="2730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solidFill>
            <a:srgbClr val="008A0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1036" name="Picture 12" descr="butterfly 19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629051">
            <a:off x="457200" y="304800"/>
            <a:ext cx="914400" cy="904875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3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over dir="ru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Box 11"/>
          <p:cNvSpPr txBox="1">
            <a:spLocks noChangeArrowheads="1"/>
          </p:cNvSpPr>
          <p:nvPr/>
        </p:nvSpPr>
        <p:spPr bwMode="auto">
          <a:xfrm>
            <a:off x="650508" y="285727"/>
            <a:ext cx="80648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i="1" dirty="0" smtClean="0">
                <a:solidFill>
                  <a:srgbClr val="FF0000"/>
                </a:solidFill>
                <a:latin typeface="Georgia" pitchFamily="18" charset="0"/>
                <a:cs typeface="Times New Roman" pitchFamily="18" charset="0"/>
              </a:rPr>
              <a:t>Проект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0034" y="1500174"/>
            <a:ext cx="821537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i="1" dirty="0" smtClean="0">
                <a:solidFill>
                  <a:srgbClr val="CC0000"/>
                </a:solidFill>
                <a:latin typeface="Georgia" pitchFamily="18" charset="0"/>
              </a:rPr>
              <a:t>«Школьный сад</a:t>
            </a:r>
            <a:r>
              <a:rPr lang="ru-RU" sz="6600" b="1" i="1" dirty="0" smtClean="0">
                <a:solidFill>
                  <a:srgbClr val="CC0000"/>
                </a:solidFill>
                <a:latin typeface="Georgia" pitchFamily="18" charset="0"/>
              </a:rPr>
              <a:t>»</a:t>
            </a:r>
            <a:r>
              <a:rPr lang="ru-RU" sz="3600" b="1" i="1" dirty="0" smtClean="0">
                <a:latin typeface="Georgia" pitchFamily="18" charset="0"/>
              </a:rPr>
              <a:t>                                                                         </a:t>
            </a:r>
            <a:r>
              <a:rPr lang="ru-RU" sz="2400" b="1" i="1" dirty="0" smtClean="0">
                <a:solidFill>
                  <a:srgbClr val="FF0000"/>
                </a:solidFill>
                <a:latin typeface="Georgia" pitchFamily="18" charset="0"/>
              </a:rPr>
              <a:t>Автор проекта:</a:t>
            </a:r>
          </a:p>
          <a:p>
            <a:pPr algn="ctr"/>
            <a:r>
              <a:rPr lang="ru-RU" sz="2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Хованова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Анастасия</a:t>
            </a: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Руководитель проекта:</a:t>
            </a: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Учитель биологии</a:t>
            </a: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Слободского филиала </a:t>
            </a:r>
          </a:p>
          <a:p>
            <a:pPr algn="ctr"/>
            <a:r>
              <a:rPr lang="ru-RU" sz="2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Старожиловской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средней школы</a:t>
            </a: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Горбунова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ксана Владимировна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4294967295"/>
          </p:nvPr>
        </p:nvSpPr>
        <p:spPr>
          <a:xfrm>
            <a:off x="0" y="357188"/>
            <a:ext cx="8229600" cy="600075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</a:t>
            </a:r>
            <a:r>
              <a:rPr lang="ru-RU" b="1" i="1" dirty="0" smtClean="0">
                <a:solidFill>
                  <a:srgbClr val="CC0000"/>
                </a:solidFill>
                <a:latin typeface="Georgia" pitchFamily="18" charset="0"/>
              </a:rPr>
              <a:t>Срок реализации проекта: </a:t>
            </a:r>
            <a:r>
              <a:rPr lang="ru-RU" b="1" dirty="0" smtClean="0">
                <a:latin typeface="Georgia" pitchFamily="18" charset="0"/>
              </a:rPr>
              <a:t>5 лет</a:t>
            </a:r>
            <a:r>
              <a:rPr lang="ru-RU" b="1" dirty="0" smtClean="0">
                <a:solidFill>
                  <a:srgbClr val="CC0000"/>
                </a:solidFill>
                <a:latin typeface="Georgia" pitchFamily="18" charset="0"/>
              </a:rPr>
              <a:t> </a:t>
            </a:r>
          </a:p>
          <a:p>
            <a:pPr>
              <a:buNone/>
            </a:pPr>
            <a:r>
              <a:rPr lang="ru-RU" b="1" i="1" dirty="0" smtClean="0">
                <a:solidFill>
                  <a:srgbClr val="CC0000"/>
                </a:solidFill>
                <a:latin typeface="Georgia" pitchFamily="18" charset="0"/>
              </a:rPr>
              <a:t>        Группы-участники проекта:</a:t>
            </a:r>
          </a:p>
          <a:p>
            <a:pPr algn="ctr">
              <a:buNone/>
            </a:pPr>
            <a:r>
              <a:rPr lang="ru-RU" sz="2800" dirty="0" smtClean="0">
                <a:latin typeface="Georgia" pitchFamily="18" charset="0"/>
              </a:rPr>
              <a:t>     учащиеся школы, педагоги, родители, </a:t>
            </a:r>
          </a:p>
          <a:p>
            <a:pPr algn="ctr">
              <a:buNone/>
            </a:pPr>
            <a:r>
              <a:rPr lang="ru-RU" sz="2800" dirty="0" smtClean="0">
                <a:latin typeface="Georgia" pitchFamily="18" charset="0"/>
              </a:rPr>
              <a:t>     жители села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CC0000"/>
                </a:solidFill>
                <a:latin typeface="Georgia" pitchFamily="18" charset="0"/>
              </a:rPr>
              <a:t>Характеристики проекта:</a:t>
            </a:r>
            <a:endParaRPr lang="ru-RU" sz="2800" dirty="0" smtClean="0">
              <a:latin typeface="Georgia" pitchFamily="18" charset="0"/>
            </a:endParaRPr>
          </a:p>
          <a:p>
            <a:pPr>
              <a:buBlip>
                <a:blip r:embed="rId2"/>
              </a:buBlip>
            </a:pPr>
            <a:r>
              <a:rPr lang="ru-RU" b="1" i="1" dirty="0" smtClean="0">
                <a:solidFill>
                  <a:srgbClr val="CC0000"/>
                </a:solidFill>
                <a:latin typeface="Georgia" pitchFamily="18" charset="0"/>
              </a:rPr>
              <a:t> </a:t>
            </a:r>
            <a:r>
              <a:rPr lang="ru-RU" sz="2400" dirty="0" smtClean="0">
                <a:latin typeface="Georgia" pitchFamily="18" charset="0"/>
              </a:rPr>
              <a:t>долгосрочный;</a:t>
            </a:r>
          </a:p>
          <a:p>
            <a:pPr>
              <a:buBlip>
                <a:blip r:embed="rId2"/>
              </a:buBlip>
            </a:pPr>
            <a:r>
              <a:rPr lang="ru-RU" sz="2400" dirty="0" smtClean="0">
                <a:latin typeface="Georgia" pitchFamily="18" charset="0"/>
              </a:rPr>
              <a:t> образовательный;</a:t>
            </a:r>
          </a:p>
          <a:p>
            <a:pPr>
              <a:buBlip>
                <a:blip r:embed="rId2"/>
              </a:buBlip>
            </a:pPr>
            <a:r>
              <a:rPr lang="ru-RU" sz="2400" dirty="0" smtClean="0">
                <a:latin typeface="Georgia" pitchFamily="18" charset="0"/>
              </a:rPr>
              <a:t> практико-ориентированный;</a:t>
            </a:r>
          </a:p>
          <a:p>
            <a:pPr>
              <a:buBlip>
                <a:blip r:embed="rId2"/>
              </a:buBlip>
            </a:pPr>
            <a:r>
              <a:rPr lang="ru-RU" sz="2400" dirty="0" smtClean="0">
                <a:latin typeface="Georgia" pitchFamily="18" charset="0"/>
              </a:rPr>
              <a:t> исследовательский;</a:t>
            </a:r>
          </a:p>
          <a:p>
            <a:pPr>
              <a:buBlip>
                <a:blip r:embed="rId2"/>
              </a:buBlip>
            </a:pPr>
            <a:r>
              <a:rPr lang="ru-RU" sz="2400" dirty="0" smtClean="0">
                <a:latin typeface="Georgia" pitchFamily="18" charset="0"/>
              </a:rPr>
              <a:t> творческий;</a:t>
            </a:r>
          </a:p>
          <a:p>
            <a:pPr>
              <a:buBlip>
                <a:blip r:embed="rId2"/>
              </a:buBlip>
            </a:pPr>
            <a:r>
              <a:rPr lang="ru-RU" sz="2400" dirty="0" smtClean="0">
                <a:latin typeface="Georgia" pitchFamily="18" charset="0"/>
              </a:rPr>
              <a:t> информационный; </a:t>
            </a:r>
          </a:p>
          <a:p>
            <a:pPr>
              <a:buBlip>
                <a:blip r:embed="rId2"/>
              </a:buBlip>
            </a:pPr>
            <a:r>
              <a:rPr lang="ru-RU" sz="2400" dirty="0" smtClean="0">
                <a:latin typeface="Georgia" pitchFamily="18" charset="0"/>
              </a:rPr>
              <a:t> межгрупповой.</a:t>
            </a:r>
          </a:p>
          <a:p>
            <a:pPr>
              <a:buNone/>
            </a:pPr>
            <a:endParaRPr lang="ru-RU" b="1" i="1" dirty="0" smtClean="0">
              <a:solidFill>
                <a:srgbClr val="CC0000"/>
              </a:solidFill>
              <a:latin typeface="Georgia" pitchFamily="18" charset="0"/>
            </a:endParaRPr>
          </a:p>
          <a:p>
            <a:pPr>
              <a:buBlip>
                <a:blip r:embed="rId2"/>
              </a:buBlip>
            </a:pPr>
            <a:endParaRPr lang="ru-RU" dirty="0"/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CC0000"/>
                </a:solidFill>
                <a:latin typeface="Georgia" pitchFamily="18" charset="0"/>
              </a:rPr>
              <a:t>Этапы проекта:</a:t>
            </a:r>
            <a:endParaRPr lang="ru-RU" sz="3600" b="1" i="1" dirty="0">
              <a:solidFill>
                <a:srgbClr val="CC0000"/>
              </a:solidFill>
              <a:latin typeface="Georgia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14882"/>
          </a:xfr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ru-RU" dirty="0" smtClean="0"/>
              <a:t> </a:t>
            </a:r>
            <a:r>
              <a:rPr lang="ru-RU" dirty="0" smtClean="0">
                <a:latin typeface="Georgia" pitchFamily="18" charset="0"/>
              </a:rPr>
              <a:t>подготовительный </a:t>
            </a:r>
            <a:r>
              <a:rPr lang="ru-RU" sz="2400" dirty="0" smtClean="0">
                <a:latin typeface="Georgia" pitchFamily="18" charset="0"/>
              </a:rPr>
              <a:t>(сентябрь-октябрь 2017);</a:t>
            </a:r>
          </a:p>
          <a:p>
            <a:pPr>
              <a:buBlip>
                <a:blip r:embed="rId2"/>
              </a:buBlip>
            </a:pPr>
            <a:r>
              <a:rPr lang="ru-RU" dirty="0" smtClean="0">
                <a:latin typeface="Georgia" pitchFamily="18" charset="0"/>
              </a:rPr>
              <a:t> проектировочный</a:t>
            </a:r>
            <a:r>
              <a:rPr lang="ru-RU" sz="2400" dirty="0" smtClean="0">
                <a:latin typeface="Georgia" pitchFamily="18" charset="0"/>
              </a:rPr>
              <a:t> (октябрь 2017)</a:t>
            </a:r>
            <a:r>
              <a:rPr lang="ru-RU" dirty="0" smtClean="0">
                <a:latin typeface="Georgia" pitchFamily="18" charset="0"/>
              </a:rPr>
              <a:t>;</a:t>
            </a:r>
          </a:p>
          <a:p>
            <a:pPr>
              <a:buBlip>
                <a:blip r:embed="rId2"/>
              </a:buBlip>
            </a:pPr>
            <a:r>
              <a:rPr lang="ru-RU" dirty="0" smtClean="0">
                <a:latin typeface="Georgia" pitchFamily="18" charset="0"/>
              </a:rPr>
              <a:t> практический </a:t>
            </a:r>
            <a:r>
              <a:rPr lang="ru-RU" sz="2400" dirty="0" smtClean="0">
                <a:latin typeface="Georgia" pitchFamily="18" charset="0"/>
              </a:rPr>
              <a:t>(октябрь 2017 – октябрь 2022)</a:t>
            </a:r>
            <a:r>
              <a:rPr lang="ru-RU" dirty="0" smtClean="0">
                <a:latin typeface="Georgia" pitchFamily="18" charset="0"/>
              </a:rPr>
              <a:t>;</a:t>
            </a:r>
          </a:p>
          <a:p>
            <a:pPr>
              <a:buBlip>
                <a:blip r:embed="rId2"/>
              </a:buBlip>
            </a:pPr>
            <a:r>
              <a:rPr lang="ru-RU" dirty="0" smtClean="0">
                <a:latin typeface="Georgia" pitchFamily="18" charset="0"/>
              </a:rPr>
              <a:t> аналитико-коррекционный </a:t>
            </a:r>
            <a:r>
              <a:rPr lang="ru-RU" sz="2400" dirty="0" smtClean="0">
                <a:latin typeface="Georgia" pitchFamily="18" charset="0"/>
              </a:rPr>
              <a:t>( июнь 2017 – октябрь 202);</a:t>
            </a:r>
          </a:p>
          <a:p>
            <a:pPr>
              <a:buBlip>
                <a:blip r:embed="rId2"/>
              </a:buBlip>
            </a:pPr>
            <a:r>
              <a:rPr lang="ru-RU" sz="2400" dirty="0" smtClean="0">
                <a:latin typeface="Georgia" pitchFamily="18" charset="0"/>
              </a:rPr>
              <a:t> </a:t>
            </a:r>
            <a:r>
              <a:rPr lang="ru-RU" dirty="0" smtClean="0">
                <a:latin typeface="Georgia" pitchFamily="18" charset="0"/>
              </a:rPr>
              <a:t>заключительный </a:t>
            </a:r>
            <a:r>
              <a:rPr lang="ru-RU" sz="2400" dirty="0" smtClean="0">
                <a:latin typeface="Georgia" pitchFamily="18" charset="0"/>
              </a:rPr>
              <a:t>( осень 2022</a:t>
            </a:r>
            <a:r>
              <a:rPr lang="ru-RU" sz="2400" dirty="0" smtClean="0"/>
              <a:t>)</a:t>
            </a:r>
            <a:endParaRPr lang="ru-RU" dirty="0"/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7615262" cy="1143000"/>
          </a:xfrm>
        </p:spPr>
        <p:txBody>
          <a:bodyPr/>
          <a:lstStyle/>
          <a:p>
            <a:r>
              <a:rPr lang="ru-RU" sz="4000" b="1" i="1" dirty="0" smtClean="0">
                <a:solidFill>
                  <a:srgbClr val="CC0000"/>
                </a:solidFill>
                <a:latin typeface="Georgia" pitchFamily="18" charset="0"/>
              </a:rPr>
              <a:t>Ресурсная база проекта</a:t>
            </a:r>
            <a:endParaRPr lang="ru-RU" sz="4000" b="1" i="1" dirty="0">
              <a:solidFill>
                <a:srgbClr val="CC0000"/>
              </a:solidFill>
              <a:latin typeface="Georgia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285861"/>
            <a:ext cx="8229600" cy="5072098"/>
          </a:xfr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ru-RU" b="1" dirty="0" smtClean="0">
                <a:latin typeface="Georgia" pitchFamily="18" charset="0"/>
              </a:rPr>
              <a:t>Материальные ресурсы</a:t>
            </a:r>
          </a:p>
          <a:p>
            <a:pPr>
              <a:buNone/>
            </a:pPr>
            <a:r>
              <a:rPr lang="ru-RU" sz="2400" dirty="0" smtClean="0"/>
              <a:t>     </a:t>
            </a:r>
          </a:p>
          <a:p>
            <a:pPr>
              <a:buBlip>
                <a:blip r:embed="rId2"/>
              </a:buBlip>
            </a:pPr>
            <a:r>
              <a:rPr lang="ru-RU" sz="2400" dirty="0" smtClean="0"/>
              <a:t> </a:t>
            </a:r>
            <a:r>
              <a:rPr lang="ru-RU" b="1" dirty="0" smtClean="0">
                <a:latin typeface="Georgia" pitchFamily="18" charset="0"/>
              </a:rPr>
              <a:t>Технические ресурсы</a:t>
            </a:r>
          </a:p>
          <a:p>
            <a:pPr>
              <a:buNone/>
            </a:pPr>
            <a:r>
              <a:rPr lang="ru-RU" sz="2400" dirty="0" smtClean="0">
                <a:latin typeface="Georgia" pitchFamily="18" charset="0"/>
              </a:rPr>
              <a:t>(помощь спонсоров и базовой школы)</a:t>
            </a:r>
            <a:r>
              <a:rPr lang="ru-RU" b="1" dirty="0" smtClean="0">
                <a:latin typeface="Georgia" pitchFamily="18" charset="0"/>
              </a:rPr>
              <a:t> </a:t>
            </a:r>
          </a:p>
          <a:p>
            <a:pPr>
              <a:buBlip>
                <a:blip r:embed="rId2"/>
              </a:buBlip>
            </a:pPr>
            <a:r>
              <a:rPr lang="ru-RU" b="1" dirty="0" smtClean="0">
                <a:latin typeface="Georgia" pitchFamily="18" charset="0"/>
              </a:rPr>
              <a:t> Кадровые ресурсы</a:t>
            </a:r>
          </a:p>
          <a:p>
            <a:pPr>
              <a:buNone/>
            </a:pPr>
            <a:r>
              <a:rPr lang="ru-RU" b="1" dirty="0" smtClean="0">
                <a:latin typeface="Georgia" pitchFamily="18" charset="0"/>
              </a:rPr>
              <a:t>Руководитель проекта: </a:t>
            </a:r>
          </a:p>
          <a:p>
            <a:pPr>
              <a:buNone/>
            </a:pPr>
            <a:r>
              <a:rPr lang="ru-RU" b="1" dirty="0" smtClean="0">
                <a:solidFill>
                  <a:srgbClr val="CC0000"/>
                </a:solidFill>
                <a:latin typeface="Georgia" pitchFamily="18" charset="0"/>
              </a:rPr>
              <a:t>Горбунова Оксана Владимировна</a:t>
            </a:r>
          </a:p>
          <a:p>
            <a:pPr>
              <a:buNone/>
            </a:pPr>
            <a:endParaRPr lang="ru-RU" b="1" dirty="0" smtClean="0">
              <a:latin typeface="Georgia" pitchFamily="18" charset="0"/>
            </a:endParaRPr>
          </a:p>
          <a:p>
            <a:pPr>
              <a:buNone/>
            </a:pPr>
            <a:endParaRPr lang="ru-RU" b="1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/>
          <a:lstStyle/>
          <a:p>
            <a:r>
              <a:rPr lang="ru-RU" sz="3600" b="1" i="1" dirty="0" smtClean="0">
                <a:solidFill>
                  <a:srgbClr val="CC0000"/>
                </a:solidFill>
                <a:latin typeface="Georgia" pitchFamily="18" charset="0"/>
              </a:rPr>
              <a:t>Закладка питомника плодовых культур</a:t>
            </a:r>
            <a:endParaRPr lang="ru-RU" sz="3600" b="1" i="1" dirty="0">
              <a:solidFill>
                <a:srgbClr val="CC0000"/>
              </a:solidFill>
              <a:latin typeface="Georgia" pitchFamily="18" charset="0"/>
            </a:endParaRPr>
          </a:p>
        </p:txBody>
      </p:sp>
      <p:pic>
        <p:nvPicPr>
          <p:cNvPr id="1026" name="Picture 2" descr="C:\Documents and Settings\Admin\Рабочий стол\презентация Педагогический дебют Горбунова О.В\всё по саду\IMG_06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42976" y="1452150"/>
            <a:ext cx="6755391" cy="506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sz="4000" b="1" i="1" dirty="0" smtClean="0">
                <a:solidFill>
                  <a:srgbClr val="CC0000"/>
                </a:solidFill>
                <a:latin typeface="Georgia" pitchFamily="18" charset="0"/>
              </a:rPr>
              <a:t>Планируемые результаты</a:t>
            </a:r>
            <a:endParaRPr lang="ru-RU" sz="4000" b="1" i="1" dirty="0">
              <a:solidFill>
                <a:srgbClr val="CC0000"/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Blip>
                <a:blip r:embed="rId2"/>
              </a:buBlip>
            </a:pPr>
            <a:r>
              <a:rPr lang="ru-RU" dirty="0" smtClean="0"/>
              <a:t> </a:t>
            </a:r>
            <a:r>
              <a:rPr lang="ru-RU" sz="2800" dirty="0" smtClean="0">
                <a:latin typeface="Georgia" pitchFamily="18" charset="0"/>
              </a:rPr>
              <a:t>объединение детей разных возрастов и взрослых одной целью;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Georgia" pitchFamily="18" charset="0"/>
              </a:rPr>
              <a:t> организация волонтерского отряда из 20 учащихся школы;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Georgia" pitchFamily="18" charset="0"/>
              </a:rPr>
              <a:t>обеспечение учащихся филиала и базовой школы витаминной продукцией;</a:t>
            </a:r>
          </a:p>
          <a:p>
            <a:pPr>
              <a:buBlip>
                <a:blip r:embed="rId2"/>
              </a:buBlip>
            </a:pPr>
            <a:r>
              <a:rPr lang="ru-RU" sz="2800" dirty="0" smtClean="0">
                <a:latin typeface="Georgia" pitchFamily="18" charset="0"/>
              </a:rPr>
              <a:t> восстановление школьного сада.</a:t>
            </a:r>
            <a:endParaRPr lang="ru-RU" dirty="0"/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35785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C0000"/>
                </a:solidFill>
                <a:latin typeface="Georgia" pitchFamily="18" charset="0"/>
              </a:rPr>
              <a:t>Источник финансирования:</a:t>
            </a:r>
          </a:p>
          <a:p>
            <a:pPr>
              <a:buNone/>
            </a:pPr>
            <a:r>
              <a:rPr lang="ru-RU" sz="2800" dirty="0" smtClean="0">
                <a:latin typeface="Georgia" pitchFamily="18" charset="0"/>
              </a:rPr>
              <a:t>    спонсорская помощь предприятий и организаций района  и области, добровольная спонсорская помощь.</a:t>
            </a:r>
          </a:p>
          <a:p>
            <a:pPr>
              <a:buNone/>
            </a:pPr>
            <a:endParaRPr lang="ru-RU" sz="2800" dirty="0" smtClean="0">
              <a:latin typeface="Georgia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CC0000"/>
                </a:solidFill>
                <a:latin typeface="Georgia" pitchFamily="18" charset="0"/>
              </a:rPr>
              <a:t>Риски проекта:</a:t>
            </a:r>
          </a:p>
          <a:p>
            <a:pPr>
              <a:buNone/>
            </a:pPr>
            <a:r>
              <a:rPr lang="ru-RU" sz="2800" dirty="0" smtClean="0">
                <a:latin typeface="Georgia" pitchFamily="18" charset="0"/>
              </a:rPr>
              <a:t>     неблагоприятные погодные условия, длительность проекта.</a:t>
            </a:r>
          </a:p>
          <a:p>
            <a:pPr>
              <a:buNone/>
            </a:pPr>
            <a:endParaRPr lang="ru-RU" b="1" dirty="0">
              <a:solidFill>
                <a:srgbClr val="CC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4929222"/>
          </a:xfrm>
        </p:spPr>
        <p:txBody>
          <a:bodyPr/>
          <a:lstStyle/>
          <a:p>
            <a:r>
              <a:rPr lang="ru-RU" b="1" dirty="0" smtClean="0">
                <a:solidFill>
                  <a:srgbClr val="CC0000"/>
                </a:solidFill>
                <a:latin typeface="Georgia" pitchFamily="18" charset="0"/>
              </a:rPr>
              <a:t>Ход реализации проекта</a:t>
            </a:r>
            <a:br>
              <a:rPr lang="ru-RU" b="1" dirty="0" smtClean="0">
                <a:solidFill>
                  <a:srgbClr val="CC0000"/>
                </a:solidFill>
                <a:latin typeface="Georgia" pitchFamily="18" charset="0"/>
              </a:rPr>
            </a:br>
            <a:r>
              <a:rPr lang="ru-RU" b="1" i="1" dirty="0" smtClean="0">
                <a:solidFill>
                  <a:srgbClr val="CC0000"/>
                </a:solidFill>
                <a:latin typeface="Georgia" pitchFamily="18" charset="0"/>
              </a:rPr>
              <a:t>«Школьный сад»</a:t>
            </a:r>
            <a:br>
              <a:rPr lang="ru-RU" b="1" i="1" dirty="0" smtClean="0">
                <a:solidFill>
                  <a:srgbClr val="CC0000"/>
                </a:solidFill>
                <a:latin typeface="Georgia" pitchFamily="18" charset="0"/>
              </a:rPr>
            </a:br>
            <a:r>
              <a:rPr lang="ru-RU" b="1" i="1" dirty="0" smtClean="0">
                <a:solidFill>
                  <a:srgbClr val="CC0000"/>
                </a:solidFill>
                <a:latin typeface="Georgia" pitchFamily="18" charset="0"/>
              </a:rPr>
              <a:t/>
            </a:r>
            <a:br>
              <a:rPr lang="ru-RU" b="1" i="1" dirty="0" smtClean="0">
                <a:solidFill>
                  <a:srgbClr val="CC0000"/>
                </a:solidFill>
                <a:latin typeface="Georgia" pitchFamily="18" charset="0"/>
              </a:rPr>
            </a:br>
            <a:r>
              <a:rPr lang="ru-RU" sz="2400" i="1" dirty="0" smtClean="0"/>
              <a:t>Сад - попытка создания идеального мира взаимоотношений человека с природой.</a:t>
            </a:r>
            <a:br>
              <a:rPr lang="ru-RU" sz="2400" i="1" dirty="0" smtClean="0"/>
            </a:br>
            <a:r>
              <a:rPr lang="ru-RU" sz="2400" i="1" dirty="0" smtClean="0"/>
              <a:t>Поэтому  сад  представляется…</a:t>
            </a:r>
            <a:br>
              <a:rPr lang="ru-RU" sz="2400" i="1" dirty="0" smtClean="0"/>
            </a:br>
            <a:r>
              <a:rPr lang="ru-RU" sz="2400" i="1" dirty="0" smtClean="0"/>
              <a:t>раем на Земле, Эдемом.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                                                                                                                             </a:t>
            </a:r>
            <a:br>
              <a:rPr lang="ru-RU" sz="2400" dirty="0" smtClean="0"/>
            </a:br>
            <a:r>
              <a:rPr lang="ru-RU" sz="2400" dirty="0" smtClean="0"/>
              <a:t>                                                                 </a:t>
            </a:r>
            <a:r>
              <a:rPr lang="ru-RU" sz="2400" i="1" dirty="0" smtClean="0"/>
              <a:t>Д.С. Лихачев.</a:t>
            </a:r>
            <a:br>
              <a:rPr lang="ru-RU" sz="2400" i="1" dirty="0" smtClean="0"/>
            </a:br>
            <a:endParaRPr lang="ru-RU" sz="2400" b="1" i="1" dirty="0">
              <a:solidFill>
                <a:srgbClr val="CC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2984"/>
            <a:ext cx="8229600" cy="3000396"/>
          </a:xfrm>
        </p:spPr>
        <p:txBody>
          <a:bodyPr/>
          <a:lstStyle/>
          <a:p>
            <a:r>
              <a:rPr lang="ru-RU" b="1" i="1" dirty="0" smtClean="0">
                <a:solidFill>
                  <a:srgbClr val="CC0000"/>
                </a:solidFill>
                <a:latin typeface="Georgia" pitchFamily="18" charset="0"/>
              </a:rPr>
              <a:t>Реализация подготовительного этапа</a:t>
            </a:r>
            <a:endParaRPr lang="ru-RU" dirty="0"/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6376809"/>
              </p:ext>
            </p:extLst>
          </p:nvPr>
        </p:nvGraphicFramePr>
        <p:xfrm>
          <a:off x="1043608" y="1196754"/>
          <a:ext cx="7344816" cy="4735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083"/>
                <a:gridCol w="2774708"/>
                <a:gridCol w="3972025"/>
              </a:tblGrid>
              <a:tr h="814393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№/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Мероприятие</a:t>
                      </a:r>
                      <a:endParaRPr lang="ru-RU" sz="2400" dirty="0" smtClean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Ответственный</a:t>
                      </a:r>
                      <a:endParaRPr lang="ru-RU" sz="2400" dirty="0" smtClean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endParaRPr lang="ru-RU" sz="2400" dirty="0"/>
                    </a:p>
                  </a:txBody>
                  <a:tcPr/>
                </a:tc>
              </a:tr>
              <a:tr h="1548036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Проведение анализа экологического состояния сада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Директор, заведующий учебно-опытным участком, руководитель объединения «Юный садовод»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</a:tr>
              <a:tr h="131682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Анкетирование учащихся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Классные руководители, учитель </a:t>
                      </a: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биологии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</a:tr>
              <a:tr h="785236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Совещание учителей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Директор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295" marR="68295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sz="4000" b="1" i="1" dirty="0" smtClean="0">
                <a:solidFill>
                  <a:srgbClr val="CC0000"/>
                </a:solidFill>
                <a:latin typeface="Georgia" pitchFamily="18" charset="0"/>
              </a:rPr>
              <a:t>Анкета для учащихся</a:t>
            </a:r>
            <a:endParaRPr lang="ru-RU" sz="4000" i="1" dirty="0" smtClean="0">
              <a:solidFill>
                <a:srgbClr val="CC0000"/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b="1" dirty="0" smtClean="0">
                <a:latin typeface="Georgia" pitchFamily="18" charset="0"/>
              </a:rPr>
              <a:t>1.Кто из твоих родственников участвовал в закладке старого школьного сада?</a:t>
            </a:r>
          </a:p>
          <a:p>
            <a:pPr>
              <a:buNone/>
            </a:pPr>
            <a:r>
              <a:rPr lang="ru-RU" sz="2400" b="1" dirty="0" smtClean="0">
                <a:latin typeface="Georgia" pitchFamily="18" charset="0"/>
              </a:rPr>
              <a:t>2.Приносил ли пользу сад? Укажи какую.</a:t>
            </a:r>
          </a:p>
          <a:p>
            <a:pPr>
              <a:buNone/>
            </a:pPr>
            <a:r>
              <a:rPr lang="ru-RU" sz="2400" b="1" dirty="0" smtClean="0">
                <a:latin typeface="Georgia" pitchFamily="18" charset="0"/>
              </a:rPr>
              <a:t>2. Нужно ли восстанавливать школьный сад?</a:t>
            </a:r>
          </a:p>
          <a:p>
            <a:pPr>
              <a:buNone/>
            </a:pPr>
            <a:r>
              <a:rPr lang="ru-RU" sz="2400" b="1" dirty="0" smtClean="0">
                <a:latin typeface="Georgia" pitchFamily="18" charset="0"/>
              </a:rPr>
              <a:t>3. Кто должен заниматься восстановлением сада?</a:t>
            </a:r>
          </a:p>
          <a:p>
            <a:pPr>
              <a:buNone/>
            </a:pPr>
            <a:r>
              <a:rPr lang="ru-RU" sz="2400" b="1" dirty="0" smtClean="0">
                <a:latin typeface="Georgia" pitchFamily="18" charset="0"/>
              </a:rPr>
              <a:t>4. Какие сорта яблонь хотел бы видеть в саду?</a:t>
            </a:r>
          </a:p>
          <a:p>
            <a:pPr>
              <a:buNone/>
            </a:pPr>
            <a:r>
              <a:rPr lang="ru-RU" sz="2400" b="1" dirty="0" smtClean="0">
                <a:latin typeface="Georgia" pitchFamily="18" charset="0"/>
              </a:rPr>
              <a:t>4.Как бы ты распорядился урожаем?</a:t>
            </a:r>
          </a:p>
          <a:p>
            <a:pPr>
              <a:buNone/>
            </a:pPr>
            <a:r>
              <a:rPr lang="ru-RU" sz="2400" b="1" dirty="0" smtClean="0">
                <a:latin typeface="Georgia" pitchFamily="18" charset="0"/>
              </a:rPr>
              <a:t>5. Хотел бы принять участие в разработке и реализации проекта?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Georgia" pitchFamily="18" charset="0"/>
              </a:rPr>
              <a:t>Школьный сад сегодня</a:t>
            </a:r>
            <a:endParaRPr lang="ru-RU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6" name="Содержимое 5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5" y="1500174"/>
            <a:ext cx="6508262" cy="48811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143000"/>
            <a:ext cx="8229600" cy="3000375"/>
          </a:xfrm>
        </p:spPr>
        <p:txBody>
          <a:bodyPr/>
          <a:lstStyle/>
          <a:p>
            <a:r>
              <a:rPr lang="ru-RU" b="1" i="1" dirty="0" smtClean="0">
                <a:solidFill>
                  <a:srgbClr val="CC0000"/>
                </a:solidFill>
                <a:latin typeface="Georgia" pitchFamily="18" charset="0"/>
              </a:rPr>
              <a:t>Реализация проектировочного этапа</a:t>
            </a:r>
            <a:endParaRPr lang="ru-RU" dirty="0"/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16671"/>
              </p:ext>
            </p:extLst>
          </p:nvPr>
        </p:nvGraphicFramePr>
        <p:xfrm>
          <a:off x="971600" y="1340768"/>
          <a:ext cx="7632848" cy="4464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1537"/>
                <a:gridCol w="2883520"/>
                <a:gridCol w="4127791"/>
              </a:tblGrid>
              <a:tr h="905657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№/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</a:rPr>
                        <a:t>п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Мероприятие</a:t>
                      </a:r>
                      <a:endParaRPr lang="ru-RU" sz="20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Ответственный</a:t>
                      </a:r>
                      <a:endParaRPr lang="ru-RU" sz="20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03656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Создание проектной </a:t>
                      </a: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группы</a:t>
                      </a:r>
                      <a:endParaRPr lang="ru-RU" sz="20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Разработка </a:t>
                      </a: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проекта 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Составление плана его реализации  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87" marR="624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Руководитель проекта, волонтеры</a:t>
                      </a:r>
                      <a:r>
                        <a:rPr lang="ru-RU" sz="20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Слободского филиала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87" marR="62487" marT="0" marB="0"/>
                </a:tc>
              </a:tr>
              <a:tr h="1522271">
                <a:tc>
                  <a:txBody>
                    <a:bodyPr/>
                    <a:lstStyle/>
                    <a:p>
                      <a:endParaRPr lang="ru-RU" sz="2000" dirty="0" smtClean="0"/>
                    </a:p>
                    <a:p>
                      <a:r>
                        <a:rPr lang="ru-RU" sz="2000" dirty="0" smtClean="0"/>
                        <a:t>2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Подбор 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сортов яблонь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87" marR="6248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b="1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Руководитель</a:t>
                      </a:r>
                      <a:r>
                        <a:rPr lang="ru-RU" sz="2000" b="1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проекта</a:t>
                      </a:r>
                      <a:r>
                        <a:rPr lang="ru-RU" sz="2000" b="1" dirty="0" smtClean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87" marR="62487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C0000"/>
                </a:solidFill>
                <a:latin typeface="Georgia" pitchFamily="18" charset="0"/>
              </a:rPr>
              <a:t>Сорта яблок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492896"/>
            <a:ext cx="4038600" cy="3028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700808"/>
            <a:ext cx="4038600" cy="3244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2984"/>
            <a:ext cx="8229600" cy="3000396"/>
          </a:xfrm>
        </p:spPr>
        <p:txBody>
          <a:bodyPr/>
          <a:lstStyle/>
          <a:p>
            <a:r>
              <a:rPr lang="ru-RU" b="1" i="1" dirty="0" smtClean="0">
                <a:solidFill>
                  <a:srgbClr val="CC0000"/>
                </a:solidFill>
                <a:latin typeface="Georgia" pitchFamily="18" charset="0"/>
              </a:rPr>
              <a:t>Реализация практического этапа</a:t>
            </a:r>
            <a:endParaRPr lang="ru-RU" dirty="0"/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817449"/>
              </p:ext>
            </p:extLst>
          </p:nvPr>
        </p:nvGraphicFramePr>
        <p:xfrm>
          <a:off x="1331641" y="908720"/>
          <a:ext cx="7272807" cy="57928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2376264"/>
                <a:gridCol w="1944215"/>
                <a:gridCol w="2016224"/>
              </a:tblGrid>
              <a:tr h="848864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№/п,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          Мероприятия</a:t>
                      </a:r>
                      <a:endParaRPr lang="ru-RU" sz="9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969" marR="5196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Ответственный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969" marR="5196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Сроки реализации</a:t>
                      </a:r>
                      <a:endParaRPr lang="ru-RU" sz="16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969" marR="51969" marT="0" marB="0"/>
                </a:tc>
              </a:tr>
              <a:tr h="44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969" marR="5196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Обработка почвы (вспашка)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969" marR="5196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Учитель </a:t>
                      </a: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технологии, учащиеся школы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969" marR="5196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Осень </a:t>
                      </a: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20167года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969" marR="51969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969" marR="5196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Подготовка прививочного материала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969" marR="5196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Руководитель проекта, учащиеся волонтеры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969" marR="5196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Осень  </a:t>
                      </a: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20167- 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весна </a:t>
                      </a: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2018, на 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протяжении всего проекта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969" marR="51969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969" marR="5196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Обрезка старого сада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969" marR="51969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Учитель технологии, учащиеся школы, волонтеры</a:t>
                      </a:r>
                      <a:endParaRPr lang="ru-RU" sz="12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969" marR="5196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Регулярно в весенний период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969" marR="51969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Разметка и подготовка посадочных ям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Учитель технологии, учащиеся школы, волонтеры</a:t>
                      </a:r>
                      <a:endParaRPr lang="ru-RU" sz="12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Весна </a:t>
                      </a: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2018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Посадка саженцев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Учитель технологии, учащиеся школы, волонтеры</a:t>
                      </a:r>
                      <a:endParaRPr lang="ru-RU" sz="12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Осень </a:t>
                      </a: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2018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Уход за посаженными деревьями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Times New Roman"/>
                          <a:ea typeface="Calibri"/>
                          <a:cs typeface="Times New Roman"/>
                        </a:rPr>
                        <a:t>Учитель технологии, учащиеся школы, волонтеры</a:t>
                      </a:r>
                      <a:endParaRPr lang="ru-RU" sz="12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В течение всего  времени реализации проекта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C0000"/>
                </a:solidFill>
              </a:rPr>
              <a:t>Подготовка посадочного материала</a:t>
            </a:r>
            <a:endParaRPr lang="ru-RU" sz="4000" b="1" dirty="0">
              <a:solidFill>
                <a:srgbClr val="CC0000"/>
              </a:solidFill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4784"/>
            <a:ext cx="648072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мои документы\Инноватика\фото\DSCN03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619672" y="1556792"/>
            <a:ext cx="6035675" cy="4525963"/>
          </a:xfrm>
          <a:prstGeom prst="rect">
            <a:avLst/>
          </a:prstGeom>
          <a:effectLst>
            <a:softEdge rad="112500"/>
          </a:effectLst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85728"/>
            <a:ext cx="8229600" cy="142876"/>
          </a:xfrm>
        </p:spPr>
        <p:txBody>
          <a:bodyPr>
            <a:noAutofit/>
          </a:bodyPr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285728"/>
            <a:ext cx="8472518" cy="5840435"/>
          </a:xfrm>
        </p:spPr>
        <p:txBody>
          <a:bodyPr/>
          <a:lstStyle/>
          <a:p>
            <a:pPr>
              <a:buNone/>
            </a:pPr>
            <a:endParaRPr lang="ru-RU" dirty="0" smtClean="0">
              <a:latin typeface="Georgia" pitchFamily="18" charset="0"/>
            </a:endParaRPr>
          </a:p>
          <a:p>
            <a:pPr>
              <a:buBlip>
                <a:blip r:embed="rId2"/>
              </a:buBlip>
            </a:pPr>
            <a:r>
              <a:rPr lang="ru-RU" dirty="0" smtClean="0">
                <a:latin typeface="Georgia" pitchFamily="18" charset="0"/>
              </a:rPr>
              <a:t>  </a:t>
            </a:r>
            <a:r>
              <a:rPr lang="ru-RU" sz="3600" b="1" dirty="0" smtClean="0">
                <a:solidFill>
                  <a:srgbClr val="C00000"/>
                </a:solidFill>
                <a:latin typeface="Georgia" pitchFamily="18" charset="0"/>
              </a:rPr>
              <a:t>Актуальность проблемы: </a:t>
            </a:r>
          </a:p>
          <a:p>
            <a:pPr algn="just">
              <a:buNone/>
            </a:pPr>
            <a:r>
              <a:rPr lang="ru-RU" dirty="0" smtClean="0">
                <a:latin typeface="Georgia" pitchFamily="18" charset="0"/>
              </a:rPr>
              <a:t>    </a:t>
            </a:r>
            <a:r>
              <a:rPr lang="ru-RU" sz="2400" dirty="0" smtClean="0">
                <a:latin typeface="Georgia" pitchFamily="18" charset="0"/>
              </a:rPr>
              <a:t>неблагополучное состояние школьного сада и </a:t>
            </a:r>
            <a:r>
              <a:rPr lang="ru-RU" sz="3600" b="1" dirty="0" smtClean="0">
                <a:solidFill>
                  <a:srgbClr val="CC0000"/>
                </a:solidFill>
                <a:latin typeface="Georgia" pitchFamily="18" charset="0"/>
              </a:rPr>
              <a:t>Идея проекта:</a:t>
            </a:r>
          </a:p>
          <a:p>
            <a:pPr algn="just">
              <a:buNone/>
            </a:pPr>
            <a:r>
              <a:rPr lang="ru-RU" dirty="0" smtClean="0">
                <a:latin typeface="Georgia" pitchFamily="18" charset="0"/>
              </a:rPr>
              <a:t>    </a:t>
            </a:r>
            <a:r>
              <a:rPr lang="ru-RU" sz="2400" dirty="0" smtClean="0">
                <a:latin typeface="Georgia" pitchFamily="18" charset="0"/>
              </a:rPr>
              <a:t>восстановление школьного сада Слободского филиала </a:t>
            </a:r>
            <a:r>
              <a:rPr lang="ru-RU" sz="2400" dirty="0" err="1" smtClean="0">
                <a:latin typeface="Georgia" pitchFamily="18" charset="0"/>
              </a:rPr>
              <a:t>Старожиловской</a:t>
            </a:r>
            <a:r>
              <a:rPr lang="ru-RU" sz="2400" dirty="0" smtClean="0">
                <a:latin typeface="Georgia" pitchFamily="18" charset="0"/>
              </a:rPr>
              <a:t> средней школы</a:t>
            </a:r>
            <a:endParaRPr lang="ru-RU" b="1" dirty="0" smtClean="0">
              <a:solidFill>
                <a:srgbClr val="CC0000"/>
              </a:solidFill>
              <a:latin typeface="Georgia" pitchFamily="18" charset="0"/>
            </a:endParaRPr>
          </a:p>
          <a:p>
            <a:pPr>
              <a:buBlip>
                <a:blip r:embed="rId2"/>
              </a:buBlip>
            </a:pPr>
            <a:endParaRPr lang="ru-RU" b="1" dirty="0" smtClean="0">
              <a:solidFill>
                <a:srgbClr val="CC0000"/>
              </a:solidFill>
              <a:latin typeface="Georgia" pitchFamily="18" charset="0"/>
            </a:endParaRPr>
          </a:p>
          <a:p>
            <a:pPr>
              <a:buBlip>
                <a:blip r:embed="rId2"/>
              </a:buBlip>
            </a:pPr>
            <a:endParaRPr lang="ru-RU" b="1" dirty="0" smtClean="0">
              <a:solidFill>
                <a:srgbClr val="CC0000"/>
              </a:solidFill>
              <a:latin typeface="Georgia" pitchFamily="18" charset="0"/>
            </a:endParaRPr>
          </a:p>
          <a:p>
            <a:pPr>
              <a:buBlip>
                <a:blip r:embed="rId2"/>
              </a:buBlip>
            </a:pPr>
            <a:endParaRPr lang="ru-RU" b="1" dirty="0" smtClean="0">
              <a:solidFill>
                <a:srgbClr val="CC0000"/>
              </a:solidFill>
              <a:latin typeface="Georgia" pitchFamily="18" charset="0"/>
            </a:endParaRPr>
          </a:p>
          <a:p>
            <a:pPr>
              <a:buBlip>
                <a:blip r:embed="rId2"/>
              </a:buBlip>
            </a:pPr>
            <a:endParaRPr lang="ru-RU" b="1" dirty="0" smtClean="0">
              <a:solidFill>
                <a:srgbClr val="CC0000"/>
              </a:solidFill>
              <a:latin typeface="Georgia" pitchFamily="18" charset="0"/>
            </a:endParaRPr>
          </a:p>
          <a:p>
            <a:pPr>
              <a:buNone/>
            </a:pPr>
            <a:endParaRPr lang="ru-RU" dirty="0" smtClean="0">
              <a:latin typeface="Georgia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>
                <a:solidFill>
                  <a:srgbClr val="CC0000"/>
                </a:solidFill>
                <a:latin typeface="Georgia" pitchFamily="18" charset="0"/>
              </a:rPr>
              <a:t>Агроэкологическое волонтёрство</a:t>
            </a:r>
            <a:endParaRPr lang="ru-RU" sz="4000" b="1" i="1" dirty="0">
              <a:solidFill>
                <a:srgbClr val="CC0000"/>
              </a:solidFill>
              <a:latin typeface="Georgia" pitchFamily="18" charset="0"/>
            </a:endParaRPr>
          </a:p>
        </p:txBody>
      </p:sp>
      <p:pic>
        <p:nvPicPr>
          <p:cNvPr id="9" name="Содержимое 8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4194" y="1546622"/>
            <a:ext cx="6415115" cy="4811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143008"/>
          </a:xfrm>
        </p:spPr>
        <p:txBody>
          <a:bodyPr/>
          <a:lstStyle/>
          <a:p>
            <a:r>
              <a:rPr lang="ru-RU" b="1" dirty="0">
                <a:solidFill>
                  <a:srgbClr val="CC0000"/>
                </a:solidFill>
                <a:latin typeface="Georgia" pitchFamily="18" charset="0"/>
              </a:rPr>
              <a:t>З</a:t>
            </a:r>
            <a:r>
              <a:rPr lang="ru-RU" b="1" dirty="0" smtClean="0">
                <a:solidFill>
                  <a:srgbClr val="CC0000"/>
                </a:solidFill>
                <a:latin typeface="Georgia" pitchFamily="18" charset="0"/>
              </a:rPr>
              <a:t>начение реализации проекта:</a:t>
            </a:r>
            <a:endParaRPr lang="ru-RU" b="1" dirty="0">
              <a:solidFill>
                <a:srgbClr val="CC0000"/>
              </a:solidFill>
              <a:latin typeface="Georgia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2428868"/>
            <a:ext cx="8229600" cy="3697295"/>
          </a:xfr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ru-RU" dirty="0" smtClean="0"/>
              <a:t> сохранение традиции школы по озеленению местности;</a:t>
            </a:r>
          </a:p>
          <a:p>
            <a:pPr>
              <a:buBlip>
                <a:blip r:embed="rId2"/>
              </a:buBlip>
            </a:pPr>
            <a:r>
              <a:rPr lang="ru-RU" dirty="0" smtClean="0"/>
              <a:t> поддержание связи поколений</a:t>
            </a: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Georgia" pitchFamily="18" charset="0"/>
              </a:rPr>
              <a:t>Цель проекта:</a:t>
            </a:r>
            <a:endParaRPr lang="ru-RU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600201"/>
            <a:ext cx="8329642" cy="4186254"/>
          </a:xfrm>
        </p:spPr>
        <p:txBody>
          <a:bodyPr/>
          <a:lstStyle/>
          <a:p>
            <a:pPr algn="just">
              <a:buNone/>
            </a:pPr>
            <a:r>
              <a:rPr lang="ru-RU" sz="2800" b="1" dirty="0" smtClean="0">
                <a:latin typeface="Georgia" pitchFamily="18" charset="0"/>
              </a:rPr>
              <a:t>в</a:t>
            </a:r>
            <a:r>
              <a:rPr lang="ru-RU" sz="2800" dirty="0" smtClean="0">
                <a:latin typeface="Georgia" pitchFamily="18" charset="0"/>
              </a:rPr>
              <a:t>осстановить на пришкольном участке</a:t>
            </a:r>
          </a:p>
          <a:p>
            <a:pPr algn="just">
              <a:buNone/>
            </a:pPr>
            <a:r>
              <a:rPr lang="ru-RU" sz="2800" dirty="0" smtClean="0">
                <a:latin typeface="Georgia" pitchFamily="18" charset="0"/>
              </a:rPr>
              <a:t>Слободского филиала  школьный сад</a:t>
            </a:r>
            <a:r>
              <a:rPr lang="ru-RU" dirty="0" smtClean="0">
                <a:latin typeface="Georgia" pitchFamily="18" charset="0"/>
              </a:rPr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Georgia" pitchFamily="18" charset="0"/>
              </a:rPr>
              <a:t>Задачи проекта</a:t>
            </a:r>
            <a:endParaRPr lang="ru-RU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6000792"/>
          </a:xfr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ru-RU" dirty="0" smtClean="0"/>
              <a:t> </a:t>
            </a:r>
            <a:r>
              <a:rPr lang="ru-RU" sz="2400" dirty="0" smtClean="0"/>
              <a:t>формирование и обучение волонтерской команды;</a:t>
            </a:r>
          </a:p>
          <a:p>
            <a:pPr>
              <a:buBlip>
                <a:blip r:embed="rId2"/>
              </a:buBlip>
            </a:pPr>
            <a:r>
              <a:rPr lang="ru-RU" sz="2400" dirty="0" smtClean="0"/>
              <a:t> непосредственная деятельность по восстановлению садов;</a:t>
            </a:r>
          </a:p>
          <a:p>
            <a:pPr>
              <a:buBlip>
                <a:blip r:embed="rId2"/>
              </a:buBlip>
            </a:pPr>
            <a:r>
              <a:rPr lang="ru-RU" sz="2400" dirty="0" smtClean="0"/>
              <a:t> создание питомника для последующего восстановления школьных садов района;</a:t>
            </a:r>
          </a:p>
          <a:p>
            <a:pPr>
              <a:buBlip>
                <a:blip r:embed="rId2"/>
              </a:buBlip>
            </a:pPr>
            <a:r>
              <a:rPr lang="ru-RU" sz="2400" dirty="0" smtClean="0"/>
              <a:t> создание банка посадочного и прививочного материала для школ района и области;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28694"/>
          </a:xfrm>
        </p:spPr>
        <p:txBody>
          <a:bodyPr/>
          <a:lstStyle/>
          <a:p>
            <a:r>
              <a:rPr lang="ru-RU" b="1" i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Объект проекта: </a:t>
            </a:r>
            <a:br>
              <a:rPr lang="ru-RU" b="1" i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</a:br>
            <a:r>
              <a:rPr lang="ru-RU" b="1" i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школьный сад</a:t>
            </a:r>
            <a:br>
              <a:rPr lang="ru-RU" b="1" i="1" dirty="0" smtClean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pic>
        <p:nvPicPr>
          <p:cNvPr id="9" name="Содержимое 8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6287" y="1428736"/>
            <a:ext cx="6891874" cy="5168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3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2554</TotalTime>
  <Words>542</Words>
  <Application>Microsoft Office PowerPoint</Application>
  <PresentationFormat>Экран (4:3)</PresentationFormat>
  <Paragraphs>137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Тема3</vt:lpstr>
      <vt:lpstr>Презентация PowerPoint</vt:lpstr>
      <vt:lpstr>Школьный сад сегодня</vt:lpstr>
      <vt:lpstr> </vt:lpstr>
      <vt:lpstr>Агроэкологическое волонтёрство</vt:lpstr>
      <vt:lpstr>Значение реализации проекта:</vt:lpstr>
      <vt:lpstr>Презентация PowerPoint</vt:lpstr>
      <vt:lpstr>Цель проекта:</vt:lpstr>
      <vt:lpstr>Задачи проекта</vt:lpstr>
      <vt:lpstr>Объект проекта:  школьный сад </vt:lpstr>
      <vt:lpstr>Презентация PowerPoint</vt:lpstr>
      <vt:lpstr>Этапы проекта:</vt:lpstr>
      <vt:lpstr>Ресурсная база проекта</vt:lpstr>
      <vt:lpstr>Закладка питомника плодовых культур</vt:lpstr>
      <vt:lpstr>Планируемые результаты</vt:lpstr>
      <vt:lpstr>Презентация PowerPoint</vt:lpstr>
      <vt:lpstr>Ход реализации проекта «Школьный сад»  Сад - попытка создания идеального мира взаимоотношений человека с природой. Поэтому  сад  представляется… раем на Земле, Эдемом.                                                                                                                                                                                                 Д.С. Лихачев. </vt:lpstr>
      <vt:lpstr>Реализация подготовительного этапа</vt:lpstr>
      <vt:lpstr>Презентация PowerPoint</vt:lpstr>
      <vt:lpstr>Анкета для учащихся</vt:lpstr>
      <vt:lpstr>Реализация проектировочного этапа</vt:lpstr>
      <vt:lpstr>Презентация PowerPoint</vt:lpstr>
      <vt:lpstr>Сорта яблок</vt:lpstr>
      <vt:lpstr>Реализация практического этапа</vt:lpstr>
      <vt:lpstr>Презентация PowerPoint</vt:lpstr>
      <vt:lpstr>Подготовка посадочного материала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Владимир</dc:creator>
  <cp:lastModifiedBy>admin</cp:lastModifiedBy>
  <cp:revision>172</cp:revision>
  <dcterms:created xsi:type="dcterms:W3CDTF">2016-04-24T12:09:38Z</dcterms:created>
  <dcterms:modified xsi:type="dcterms:W3CDTF">2024-03-24T09:23:10Z</dcterms:modified>
</cp:coreProperties>
</file>