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58" r:id="rId3"/>
    <p:sldId id="256" r:id="rId4"/>
    <p:sldId id="257" r:id="rId5"/>
    <p:sldId id="261" r:id="rId6"/>
    <p:sldId id="262" r:id="rId7"/>
    <p:sldId id="260" r:id="rId8"/>
    <p:sldId id="263" r:id="rId9"/>
    <p:sldId id="264" r:id="rId10"/>
    <p:sldId id="267" r:id="rId11"/>
    <p:sldId id="266" r:id="rId12"/>
    <p:sldId id="274" r:id="rId13"/>
    <p:sldId id="273" r:id="rId14"/>
    <p:sldId id="272" r:id="rId15"/>
    <p:sldId id="269" r:id="rId16"/>
    <p:sldId id="271" r:id="rId17"/>
    <p:sldId id="270" r:id="rId18"/>
    <p:sldId id="265" r:id="rId19"/>
    <p:sldId id="268" r:id="rId20"/>
    <p:sldId id="275" r:id="rId21"/>
    <p:sldId id="276" r:id="rId22"/>
    <p:sldId id="277" r:id="rId23"/>
    <p:sldId id="278" r:id="rId24"/>
    <p:sldId id="280" r:id="rId25"/>
    <p:sldId id="281" r:id="rId26"/>
    <p:sldId id="279" r:id="rId2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11.03.2024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11.03.2024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11.03.2024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11.03.2024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gif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gi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1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6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0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636413" y="714356"/>
            <a:ext cx="5007157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Улыбнемся солнышку,</a:t>
            </a:r>
          </a:p>
          <a:p>
            <a:pPr algn="ctr"/>
            <a:r>
              <a:rPr lang="ru-RU" sz="28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Дадим друг другу руку – </a:t>
            </a:r>
          </a:p>
          <a:p>
            <a:pPr algn="ctr"/>
            <a:r>
              <a:rPr lang="ru-RU" sz="28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Поднимем настроение </a:t>
            </a:r>
          </a:p>
          <a:p>
            <a:pPr algn="ctr"/>
            <a:r>
              <a:rPr lang="ru-RU" sz="28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Себе и другу</a:t>
            </a:r>
            <a:endParaRPr lang="ru-RU" sz="2800" dirty="0" smtClean="0">
              <a:solidFill>
                <a:srgbClr val="002060"/>
              </a:solidFill>
            </a:endParaRPr>
          </a:p>
          <a:p>
            <a:endParaRPr lang="ru-RU" dirty="0"/>
          </a:p>
        </p:txBody>
      </p:sp>
      <p:pic>
        <p:nvPicPr>
          <p:cNvPr id="4" name="Picture 2" descr="C:\Users\1\Desktop\конкурс классных часов\картинки\солнышко\1243223691de652a7c953c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29322" y="714356"/>
            <a:ext cx="2520950" cy="2519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 descr="C:\Users\1\Desktop\конкурс классных часов\картинки\солнышко\gruppa1solnyishko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4348" y="3143248"/>
            <a:ext cx="3143250" cy="330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3" descr="C:\Users\1\Desktop\конкурс классных часов\картинки\солнышко\s3.gif"/>
          <p:cNvPicPr>
            <a:picLocks noChangeAspect="1" noChangeArrowheads="1"/>
          </p:cNvPicPr>
          <p:nvPr/>
        </p:nvPicPr>
        <p:blipFill>
          <a:blip r:embed="rId4" cstate="print"/>
          <a:srcRect b="15469"/>
          <a:stretch>
            <a:fillRect/>
          </a:stretch>
        </p:blipFill>
        <p:spPr bwMode="auto">
          <a:xfrm>
            <a:off x="4429124" y="3357562"/>
            <a:ext cx="3714750" cy="314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 descr="C:\Users\1\Downloads\25545826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-357222" y="0"/>
            <a:ext cx="9715500" cy="7334250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1\Downloads\0001-002-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22749"/>
            <a:ext cx="9201711" cy="7080749"/>
          </a:xfrm>
          <a:prstGeom prst="rect">
            <a:avLst/>
          </a:prstGeom>
          <a:noFill/>
        </p:spPr>
      </p:pic>
      <p:pic>
        <p:nvPicPr>
          <p:cNvPr id="10242" name="Picture 2" descr="https://www.syl.ru/misc/i/ai/351029/2074047.jpg"/>
          <p:cNvPicPr>
            <a:picLocks noChangeAspect="1" noChangeArrowheads="1"/>
          </p:cNvPicPr>
          <p:nvPr/>
        </p:nvPicPr>
        <p:blipFill>
          <a:blip r:embed="rId3" cstate="print"/>
          <a:srcRect t="1550" r="46512"/>
          <a:stretch>
            <a:fillRect/>
          </a:stretch>
        </p:blipFill>
        <p:spPr bwMode="auto">
          <a:xfrm>
            <a:off x="500034" y="2071678"/>
            <a:ext cx="3428992" cy="453631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6" name="TextBox 5"/>
          <p:cNvSpPr txBox="1"/>
          <p:nvPr/>
        </p:nvSpPr>
        <p:spPr>
          <a:xfrm>
            <a:off x="2714612" y="1"/>
            <a:ext cx="392909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i="1" dirty="0" smtClean="0">
                <a:solidFill>
                  <a:srgbClr val="002060"/>
                </a:solidFill>
              </a:rPr>
              <a:t>Вольга Святославович</a:t>
            </a:r>
            <a:endParaRPr lang="ru-RU" sz="3600" b="1" i="1" dirty="0">
              <a:solidFill>
                <a:srgbClr val="002060"/>
              </a:solidFill>
            </a:endParaRPr>
          </a:p>
        </p:txBody>
      </p:sp>
      <p:pic>
        <p:nvPicPr>
          <p:cNvPr id="5" name="Picture 2" descr="D:\Документы\Фольклор\Народное творчество\Материалы к урокам\3 класс\материалы для урока по рус.былинам\картинки богатырей\Вольга Святославович.gif"/>
          <p:cNvPicPr>
            <a:picLocks noChangeAspect="1" noChangeArrowheads="1"/>
          </p:cNvPicPr>
          <p:nvPr/>
        </p:nvPicPr>
        <p:blipFill>
          <a:blip r:embed="rId4" cstate="print"/>
          <a:srcRect l="20343" t="4272"/>
          <a:stretch>
            <a:fillRect/>
          </a:stretch>
        </p:blipFill>
        <p:spPr bwMode="auto">
          <a:xfrm>
            <a:off x="4143372" y="1269736"/>
            <a:ext cx="4714876" cy="480247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1\Downloads\0001-002-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57711" y="0"/>
            <a:ext cx="9201711" cy="7080749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2143108" y="428604"/>
            <a:ext cx="48577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i="1" dirty="0" smtClean="0">
                <a:solidFill>
                  <a:srgbClr val="002060"/>
                </a:solidFill>
              </a:rPr>
              <a:t>Богатырь Никита Кожемяка</a:t>
            </a:r>
            <a:endParaRPr lang="ru-RU" sz="2800" b="1" i="1" dirty="0">
              <a:solidFill>
                <a:srgbClr val="002060"/>
              </a:solidFill>
            </a:endParaRPr>
          </a:p>
        </p:txBody>
      </p:sp>
      <p:pic>
        <p:nvPicPr>
          <p:cNvPr id="9218" name="Picture 2" descr="https://schci.ru/sites/default/files/folklor/Nikita_Kojemyk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472" y="2071678"/>
            <a:ext cx="4046840" cy="4586872"/>
          </a:xfrm>
          <a:prstGeom prst="rect">
            <a:avLst/>
          </a:prstGeom>
          <a:noFill/>
        </p:spPr>
      </p:pic>
      <p:pic>
        <p:nvPicPr>
          <p:cNvPr id="7" name="Содержимое 3"/>
          <p:cNvPicPr>
            <a:picLocks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14876" y="928670"/>
            <a:ext cx="4019594" cy="5572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pull dir="ru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1\Downloads\0001-002-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57711" y="0"/>
            <a:ext cx="9201711" cy="7080749"/>
          </a:xfrm>
          <a:prstGeom prst="rect">
            <a:avLst/>
          </a:prstGeom>
          <a:noFill/>
        </p:spPr>
      </p:pic>
      <p:pic>
        <p:nvPicPr>
          <p:cNvPr id="3" name="Picture 2" descr="C:\Users\1\Downloads\0001-002-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585465" cy="737604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28" name="Picture 4" descr="https://be2.aldebaran.ru/static/bookimages/32/73/94/32739479.bin.dir/32739479.cover.jpg"/>
          <p:cNvPicPr>
            <a:picLocks noChangeAspect="1" noChangeArrowheads="1"/>
          </p:cNvPicPr>
          <p:nvPr/>
        </p:nvPicPr>
        <p:blipFill>
          <a:blip r:embed="rId3" cstate="print"/>
          <a:srcRect t="6247" r="234" b="27012"/>
          <a:stretch>
            <a:fillRect/>
          </a:stretch>
        </p:blipFill>
        <p:spPr bwMode="auto">
          <a:xfrm>
            <a:off x="3357554" y="642918"/>
            <a:ext cx="5416557" cy="571504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6" name="TextBox 5"/>
          <p:cNvSpPr txBox="1"/>
          <p:nvPr/>
        </p:nvSpPr>
        <p:spPr>
          <a:xfrm>
            <a:off x="357158" y="1357298"/>
            <a:ext cx="2928958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i="1" dirty="0" smtClean="0">
                <a:solidFill>
                  <a:srgbClr val="002060"/>
                </a:solidFill>
                <a:cs typeface="Aharoni" pitchFamily="2" charset="-79"/>
              </a:rPr>
              <a:t>БогатырьВасилий</a:t>
            </a:r>
          </a:p>
          <a:p>
            <a:r>
              <a:rPr lang="ru-RU" sz="4000" i="1" dirty="0" smtClean="0">
                <a:solidFill>
                  <a:srgbClr val="002060"/>
                </a:solidFill>
              </a:rPr>
              <a:t> </a:t>
            </a:r>
            <a:r>
              <a:rPr lang="ru-RU" sz="4400" b="1" i="1" dirty="0" smtClean="0">
                <a:solidFill>
                  <a:srgbClr val="002060"/>
                </a:solidFill>
                <a:cs typeface="Aharoni" pitchFamily="2" charset="-79"/>
              </a:rPr>
              <a:t>Буслаев</a:t>
            </a:r>
            <a:endParaRPr lang="ru-RU" sz="4400" b="1" i="1" dirty="0">
              <a:solidFill>
                <a:srgbClr val="002060"/>
              </a:solidFill>
              <a:cs typeface="Aharoni" pitchFamily="2" charset="-79"/>
            </a:endParaRPr>
          </a:p>
        </p:txBody>
      </p:sp>
    </p:spTree>
  </p:cSld>
  <p:clrMapOvr>
    <a:masterClrMapping/>
  </p:clrMapOvr>
  <p:transition>
    <p:comb dir="vert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1\Downloads\0001-002-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57711" y="0"/>
            <a:ext cx="9201711" cy="7080749"/>
          </a:xfrm>
          <a:prstGeom prst="rect">
            <a:avLst/>
          </a:prstGeom>
          <a:noFill/>
        </p:spPr>
      </p:pic>
      <p:pic>
        <p:nvPicPr>
          <p:cNvPr id="3" name="Рисунок 2" descr="https://ja-rastu.ru/uploads/posts/2014-07/1406098388_7-1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596" y="714380"/>
            <a:ext cx="3571900" cy="571501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050" name="Picture 2" descr="https://i.pinimg.com/originals/a1/91/98/a19198a89551d7fecb7e9a43d7d98a86.jpg"/>
          <p:cNvPicPr>
            <a:picLocks noChangeAspect="1" noChangeArrowheads="1"/>
          </p:cNvPicPr>
          <p:nvPr/>
        </p:nvPicPr>
        <p:blipFill>
          <a:blip r:embed="rId4" cstate="print"/>
          <a:srcRect l="4095" t="2251" r="547"/>
          <a:stretch>
            <a:fillRect/>
          </a:stretch>
        </p:blipFill>
        <p:spPr bwMode="auto">
          <a:xfrm>
            <a:off x="4286248" y="785794"/>
            <a:ext cx="4415056" cy="550072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>
    <p:strips dir="ru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1\Downloads\0001-002-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57711" y="0"/>
            <a:ext cx="9201711" cy="7080749"/>
          </a:xfrm>
          <a:prstGeom prst="rect">
            <a:avLst/>
          </a:prstGeom>
          <a:noFill/>
        </p:spPr>
      </p:pic>
      <p:pic>
        <p:nvPicPr>
          <p:cNvPr id="3074" name="Picture 2" descr="https://i.pinimg.com/736x/4e/7b/19/4e7b19b5fd79aaa217585e7b7c68ff25.jpg"/>
          <p:cNvPicPr>
            <a:picLocks noChangeAspect="1" noChangeArrowheads="1"/>
          </p:cNvPicPr>
          <p:nvPr/>
        </p:nvPicPr>
        <p:blipFill>
          <a:blip r:embed="rId3" cstate="print"/>
          <a:srcRect l="-4798" t="3454" r="2445"/>
          <a:stretch>
            <a:fillRect/>
          </a:stretch>
        </p:blipFill>
        <p:spPr bwMode="auto">
          <a:xfrm>
            <a:off x="4071934" y="285728"/>
            <a:ext cx="4572032" cy="639601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076" name="Picture 4" descr="https://i.pinimg.com/236x/d5/0d/28/d50d283c069cd2079d5cf106de69c320--fairy-tales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034" y="2571744"/>
            <a:ext cx="3357585" cy="407196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5" name="TextBox 4"/>
          <p:cNvSpPr txBox="1"/>
          <p:nvPr/>
        </p:nvSpPr>
        <p:spPr>
          <a:xfrm>
            <a:off x="785786" y="642918"/>
            <a:ext cx="2928958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i="1" dirty="0" smtClean="0">
                <a:solidFill>
                  <a:srgbClr val="002060"/>
                </a:solidFill>
              </a:rPr>
              <a:t>Дунай</a:t>
            </a:r>
          </a:p>
          <a:p>
            <a:r>
              <a:rPr lang="ru-RU" sz="4400" b="1" i="1" dirty="0" smtClean="0">
                <a:solidFill>
                  <a:srgbClr val="002060"/>
                </a:solidFill>
              </a:rPr>
              <a:t> Иванович</a:t>
            </a:r>
            <a:endParaRPr lang="ru-RU" sz="4400" b="1" i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>
    <p:cover dir="d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1\Downloads\0001-002- (1)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3175"/>
            <a:ext cx="9144000" cy="6864350"/>
          </a:xfrm>
          <a:prstGeom prst="rect">
            <a:avLst/>
          </a:prstGeom>
          <a:noFill/>
        </p:spPr>
      </p:pic>
      <p:pic>
        <p:nvPicPr>
          <p:cNvPr id="6148" name="Picture 4" descr="https://st.renderu.com/art/23420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488" y="285728"/>
            <a:ext cx="6072206" cy="6072206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357158" y="928670"/>
            <a:ext cx="257176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i="1" dirty="0" smtClean="0">
                <a:solidFill>
                  <a:srgbClr val="002060"/>
                </a:solidFill>
              </a:rPr>
              <a:t>Василий </a:t>
            </a:r>
          </a:p>
          <a:p>
            <a:r>
              <a:rPr lang="ru-RU" sz="3200" b="1" i="1" dirty="0" smtClean="0">
                <a:solidFill>
                  <a:srgbClr val="002060"/>
                </a:solidFill>
              </a:rPr>
              <a:t>Долгополый</a:t>
            </a:r>
            <a:endParaRPr lang="ru-RU" sz="3200" b="1" i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>
    <p:push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1\Downloads\0001-002-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201711" cy="7080749"/>
          </a:xfrm>
          <a:prstGeom prst="rect">
            <a:avLst/>
          </a:prstGeom>
          <a:noFill/>
        </p:spPr>
      </p:pic>
      <p:pic>
        <p:nvPicPr>
          <p:cNvPr id="5" name="Рисунок 4" descr="https://i.pinimg.com/736x/a9/00/02/a9000209da044bde1de3952cf4faafd5--turkish-names-armures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28860" y="642918"/>
            <a:ext cx="4452143" cy="57195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plit orient="vert" dir="in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1" name="Picture 1" descr="C:\Users\1\Downloads\0001-002- (1)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3175"/>
            <a:ext cx="9144000" cy="6864350"/>
          </a:xfrm>
          <a:prstGeom prst="rect">
            <a:avLst/>
          </a:prstGeom>
          <a:noFill/>
        </p:spPr>
      </p:pic>
      <p:pic>
        <p:nvPicPr>
          <p:cNvPr id="4" name="Рисунок 3" descr="http://900igr.net/up/datai/136868/0013-013-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28662" y="1214422"/>
            <a:ext cx="3500462" cy="514353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Рисунок 4" descr="http://5literatura.net/datas/literatura/Obraz-bogatyrja/0009-009-Dospekhi-bogatyrej.jpg"/>
          <p:cNvPicPr/>
          <p:nvPr/>
        </p:nvPicPr>
        <p:blipFill>
          <a:blip r:embed="rId4" cstate="print"/>
          <a:srcRect l="60960" t="56661" r="15760" b="10530"/>
          <a:stretch>
            <a:fillRect/>
          </a:stretch>
        </p:blipFill>
        <p:spPr bwMode="auto">
          <a:xfrm>
            <a:off x="4929190" y="428604"/>
            <a:ext cx="3500462" cy="4214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1\Downloads\0001-002-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57711" y="0"/>
            <a:ext cx="9201711" cy="7080749"/>
          </a:xfrm>
          <a:prstGeom prst="rect">
            <a:avLst/>
          </a:prstGeom>
          <a:noFill/>
        </p:spPr>
      </p:pic>
      <p:pic>
        <p:nvPicPr>
          <p:cNvPr id="3" name="Рисунок 2" descr="http://www.ikolyaski.ru/UserFiles/sword-mech-kladenec_govorit-2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01787" y="642919"/>
            <a:ext cx="5940425" cy="157163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Рисунок 4" descr="http://pgipn.ru/wp-content/uploads/2013/10/DSC_0001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035" y="2214554"/>
            <a:ext cx="5786478" cy="200026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" name="Рисунок 5" descr="https://ds04.infourok.ru/uploads/ex/0c3c/0019d5cb-d01aef85/img7.jpg"/>
          <p:cNvPicPr/>
          <p:nvPr/>
        </p:nvPicPr>
        <p:blipFill>
          <a:blip r:embed="rId5" cstate="print"/>
          <a:srcRect l="24746" t="22742" r="27151" b="43586"/>
          <a:stretch>
            <a:fillRect/>
          </a:stretch>
        </p:blipFill>
        <p:spPr bwMode="auto">
          <a:xfrm>
            <a:off x="2500298" y="4429132"/>
            <a:ext cx="5715040" cy="2214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1\Downloads\0001-002-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57711" y="0"/>
            <a:ext cx="9201711" cy="7080749"/>
          </a:xfrm>
          <a:prstGeom prst="rect">
            <a:avLst/>
          </a:prstGeom>
          <a:noFill/>
        </p:spPr>
      </p:pic>
      <p:pic>
        <p:nvPicPr>
          <p:cNvPr id="4" name="Рисунок 3" descr="https://arhivurokov.ru/multiurok/html/2017/09/19/s_59c0b3f9dcc00/img12.jpg"/>
          <p:cNvPicPr/>
          <p:nvPr/>
        </p:nvPicPr>
        <p:blipFill>
          <a:blip r:embed="rId3" cstate="print"/>
          <a:srcRect l="21373" r="20922"/>
          <a:stretch>
            <a:fillRect/>
          </a:stretch>
        </p:blipFill>
        <p:spPr bwMode="auto">
          <a:xfrm>
            <a:off x="857224" y="785794"/>
            <a:ext cx="3857652" cy="479826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Рисунок 4" descr="https://ds04.infourok.ru/uploads/ex/030e/000805d5-34a73dbb/img8.jpg"/>
          <p:cNvPicPr/>
          <p:nvPr/>
        </p:nvPicPr>
        <p:blipFill>
          <a:blip r:embed="rId4" cstate="print"/>
          <a:srcRect l="46023" t="20930" r="759" b="6021"/>
          <a:stretch>
            <a:fillRect/>
          </a:stretch>
        </p:blipFill>
        <p:spPr bwMode="auto">
          <a:xfrm>
            <a:off x="5429256" y="785794"/>
            <a:ext cx="3286147" cy="478634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>
    <p:pull dir="l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1\Desktop\мои документы-2\новые шаб.презен\img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755576" y="1285859"/>
            <a:ext cx="5919779" cy="29546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200" b="1" i="1" dirty="0" smtClean="0">
                <a:solidFill>
                  <a:srgbClr val="FF0000"/>
                </a:solidFill>
                <a:cs typeface="Aharoni" pitchFamily="2" charset="-79"/>
              </a:rPr>
              <a:t>«Былинные богатыри земли русской»</a:t>
            </a:r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1\Downloads\0001-002-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3175"/>
            <a:ext cx="9144000" cy="6864350"/>
          </a:xfrm>
          <a:prstGeom prst="rect">
            <a:avLst/>
          </a:prstGeom>
          <a:noFill/>
        </p:spPr>
      </p:pic>
      <p:pic>
        <p:nvPicPr>
          <p:cNvPr id="3" name="Рисунок 2" descr="https://ds04.infourok.ru/uploads/ex/0c3c/0019d5cb-d01aef85/img7.jpg"/>
          <p:cNvPicPr/>
          <p:nvPr/>
        </p:nvPicPr>
        <p:blipFill>
          <a:blip r:embed="rId3" cstate="print"/>
          <a:srcRect t="54810" r="42785"/>
          <a:stretch>
            <a:fillRect/>
          </a:stretch>
        </p:blipFill>
        <p:spPr bwMode="auto">
          <a:xfrm>
            <a:off x="1071538" y="142852"/>
            <a:ext cx="6715172" cy="392909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4" name="Рисунок 3" descr="http://900igr.net/up/datas/238833/013.jpg"/>
          <p:cNvPicPr/>
          <p:nvPr/>
        </p:nvPicPr>
        <p:blipFill>
          <a:blip r:embed="rId4" cstate="print"/>
          <a:srcRect l="27151" t="52887" r="51628" b="3500"/>
          <a:stretch>
            <a:fillRect/>
          </a:stretch>
        </p:blipFill>
        <p:spPr bwMode="auto">
          <a:xfrm>
            <a:off x="5072066" y="4000504"/>
            <a:ext cx="2428892" cy="250033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Рисунок 4" descr="https://diafilm.net/static/slide/2/1966/32.jpg?v=1512467580"/>
          <p:cNvPicPr/>
          <p:nvPr/>
        </p:nvPicPr>
        <p:blipFill>
          <a:blip r:embed="rId5" cstate="print"/>
          <a:srcRect l="65633" t="34040" r="5505" b="5311"/>
          <a:stretch>
            <a:fillRect/>
          </a:stretch>
        </p:blipFill>
        <p:spPr bwMode="auto">
          <a:xfrm>
            <a:off x="2500298" y="3857628"/>
            <a:ext cx="2143140" cy="271464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>
    <p:pull dir="lu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1\Downloads\0001-002-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3175"/>
            <a:ext cx="9144000" cy="6864350"/>
          </a:xfrm>
          <a:prstGeom prst="rect">
            <a:avLst/>
          </a:prstGeom>
          <a:noFill/>
        </p:spPr>
      </p:pic>
      <p:pic>
        <p:nvPicPr>
          <p:cNvPr id="3" name="Picture 2" descr="C:\Users\1\Downloads\0001-002-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85784" y="-6350"/>
            <a:ext cx="9429784" cy="6864350"/>
          </a:xfrm>
          <a:prstGeom prst="rect">
            <a:avLst/>
          </a:prstGeom>
          <a:noFill/>
        </p:spPr>
      </p:pic>
      <p:pic>
        <p:nvPicPr>
          <p:cNvPr id="5" name="Рисунок 4" descr="https://medieval-times.org/images/medieval-mace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0100" y="1000108"/>
            <a:ext cx="7072362" cy="492922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1\Downloads\0001-002-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14290"/>
            <a:ext cx="9144000" cy="6864350"/>
          </a:xfrm>
          <a:prstGeom prst="rect">
            <a:avLst/>
          </a:prstGeom>
          <a:noFill/>
        </p:spPr>
      </p:pic>
      <p:pic>
        <p:nvPicPr>
          <p:cNvPr id="3" name="Рисунок 2" descr="https://ds04.infourok.ru/uploads/ex/1377/000a2596-ef5e4a8f/img32.jpg"/>
          <p:cNvPicPr/>
          <p:nvPr/>
        </p:nvPicPr>
        <p:blipFill>
          <a:blip r:embed="rId3" cstate="print"/>
          <a:srcRect l="59621" t="54810" r="17531" b="1897"/>
          <a:stretch>
            <a:fillRect/>
          </a:stretch>
        </p:blipFill>
        <p:spPr bwMode="auto">
          <a:xfrm>
            <a:off x="785786" y="571480"/>
            <a:ext cx="3143272" cy="385765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4" name="Рисунок 3" descr="https://fs00.infourok.ru/images/doc/188/215076/640/img19.jpg"/>
          <p:cNvPicPr/>
          <p:nvPr/>
        </p:nvPicPr>
        <p:blipFill>
          <a:blip r:embed="rId4" cstate="print"/>
          <a:srcRect l="36772" t="3476" r="34367" b="50000"/>
          <a:stretch>
            <a:fillRect/>
          </a:stretch>
        </p:blipFill>
        <p:spPr bwMode="auto">
          <a:xfrm>
            <a:off x="3929058" y="3000372"/>
            <a:ext cx="4857784" cy="364333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>
    <p:cover dir="rd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1\Downloads\0001-002-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3175"/>
            <a:ext cx="9144000" cy="6864350"/>
          </a:xfrm>
          <a:prstGeom prst="rect">
            <a:avLst/>
          </a:prstGeom>
          <a:noFill/>
        </p:spPr>
      </p:pic>
      <p:pic>
        <p:nvPicPr>
          <p:cNvPr id="4100" name="Picture 4" descr="http://www.kartinkijane.ru/download.php?file=201305/1920x1200/kartinkijane.ru-4453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5786" y="1000108"/>
            <a:ext cx="7886755" cy="492922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1\Downloads\0001-002-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3175"/>
            <a:ext cx="9144000" cy="6864350"/>
          </a:xfrm>
          <a:prstGeom prst="rect">
            <a:avLst/>
          </a:prstGeom>
          <a:noFill/>
        </p:spPr>
      </p:pic>
      <p:pic>
        <p:nvPicPr>
          <p:cNvPr id="3" name="Рисунок 2" descr="http://www.zagadochnaya-sila.ru/images/stories/picture/bogatir/bogat_013.jpg"/>
          <p:cNvPicPr/>
          <p:nvPr/>
        </p:nvPicPr>
        <p:blipFill>
          <a:blip r:embed="rId3" cstate="print"/>
          <a:srcRect r="1020" b="4110"/>
          <a:stretch>
            <a:fillRect/>
          </a:stretch>
        </p:blipFill>
        <p:spPr bwMode="auto">
          <a:xfrm>
            <a:off x="928662" y="500042"/>
            <a:ext cx="7286676" cy="564360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>
    <p:split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1\Downloads\0001-002- (1)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64350"/>
          </a:xfrm>
          <a:prstGeom prst="rect">
            <a:avLst/>
          </a:prstGeom>
          <a:noFill/>
        </p:spPr>
      </p:pic>
      <p:pic>
        <p:nvPicPr>
          <p:cNvPr id="1029" name="Picture 5" descr="https://b1.culture.ru/c/23140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34" y="357166"/>
            <a:ext cx="4826658" cy="326242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31" name="Picture 7" descr="https://ds04.infourok.ru/uploads/ex/053a/000646c9-c3eb8d91/img32.jpg"/>
          <p:cNvPicPr>
            <a:picLocks noChangeAspect="1" noChangeArrowheads="1"/>
          </p:cNvPicPr>
          <p:nvPr/>
        </p:nvPicPr>
        <p:blipFill>
          <a:blip r:embed="rId4" cstate="print"/>
          <a:srcRect t="2698" r="1844" b="29840"/>
          <a:stretch>
            <a:fillRect/>
          </a:stretch>
        </p:blipFill>
        <p:spPr bwMode="auto">
          <a:xfrm>
            <a:off x="3643306" y="3714752"/>
            <a:ext cx="5127820" cy="271464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0" name="TextBox 9"/>
          <p:cNvSpPr txBox="1"/>
          <p:nvPr/>
        </p:nvSpPr>
        <p:spPr>
          <a:xfrm>
            <a:off x="6143636" y="1214422"/>
            <a:ext cx="2127057" cy="10926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500" b="1" i="1" dirty="0" smtClean="0">
                <a:solidFill>
                  <a:srgbClr val="002060"/>
                </a:solidFill>
                <a:cs typeface="Aharoni" pitchFamily="2" charset="-79"/>
              </a:rPr>
              <a:t>Гусли</a:t>
            </a:r>
            <a:endParaRPr lang="ru-RU" sz="6500" b="1" i="1" dirty="0">
              <a:solidFill>
                <a:srgbClr val="002060"/>
              </a:solidFill>
              <a:cs typeface="Aharoni" pitchFamily="2" charset="-79"/>
            </a:endParaRPr>
          </a:p>
        </p:txBody>
      </p:sp>
      <p:sp>
        <p:nvSpPr>
          <p:cNvPr id="1033" name="AutoShape 9" descr="https://rus4all.ru/images/72380/69/72380692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1\Downloads\0001-002-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6350"/>
            <a:ext cx="9144000" cy="6864350"/>
          </a:xfrm>
          <a:prstGeom prst="rect">
            <a:avLst/>
          </a:prstGeom>
          <a:noFill/>
        </p:spPr>
      </p:pic>
      <p:pic>
        <p:nvPicPr>
          <p:cNvPr id="5124" name="Picture 4" descr="https://www.nastol.com.ua/pic/201402/1280x1024/nastol.com.ua-8734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4348" y="500042"/>
            <a:ext cx="7715304" cy="571504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>
    <p:push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1\Downloads\0001-002-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60" y="0"/>
            <a:ext cx="9135880" cy="6858000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857224" y="857232"/>
            <a:ext cx="7715305" cy="52211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i="1" dirty="0" smtClean="0">
                <a:solidFill>
                  <a:srgbClr val="FF0000"/>
                </a:solidFill>
                <a:cs typeface="Aharoni" pitchFamily="2" charset="-79"/>
              </a:rPr>
              <a:t>Былина</a:t>
            </a:r>
            <a:r>
              <a:rPr lang="ru-RU" sz="5400" dirty="0" smtClean="0">
                <a:cs typeface="Aharoni" pitchFamily="2" charset="-79"/>
              </a:rPr>
              <a:t> </a:t>
            </a:r>
            <a:r>
              <a:rPr lang="ru-RU" sz="5400" i="1" dirty="0" smtClean="0">
                <a:solidFill>
                  <a:srgbClr val="002060"/>
                </a:solidFill>
                <a:cs typeface="Aharoni" pitchFamily="2" charset="-79"/>
              </a:rPr>
              <a:t>–   получили свое название от слова “быль”, то есть то, что происходило на самом деле и осталось в памяти народной</a:t>
            </a:r>
            <a:endParaRPr lang="ru-RU" sz="5400" i="1" dirty="0">
              <a:solidFill>
                <a:srgbClr val="002060"/>
              </a:solidFill>
              <a:cs typeface="Aharoni" pitchFamily="2" charset="-79"/>
            </a:endParaRPr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C:\Users\1\Downloads\0001-002-.pn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201711" cy="7080749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714348" y="500042"/>
            <a:ext cx="7786742" cy="36009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i="1" dirty="0" smtClean="0">
                <a:solidFill>
                  <a:srgbClr val="002060"/>
                </a:solidFill>
                <a:cs typeface="Aharoni" pitchFamily="2" charset="-79"/>
              </a:rPr>
              <a:t>Богатырь:</a:t>
            </a:r>
          </a:p>
          <a:p>
            <a:r>
              <a:rPr lang="ru-RU" sz="3200" b="1" i="1" dirty="0" smtClean="0">
                <a:solidFill>
                  <a:schemeClr val="tx2"/>
                </a:solidFill>
                <a:cs typeface="Aharoni" pitchFamily="2" charset="-79"/>
              </a:rPr>
              <a:t>1. </a:t>
            </a:r>
            <a:r>
              <a:rPr lang="ru-RU" sz="3200" b="1" i="1" dirty="0" smtClean="0">
                <a:solidFill>
                  <a:srgbClr val="FF0000"/>
                </a:solidFill>
                <a:cs typeface="Aharoni" pitchFamily="2" charset="-79"/>
              </a:rPr>
              <a:t>Герой русских былин, совершающий подвиги во имя</a:t>
            </a:r>
          </a:p>
          <a:p>
            <a:r>
              <a:rPr lang="ru-RU" sz="3200" b="1" i="1" dirty="0" smtClean="0">
                <a:solidFill>
                  <a:srgbClr val="FF0000"/>
                </a:solidFill>
                <a:cs typeface="Aharoni" pitchFamily="2" charset="-79"/>
              </a:rPr>
              <a:t>Родины.</a:t>
            </a:r>
          </a:p>
          <a:p>
            <a:r>
              <a:rPr lang="ru-RU" sz="3200" b="1" i="1" dirty="0" smtClean="0">
                <a:solidFill>
                  <a:schemeClr val="tx2"/>
                </a:solidFill>
                <a:cs typeface="Aharoni" pitchFamily="2" charset="-79"/>
              </a:rPr>
              <a:t>2.</a:t>
            </a:r>
            <a:r>
              <a:rPr lang="ru-RU" sz="3200" b="1" i="1" dirty="0" smtClean="0">
                <a:solidFill>
                  <a:srgbClr val="FF0000"/>
                </a:solidFill>
                <a:cs typeface="Aharoni" pitchFamily="2" charset="-79"/>
              </a:rPr>
              <a:t> Человек безмерной силы, стойкости, отваги.</a:t>
            </a:r>
          </a:p>
          <a:p>
            <a:r>
              <a:rPr lang="ru-RU" sz="3200" b="1" i="1" dirty="0" smtClean="0">
                <a:solidFill>
                  <a:schemeClr val="tx2"/>
                </a:solidFill>
                <a:cs typeface="Aharoni" pitchFamily="2" charset="-79"/>
              </a:rPr>
              <a:t>3.</a:t>
            </a:r>
            <a:r>
              <a:rPr lang="ru-RU" sz="3200" b="1" i="1" dirty="0" smtClean="0">
                <a:solidFill>
                  <a:srgbClr val="FF0000"/>
                </a:solidFill>
                <a:cs typeface="Aharoni" pitchFamily="2" charset="-79"/>
              </a:rPr>
              <a:t> Силач, воин, защитник</a:t>
            </a:r>
            <a:endParaRPr lang="ru-RU" sz="3200" b="1" i="1" dirty="0">
              <a:solidFill>
                <a:srgbClr val="FF0000"/>
              </a:solidFill>
              <a:cs typeface="Aharoni" pitchFamily="2" charset="-79"/>
            </a:endParaRPr>
          </a:p>
        </p:txBody>
      </p:sp>
      <p:pic>
        <p:nvPicPr>
          <p:cNvPr id="11" name="Picture 2" descr="D:\Документы\Фольклор\Народное творчество\Материалы к урокам\3 класс\материалы для урока по рус.былинам\картинки богатырей\Микула Селяминович.jpg"/>
          <p:cNvPicPr>
            <a:picLocks noChangeAspect="1" noChangeArrowheads="1"/>
          </p:cNvPicPr>
          <p:nvPr/>
        </p:nvPicPr>
        <p:blipFill rotWithShape="1">
          <a:blip r:embed="rId3" cstate="print"/>
          <a:srcRect b="10043"/>
          <a:stretch/>
        </p:blipFill>
        <p:spPr bwMode="auto">
          <a:xfrm>
            <a:off x="5715008" y="3247481"/>
            <a:ext cx="3071834" cy="343795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1\Downloads\0001-002-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57711" y="0"/>
            <a:ext cx="9201711" cy="7080749"/>
          </a:xfrm>
          <a:prstGeom prst="rect">
            <a:avLst/>
          </a:prstGeom>
          <a:noFill/>
        </p:spPr>
      </p:pic>
      <p:pic>
        <p:nvPicPr>
          <p:cNvPr id="6146" name="Picture 2" descr="https://avatars.mds.yandex.net/get-pdb/1378807/fc4cef55-a642-4c37-9338-0799b59f1188/s1200?webp=fals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34" y="428604"/>
            <a:ext cx="8286808" cy="6172235"/>
          </a:xfrm>
          <a:prstGeom prst="rect">
            <a:avLst/>
          </a:prstGeom>
          <a:noFill/>
        </p:spPr>
      </p:pic>
    </p:spTree>
  </p:cSld>
  <p:clrMapOvr>
    <a:masterClrMapping/>
  </p:clrMapOvr>
  <p:transition>
    <p:checker dir="vert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1\Downloads\0001-002-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57711" y="0"/>
            <a:ext cx="9201711" cy="7080749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1643042" y="357166"/>
            <a:ext cx="66374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i="1" dirty="0" smtClean="0">
                <a:solidFill>
                  <a:srgbClr val="002060"/>
                </a:solidFill>
                <a:cs typeface="Aharoni" pitchFamily="2" charset="-79"/>
              </a:rPr>
              <a:t>Садко-Новгородский богатырь</a:t>
            </a:r>
            <a:endParaRPr lang="ru-RU" sz="3600" b="1" i="1" dirty="0">
              <a:solidFill>
                <a:srgbClr val="002060"/>
              </a:solidFill>
              <a:cs typeface="Aharoni" pitchFamily="2" charset="-79"/>
            </a:endParaRPr>
          </a:p>
        </p:txBody>
      </p:sp>
      <p:pic>
        <p:nvPicPr>
          <p:cNvPr id="14338" name="Picture 2" descr="https://ds02.infourok.ru/uploads/ex/1258/00028357-006bcd66/hello_html_3a0afe0.jpg"/>
          <p:cNvPicPr>
            <a:picLocks noChangeAspect="1" noChangeArrowheads="1"/>
          </p:cNvPicPr>
          <p:nvPr/>
        </p:nvPicPr>
        <p:blipFill>
          <a:blip r:embed="rId3" cstate="print"/>
          <a:srcRect t="1732" r="7142" b="6466"/>
          <a:stretch>
            <a:fillRect/>
          </a:stretch>
        </p:blipFill>
        <p:spPr bwMode="auto">
          <a:xfrm>
            <a:off x="2571736" y="1142984"/>
            <a:ext cx="4786346" cy="5715016"/>
          </a:xfrm>
          <a:prstGeom prst="rect">
            <a:avLst/>
          </a:prstGeom>
          <a:noFill/>
        </p:spPr>
      </p:pic>
    </p:spTree>
  </p:cSld>
  <p:clrMapOvr>
    <a:masterClrMapping/>
  </p:clrMapOvr>
  <p:transition>
    <p:checker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1\Downloads\0001-002-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3175"/>
            <a:ext cx="9144000" cy="6864350"/>
          </a:xfrm>
          <a:prstGeom prst="rect">
            <a:avLst/>
          </a:prstGeom>
          <a:noFill/>
        </p:spPr>
      </p:pic>
      <p:pic>
        <p:nvPicPr>
          <p:cNvPr id="3" name="Рисунок 2" descr="https://ja-rastu.ru/uploads/posts/2014-07/1406097967_3-1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57422" y="214290"/>
            <a:ext cx="4857784" cy="62626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blinds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1\Downloads\0001-002-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57711" y="-222749"/>
            <a:ext cx="9201711" cy="7080749"/>
          </a:xfrm>
          <a:prstGeom prst="rect">
            <a:avLst/>
          </a:prstGeom>
          <a:noFill/>
        </p:spPr>
      </p:pic>
      <p:pic>
        <p:nvPicPr>
          <p:cNvPr id="4" name="Рисунок 3" descr="https://ja-rastu.ru/uploads/posts/2014-07/1406097948_1-1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1071546"/>
            <a:ext cx="4000528" cy="507209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3554" name="Picture 2" descr="https://i.pinimg.com/originals/6b/91/02/6b9102e6f954807d0556241904f2a81d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86314" y="142852"/>
            <a:ext cx="3933208" cy="628654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>
    <p:cover dir="l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1\Downloads\0001-002-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57711" y="0"/>
            <a:ext cx="9201711" cy="7080749"/>
          </a:xfrm>
          <a:prstGeom prst="rect">
            <a:avLst/>
          </a:prstGeom>
          <a:noFill/>
        </p:spPr>
      </p:pic>
      <p:pic>
        <p:nvPicPr>
          <p:cNvPr id="3" name="Рисунок 2" descr="https://ja-rastu.ru/uploads/posts/2014-07/1406098332_6-1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00232" y="285728"/>
            <a:ext cx="5214973" cy="66437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over dir="rd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268</TotalTime>
  <Words>90</Words>
  <Application>Microsoft Office PowerPoint</Application>
  <PresentationFormat>Экран (4:3)</PresentationFormat>
  <Paragraphs>21</Paragraphs>
  <Slides>26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27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1</dc:creator>
  <cp:lastModifiedBy>User</cp:lastModifiedBy>
  <cp:revision>69</cp:revision>
  <dcterms:created xsi:type="dcterms:W3CDTF">2019-04-05T09:11:23Z</dcterms:created>
  <dcterms:modified xsi:type="dcterms:W3CDTF">2024-03-11T10:00:25Z</dcterms:modified>
</cp:coreProperties>
</file>