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5"/>
  </p:notesMasterIdLst>
  <p:sldIdLst>
    <p:sldId id="256" r:id="rId2"/>
    <p:sldId id="263" r:id="rId3"/>
    <p:sldId id="259" r:id="rId4"/>
    <p:sldId id="260" r:id="rId5"/>
    <p:sldId id="267" r:id="rId6"/>
    <p:sldId id="296" r:id="rId7"/>
    <p:sldId id="297" r:id="rId8"/>
    <p:sldId id="266" r:id="rId9"/>
    <p:sldId id="268" r:id="rId10"/>
    <p:sldId id="298" r:id="rId11"/>
    <p:sldId id="264" r:id="rId12"/>
    <p:sldId id="299" r:id="rId13"/>
    <p:sldId id="270" r:id="rId14"/>
    <p:sldId id="271" r:id="rId15"/>
    <p:sldId id="273" r:id="rId16"/>
    <p:sldId id="274" r:id="rId17"/>
    <p:sldId id="272" r:id="rId18"/>
    <p:sldId id="257" r:id="rId19"/>
    <p:sldId id="261" r:id="rId20"/>
    <p:sldId id="265" r:id="rId21"/>
    <p:sldId id="269" r:id="rId22"/>
    <p:sldId id="275" r:id="rId23"/>
    <p:sldId id="276" r:id="rId24"/>
    <p:sldId id="277" r:id="rId25"/>
    <p:sldId id="281" r:id="rId26"/>
    <p:sldId id="258" r:id="rId27"/>
    <p:sldId id="300" r:id="rId28"/>
    <p:sldId id="278" r:id="rId29"/>
    <p:sldId id="280" r:id="rId30"/>
    <p:sldId id="295" r:id="rId31"/>
    <p:sldId id="301" r:id="rId32"/>
    <p:sldId id="302" r:id="rId33"/>
    <p:sldId id="262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139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F76CEB-C85A-404A-95F1-2AB9B2098F71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927C0E-4943-436C-AFAF-EDEAFC0744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42315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927C0E-4943-436C-AFAF-EDEAFC074414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63397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ПРАВОВАЯ ЗАЩИТА НАСЕЛЕНИЯ ОТ ТЕРРОРИСТИЧЕСКИХ УГРОЗ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4149080"/>
            <a:ext cx="5504656" cy="175260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Классный час</a:t>
            </a:r>
          </a:p>
          <a:p>
            <a:r>
              <a:rPr lang="ru-RU" sz="2000" dirty="0" smtClean="0"/>
              <a:t>Классный руководитель: Ангелова Т.Н.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4692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8212" y="116632"/>
            <a:ext cx="4536504" cy="6647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Должны привлекать внимание лица, которые:</a:t>
            </a:r>
            <a:endParaRPr lang="ru-RU" sz="2400" b="1" dirty="0"/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выспрашивают </a:t>
            </a:r>
            <a:r>
              <a:rPr lang="ru-RU" dirty="0"/>
              <a:t>у учащихся о режиме работы учебного учреждения и его охраны, не обращаясь к дирекции и учителям;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пытаются </a:t>
            </a:r>
            <a:r>
              <a:rPr lang="ru-RU" dirty="0"/>
              <a:t>незаметно и быстро проникнуть в здание, пользуясь отвлечением сотрудников охраны;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что-то </a:t>
            </a:r>
            <a:r>
              <a:rPr lang="ru-RU" dirty="0"/>
              <a:t>скрытно проносят на территорию учреждения через забор и «черный» ход или вносят в подвал;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стараются </a:t>
            </a:r>
            <a:r>
              <a:rPr lang="ru-RU" dirty="0"/>
              <a:t>незаметно для окружающих фотографировать здания и территорию учреждения (из-за дерева, из автомобиля);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что-то </a:t>
            </a:r>
            <a:r>
              <a:rPr lang="ru-RU" dirty="0"/>
              <a:t>закапывают или прячут возле стены здания;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что-то </a:t>
            </a:r>
            <a:r>
              <a:rPr lang="ru-RU" dirty="0"/>
              <a:t>прикрепляют под днищем автобуса, используемого для перевозки учащихся;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насильно </a:t>
            </a:r>
            <a:r>
              <a:rPr lang="ru-RU" dirty="0"/>
              <a:t>уводят кого-то из учеников (студентов), сажают его в автомобиль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994814" y="2996952"/>
            <a:ext cx="399593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/>
              <a:t>Необходимо помнить, что опасно принимать от незнакомых людей какие-либо предметы, особенно если их предстоит перевозить на транспортных средствах. В них может находиться взрывное устройство. Не следует также оставлять без присмотра и свои вещи. В них может быть заложено взрывное</a:t>
            </a:r>
          </a:p>
          <a:p>
            <a:pPr algn="r"/>
            <a:r>
              <a:rPr lang="ru-RU" dirty="0"/>
              <a:t>устройство. Ни в коем случае нельзя трогать, открывать, переносить бесхозные вещи (сумки, пакеты, рюкзаки, коробки и т.п.).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31334"/>
            <a:ext cx="3960440" cy="27656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8902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332655"/>
            <a:ext cx="8712968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Сложность борьбы с терроризмом состоит в том, что это не однородное явление. Терроризм многолик, в его основе лежат различные побуждения и цели, для достижения которых используются различные средства и способы. </a:t>
            </a:r>
            <a:endParaRPr lang="ru-RU" sz="1600" dirty="0" smtClean="0"/>
          </a:p>
          <a:p>
            <a:r>
              <a:rPr lang="ru-RU" sz="1600" dirty="0" smtClean="0"/>
              <a:t>Сегодня </a:t>
            </a:r>
            <a:r>
              <a:rPr lang="ru-RU" sz="1600" dirty="0"/>
              <a:t>выделяют по крайней мере </a:t>
            </a:r>
            <a:r>
              <a:rPr lang="ru-RU" b="1" dirty="0"/>
              <a:t>четыре вида терроризма</a:t>
            </a:r>
            <a:r>
              <a:rPr lang="ru-RU" sz="1600" dirty="0"/>
              <a:t>.</a:t>
            </a:r>
          </a:p>
          <a:p>
            <a:r>
              <a:rPr lang="ru-RU" sz="1600" dirty="0" smtClean="0"/>
              <a:t>1. </a:t>
            </a:r>
            <a:r>
              <a:rPr lang="ru-RU" sz="1600" b="1" i="1" dirty="0" smtClean="0"/>
              <a:t>Политический </a:t>
            </a:r>
            <a:r>
              <a:rPr lang="ru-RU" sz="1600" b="1" i="1" dirty="0"/>
              <a:t>терроризм </a:t>
            </a:r>
            <a:r>
              <a:rPr lang="ru-RU" sz="1600" dirty="0"/>
              <a:t>преследует цель захватить власть в стране, вынудить ее руководителей принять те или иные решения и совершить определенные действия, вплоть до отказа от власти. Разновидностью политического терроризма является терроризм идеологический, целью которого является установление в стране того или иного типа политической власти (фашизм, анархизм и т.п.).</a:t>
            </a:r>
          </a:p>
          <a:p>
            <a:r>
              <a:rPr lang="ru-RU" sz="1600" dirty="0"/>
              <a:t>2. </a:t>
            </a:r>
            <a:r>
              <a:rPr lang="ru-RU" sz="1600" b="1" i="1" dirty="0"/>
              <a:t>Националистический терроризм </a:t>
            </a:r>
            <a:r>
              <a:rPr lang="ru-RU" sz="1600" dirty="0"/>
              <a:t>преследует цель отделить от государства этнически целую часть, создать собственное государственное образование и возглавить его.</a:t>
            </a:r>
          </a:p>
          <a:p>
            <a:r>
              <a:rPr lang="ru-RU" sz="1600" dirty="0" smtClean="0"/>
              <a:t>3. Основу </a:t>
            </a:r>
            <a:r>
              <a:rPr lang="ru-RU" sz="1600" b="1" i="1" dirty="0"/>
              <a:t>религиозного терроризма </a:t>
            </a:r>
            <a:r>
              <a:rPr lang="ru-RU" sz="1600" dirty="0"/>
              <a:t>составляют следующие цели: во-первых, подорвать светскую власть и утвердить религиозную и, во-вторых, достичь абсолютного</a:t>
            </a:r>
          </a:p>
          <a:p>
            <a:r>
              <a:rPr lang="ru-RU" sz="1600" dirty="0"/>
              <a:t>господства собственной религии над другими конфессиями, вплоть до создания </a:t>
            </a:r>
            <a:r>
              <a:rPr lang="ru-RU" sz="1600" dirty="0" smtClean="0"/>
              <a:t>моно конфессионального </a:t>
            </a:r>
            <a:r>
              <a:rPr lang="ru-RU" sz="1600" dirty="0"/>
              <a:t>мира.</a:t>
            </a:r>
          </a:p>
          <a:p>
            <a:r>
              <a:rPr lang="ru-RU" sz="1600" dirty="0" smtClean="0"/>
              <a:t>4. </a:t>
            </a:r>
            <a:r>
              <a:rPr lang="ru-RU" sz="1600" b="1" i="1" dirty="0" smtClean="0"/>
              <a:t>Криминальный </a:t>
            </a:r>
            <a:r>
              <a:rPr lang="ru-RU" sz="1600" b="1" i="1" dirty="0"/>
              <a:t>терроризм </a:t>
            </a:r>
            <a:r>
              <a:rPr lang="ru-RU" sz="1600" dirty="0"/>
              <a:t>– его цель – принуждение власти к принятию законов и других решений, облегчающих жизнедеятельность криминального сообщества. Разновидностью этого террористического направления является экономический терроризм, цель которого - достижение</a:t>
            </a:r>
          </a:p>
          <a:p>
            <a:r>
              <a:rPr lang="ru-RU" sz="1600" dirty="0"/>
              <a:t>господства в экономической сфере путем использования террористических средств и способов борьбы с конкурентами.</a:t>
            </a:r>
          </a:p>
          <a:p>
            <a:r>
              <a:rPr lang="ru-RU" sz="1600" dirty="0"/>
              <a:t>Иногда выделяют кибертерроризм (война в пространстве Интернета), но он скорее является средством достижения политических, </a:t>
            </a:r>
            <a:r>
              <a:rPr lang="ru-RU" sz="1600" dirty="0" smtClean="0"/>
              <a:t>идеологических, националистических</a:t>
            </a:r>
            <a:r>
              <a:rPr lang="ru-RU" sz="1600" dirty="0"/>
              <a:t>, религиозных и криминальных целей, а также индивидуальный и патологический терроризм. </a:t>
            </a:r>
            <a:endParaRPr lang="ru-RU" sz="1600" dirty="0" smtClean="0"/>
          </a:p>
          <a:p>
            <a:r>
              <a:rPr lang="ru-RU" sz="1600" dirty="0" smtClean="0"/>
              <a:t>Случаи </a:t>
            </a:r>
            <a:r>
              <a:rPr lang="ru-RU" sz="1600" dirty="0"/>
              <a:t>же совершения терактов одиночками или психически неполноценными людьми достаточно редки</a:t>
            </a:r>
          </a:p>
        </p:txBody>
      </p:sp>
    </p:spTree>
    <p:extLst>
      <p:ext uri="{BB962C8B-B14F-4D97-AF65-F5344CB8AC3E}">
        <p14:creationId xmlns:p14="http://schemas.microsoft.com/office/powerpoint/2010/main" val="1958894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764704"/>
            <a:ext cx="8585799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Государство </a:t>
            </a:r>
            <a:r>
              <a:rPr lang="ru-RU" dirty="0"/>
              <a:t>регулярно ужесточает наказание преступникам </a:t>
            </a:r>
          </a:p>
          <a:p>
            <a:r>
              <a:rPr lang="ru-RU" dirty="0" smtClean="0"/>
              <a:t>за </a:t>
            </a:r>
            <a:r>
              <a:rPr lang="ru-RU" dirty="0"/>
              <a:t>участие в террористической и экстремистской деятельности. </a:t>
            </a:r>
            <a:endParaRPr lang="ru-RU" b="1" i="1" dirty="0" smtClean="0"/>
          </a:p>
          <a:p>
            <a:r>
              <a:rPr lang="ru-RU" b="1" i="1" dirty="0" smtClean="0"/>
              <a:t>Все </a:t>
            </a:r>
            <a:r>
              <a:rPr lang="ru-RU" b="1" i="1" dirty="0"/>
              <a:t>террористы – преступники</a:t>
            </a:r>
            <a:r>
              <a:rPr lang="ru-RU" dirty="0"/>
              <a:t>, и после того, как они </a:t>
            </a:r>
            <a:endParaRPr lang="ru-RU" dirty="0" smtClean="0"/>
          </a:p>
          <a:p>
            <a:r>
              <a:rPr lang="ru-RU" dirty="0" smtClean="0"/>
              <a:t>попадают </a:t>
            </a:r>
            <a:r>
              <a:rPr lang="ru-RU" dirty="0"/>
              <a:t>в </a:t>
            </a:r>
            <a:r>
              <a:rPr lang="ru-RU" dirty="0" smtClean="0"/>
              <a:t>руки стражам правопорядка, их судят </a:t>
            </a:r>
          </a:p>
          <a:p>
            <a:r>
              <a:rPr lang="ru-RU" dirty="0" smtClean="0"/>
              <a:t>в соответствии с законодательством Российской </a:t>
            </a:r>
            <a:r>
              <a:rPr lang="ru-RU" dirty="0"/>
              <a:t>Федерации </a:t>
            </a:r>
            <a:endParaRPr lang="ru-RU" dirty="0" smtClean="0"/>
          </a:p>
          <a:p>
            <a:r>
              <a:rPr lang="ru-RU" dirty="0" smtClean="0"/>
              <a:t>и </a:t>
            </a:r>
            <a:r>
              <a:rPr lang="ru-RU" dirty="0"/>
              <a:t>помещают </a:t>
            </a:r>
            <a:r>
              <a:rPr lang="ru-RU" dirty="0" smtClean="0"/>
              <a:t>в </a:t>
            </a:r>
            <a:r>
              <a:rPr lang="ru-RU" dirty="0"/>
              <a:t>уголовно-исправительные учреждения </a:t>
            </a:r>
            <a:endParaRPr lang="ru-RU" dirty="0" smtClean="0"/>
          </a:p>
          <a:p>
            <a:r>
              <a:rPr lang="ru-RU" dirty="0" smtClean="0"/>
              <a:t>для </a:t>
            </a:r>
            <a:r>
              <a:rPr lang="ru-RU" dirty="0"/>
              <a:t>отбывания наказания.</a:t>
            </a:r>
          </a:p>
          <a:p>
            <a:r>
              <a:rPr lang="ru-RU" dirty="0" smtClean="0"/>
              <a:t>В Уголовном кодексе РФ установлены суровые наказания для лиц, </a:t>
            </a:r>
          </a:p>
          <a:p>
            <a:r>
              <a:rPr lang="ru-RU" dirty="0" smtClean="0"/>
              <a:t>занимающихся </a:t>
            </a:r>
            <a:r>
              <a:rPr lang="ru-RU" dirty="0"/>
              <a:t>различными </a:t>
            </a:r>
            <a:r>
              <a:rPr lang="ru-RU" dirty="0" smtClean="0"/>
              <a:t>видами </a:t>
            </a:r>
            <a:r>
              <a:rPr lang="ru-RU" dirty="0"/>
              <a:t>террористической деятельности.</a:t>
            </a:r>
          </a:p>
          <a:p>
            <a:r>
              <a:rPr lang="ru-RU" dirty="0"/>
              <a:t>Так, совершение взрыва, поджога или других действий, </a:t>
            </a:r>
            <a:endParaRPr lang="ru-RU" dirty="0" smtClean="0"/>
          </a:p>
          <a:p>
            <a:r>
              <a:rPr lang="ru-RU" dirty="0" smtClean="0"/>
              <a:t>создающих </a:t>
            </a:r>
            <a:r>
              <a:rPr lang="ru-RU" dirty="0"/>
              <a:t>опасность гибели людей, причинение значительного имущественного ущерба либо наступление иных общественно опасных последствий, если эти действия совершены в целях нарушения общественной безопасности, устрашения населения либо оказания воздействия на принятие решений органами власти, а также угроза совершения указанных действий в тех же целях наказывается лишением свободы на срок от 8 до 15 лет.</a:t>
            </a:r>
          </a:p>
          <a:p>
            <a:r>
              <a:rPr lang="ru-RU" dirty="0"/>
              <a:t>Если же эти преступления совершены бандой и вызвали гибель людей, срок наказания увеличивается от 10 до 20 лет с ограничением свободы на срок от одного года до двух лет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943" b="98698" l="18316" r="8619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711" t="7671" r="13520" b="1469"/>
          <a:stretch/>
        </p:blipFill>
        <p:spPr bwMode="auto">
          <a:xfrm>
            <a:off x="6128767" y="476672"/>
            <a:ext cx="3024336" cy="270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11760" y="200892"/>
            <a:ext cx="45553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/>
              <a:t>Закон против террористов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13079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7502" y="188640"/>
            <a:ext cx="853244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Захват людей в заложники наказывается лишением свободы на срок от 5 до 10 лет</a:t>
            </a:r>
            <a:r>
              <a:rPr lang="ru-RU" dirty="0" smtClean="0"/>
              <a:t>.</a:t>
            </a:r>
          </a:p>
          <a:p>
            <a:r>
              <a:rPr lang="ru-RU" dirty="0" smtClean="0"/>
              <a:t>Если </a:t>
            </a:r>
            <a:r>
              <a:rPr lang="ru-RU" dirty="0"/>
              <a:t>же такой захват совершен группой преступников, неоднократно, с применением насилия, с использованием оружия, в отношении несовершеннолетнего, беременной женщины или двух и более лиц, из корыстных побуждений, то он карается лишением свободы от 6 до 15 лет с ограничением свободы на срок от одного года до двух </a:t>
            </a:r>
            <a:r>
              <a:rPr lang="ru-RU" dirty="0" smtClean="0"/>
              <a:t>лет. Если </a:t>
            </a:r>
            <a:r>
              <a:rPr lang="ru-RU" dirty="0"/>
              <a:t>в результате этих действий заложник погиб, преступник наказывается лишением свободы на срок от 15 до 20 лет с ограничением свободы на срок от одного года до двух лет или пожизненным лишением свободы.</a:t>
            </a:r>
          </a:p>
          <a:p>
            <a:r>
              <a:rPr lang="ru-RU" dirty="0"/>
              <a:t>Таким образом, преступник, совершивший террористический акт, просидит в тюрьме практически всю жизнь. </a:t>
            </a:r>
            <a:r>
              <a:rPr lang="ru-RU" dirty="0" smtClean="0"/>
              <a:t>Простое </a:t>
            </a:r>
            <a:r>
              <a:rPr lang="ru-RU" dirty="0"/>
              <a:t>участие в банде, даже если человек не совершил убийство и насилие, может караться лишением свободы на срок от 8 до 15 лет.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" t="2437" r="12883" b="7427"/>
          <a:stretch/>
        </p:blipFill>
        <p:spPr bwMode="auto">
          <a:xfrm>
            <a:off x="2123728" y="3717032"/>
            <a:ext cx="4788024" cy="2890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7732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5914" y="188640"/>
            <a:ext cx="8208912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ЭКСТРЕМИЗМ</a:t>
            </a:r>
            <a:r>
              <a:rPr lang="ru-RU" dirty="0"/>
              <a:t> (от лат. extremus — крайний, чрезмерный) — приверженность крайним взглядам, методам действий (обычно в политике</a:t>
            </a:r>
            <a:r>
              <a:rPr lang="ru-RU" dirty="0" smtClean="0"/>
              <a:t>)</a:t>
            </a:r>
          </a:p>
          <a:p>
            <a:r>
              <a:rPr lang="ru-RU" dirty="0"/>
              <a:t>Экстремизму подвержены как отдельные люди, так и организации, преимущественно политические. Среди политических экстремистских действий можно отметить провокацию </a:t>
            </a:r>
            <a:r>
              <a:rPr lang="ru-RU" dirty="0" smtClean="0"/>
              <a:t>беспорядков, </a:t>
            </a:r>
            <a:r>
              <a:rPr lang="ru-RU" dirty="0"/>
              <a:t>террористические акции, ведение партизанской войны. Наиболее радикально настроенные экстремисты часто отрицают в принципе какие-либо компромиссы, переговоры, соглашения</a:t>
            </a:r>
            <a:r>
              <a:rPr lang="ru-RU" dirty="0" smtClean="0"/>
              <a:t>.</a:t>
            </a:r>
          </a:p>
          <a:p>
            <a:r>
              <a:rPr lang="ru-RU" dirty="0" smtClean="0"/>
              <a:t>Статья </a:t>
            </a:r>
            <a:r>
              <a:rPr lang="ru-RU" dirty="0"/>
              <a:t>1 Федерального </a:t>
            </a:r>
            <a:r>
              <a:rPr lang="ru-RU" dirty="0" smtClean="0"/>
              <a:t>Закона РФ № </a:t>
            </a:r>
            <a:r>
              <a:rPr lang="ru-RU" dirty="0"/>
              <a:t>114-ФЗ «О противодействии экстремистской деятельности</a:t>
            </a:r>
            <a:r>
              <a:rPr lang="ru-RU" dirty="0" smtClean="0"/>
              <a:t>».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012399"/>
            <a:ext cx="5112568" cy="3152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1134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2145" y="121227"/>
            <a:ext cx="6456077" cy="67710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Экстремизм </a:t>
            </a:r>
            <a:r>
              <a:rPr lang="ru-RU" b="1" i="1" dirty="0"/>
              <a:t>всегда базируется на идеологии</a:t>
            </a:r>
          </a:p>
          <a:p>
            <a:r>
              <a:rPr lang="ru-RU" sz="1600" dirty="0" smtClean="0"/>
              <a:t>- Экстремистская </a:t>
            </a:r>
            <a:r>
              <a:rPr lang="ru-RU" sz="1600" dirty="0"/>
              <a:t>организация - это общественное или религиозное объединение, в отношении которого по основаниям, предусмотренным настоящим Федеральным законом, судом принято вступившее в законную силу решение о ликвидации или запрете деятельности в связи с осуществлением экстремистской деятельности.</a:t>
            </a:r>
          </a:p>
          <a:p>
            <a:r>
              <a:rPr lang="ru-RU" sz="1600" dirty="0" smtClean="0"/>
              <a:t>- Во </a:t>
            </a:r>
            <a:r>
              <a:rPr lang="ru-RU" sz="1600" dirty="0"/>
              <a:t>все времена фанатики и экстремисты действовали по страшной формуле «Убивай за то, что они живут»</a:t>
            </a:r>
          </a:p>
          <a:p>
            <a:r>
              <a:rPr lang="ru-RU" sz="1600" dirty="0" smtClean="0"/>
              <a:t>- Нетерпимость </a:t>
            </a:r>
            <a:r>
              <a:rPr lang="ru-RU" sz="1600" dirty="0"/>
              <a:t>к чужим идеям и убеждениям – одно из проявлений экстремизма</a:t>
            </a:r>
          </a:p>
          <a:p>
            <a:r>
              <a:rPr lang="ru-RU" sz="1600" dirty="0" smtClean="0"/>
              <a:t>- Экстремизму </a:t>
            </a:r>
            <a:r>
              <a:rPr lang="ru-RU" sz="1600" dirty="0"/>
              <a:t>присущи насилие, фанатизм и предрассудки</a:t>
            </a:r>
          </a:p>
          <a:p>
            <a:pPr marL="285750" indent="-285750">
              <a:buFontTx/>
              <a:buChar char="-"/>
            </a:pPr>
            <a:r>
              <a:rPr lang="ru-RU" sz="1600" dirty="0" smtClean="0"/>
              <a:t>Экстремистскому </a:t>
            </a:r>
            <a:r>
              <a:rPr lang="ru-RU" sz="1600" dirty="0"/>
              <a:t>сознанию присущи компоненты </a:t>
            </a:r>
            <a:endParaRPr lang="ru-RU" sz="1600" dirty="0" smtClean="0"/>
          </a:p>
          <a:p>
            <a:r>
              <a:rPr lang="ru-RU" sz="1600" dirty="0" smtClean="0"/>
              <a:t>неразвитого </a:t>
            </a:r>
            <a:r>
              <a:rPr lang="ru-RU" sz="1600" dirty="0"/>
              <a:t>сознания: импульсивность, нетерпимость, </a:t>
            </a:r>
            <a:endParaRPr lang="ru-RU" sz="1600" dirty="0" smtClean="0"/>
          </a:p>
          <a:p>
            <a:r>
              <a:rPr lang="ru-RU" sz="1600" dirty="0" smtClean="0"/>
              <a:t>пренебрежение </a:t>
            </a:r>
            <a:r>
              <a:rPr lang="ru-RU" sz="1600" dirty="0"/>
              <a:t>к действующим в обществе </a:t>
            </a:r>
            <a:endParaRPr lang="ru-RU" sz="1600" dirty="0" smtClean="0"/>
          </a:p>
          <a:p>
            <a:r>
              <a:rPr lang="ru-RU" sz="1600" dirty="0" smtClean="0"/>
              <a:t>правилам поведения.</a:t>
            </a:r>
            <a:endParaRPr lang="ru-RU" sz="1600" dirty="0"/>
          </a:p>
          <a:p>
            <a:pPr marL="285750" indent="-285750">
              <a:buFontTx/>
              <a:buChar char="-"/>
            </a:pPr>
            <a:r>
              <a:rPr lang="ru-RU" sz="1600" dirty="0" smtClean="0"/>
              <a:t>Основная </a:t>
            </a:r>
            <a:r>
              <a:rPr lang="ru-RU" sz="1600" dirty="0"/>
              <a:t>цель экстремистов – дестабилизация </a:t>
            </a:r>
            <a:endParaRPr lang="ru-RU" sz="1600" dirty="0" smtClean="0"/>
          </a:p>
          <a:p>
            <a:r>
              <a:rPr lang="ru-RU" sz="1600" dirty="0" smtClean="0"/>
              <a:t>социального </a:t>
            </a:r>
            <a:r>
              <a:rPr lang="ru-RU" sz="1600" dirty="0"/>
              <a:t>и этнополитического положения, </a:t>
            </a:r>
            <a:endParaRPr lang="ru-RU" sz="1600" dirty="0" smtClean="0"/>
          </a:p>
          <a:p>
            <a:r>
              <a:rPr lang="ru-RU" sz="1600" dirty="0" smtClean="0"/>
              <a:t>создание </a:t>
            </a:r>
            <a:r>
              <a:rPr lang="ru-RU" sz="1600" dirty="0"/>
              <a:t>максимально конфликтных ситуаций</a:t>
            </a:r>
          </a:p>
          <a:p>
            <a:r>
              <a:rPr lang="ru-RU" sz="1600" b="1" i="1" dirty="0" smtClean="0"/>
              <a:t>Основные  </a:t>
            </a:r>
            <a:r>
              <a:rPr lang="ru-RU" sz="1600" b="1" i="1" dirty="0"/>
              <a:t>мотивы,  порождающие  экстремизм:  </a:t>
            </a:r>
            <a:endParaRPr lang="ru-RU" sz="1600" b="1" i="1" dirty="0" smtClean="0"/>
          </a:p>
          <a:p>
            <a:r>
              <a:rPr lang="ru-RU" sz="1600" dirty="0" smtClean="0"/>
              <a:t>-  </a:t>
            </a:r>
            <a:r>
              <a:rPr lang="ru-RU" sz="1600" dirty="0"/>
              <a:t>материальный;  - идеологический; -неудовлетворённость реальной ситуацией; -власть над людьми; -интерес к новому виду деятельности; -товарищеский; - самоутверждения; -молодёжная романтика; - </a:t>
            </a:r>
            <a:r>
              <a:rPr lang="ru-RU" sz="1600" dirty="0" smtClean="0"/>
              <a:t>игровой.</a:t>
            </a:r>
          </a:p>
          <a:p>
            <a:r>
              <a:rPr lang="ru-RU" sz="1600" dirty="0"/>
              <a:t>Особенности мотивов: - антисоциальность;	</a:t>
            </a:r>
            <a:endParaRPr lang="ru-RU" sz="1600" dirty="0" smtClean="0"/>
          </a:p>
          <a:p>
            <a:r>
              <a:rPr lang="ru-RU" sz="1600" dirty="0" smtClean="0"/>
              <a:t>- </a:t>
            </a:r>
            <a:r>
              <a:rPr lang="ru-RU" sz="1600" dirty="0"/>
              <a:t>преобладание материальных побуждений над духовными;</a:t>
            </a:r>
          </a:p>
          <a:p>
            <a:r>
              <a:rPr lang="ru-RU" sz="1600" dirty="0"/>
              <a:t>- недостаточная общая и </a:t>
            </a:r>
            <a:r>
              <a:rPr lang="ru-RU" sz="1600" dirty="0" smtClean="0"/>
              <a:t>правовая культура, недостаточная культура </a:t>
            </a:r>
            <a:r>
              <a:rPr lang="ru-RU" sz="1600" dirty="0"/>
              <a:t>досуга и человеческих отношений; - пороки и недостатки в воспитании и обучении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432787"/>
            <a:ext cx="3456384" cy="2347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4906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692696"/>
            <a:ext cx="4176464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dirty="0" smtClean="0"/>
              <a:t>Насильственное </a:t>
            </a:r>
            <a:r>
              <a:rPr lang="ru-RU" dirty="0"/>
              <a:t>изменение основ конституционного строя и нарушение целостности РФ; </a:t>
            </a: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Публичное </a:t>
            </a:r>
            <a:r>
              <a:rPr lang="ru-RU" dirty="0"/>
              <a:t>оправдание терроризма и иная террористическая деятельность; </a:t>
            </a:r>
            <a:r>
              <a:rPr lang="ru-RU" dirty="0" smtClean="0"/>
              <a:t>-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Возбуждение </a:t>
            </a:r>
            <a:r>
              <a:rPr lang="ru-RU" dirty="0"/>
              <a:t>социальной, расовой, национальной или религиозной розни; </a:t>
            </a:r>
            <a:r>
              <a:rPr lang="ru-RU" dirty="0" smtClean="0"/>
              <a:t>-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Нарушение </a:t>
            </a:r>
            <a:r>
              <a:rPr lang="ru-RU" dirty="0"/>
              <a:t>прав, свобод и законных интересов человека и гражданина в зависимости от его социальной, расовой, национальной, религиозной или языковой принадлежности или отношения к религии; 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Совершение </a:t>
            </a:r>
            <a:r>
              <a:rPr lang="ru-RU" dirty="0"/>
              <a:t>преступлений по мотивам политической, идеологической, расовой, национальной или религиозной ненависти или вражды в отношении какой-либо социальной группы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6419" y="670806"/>
            <a:ext cx="4201706" cy="2904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55776" y="9903"/>
            <a:ext cx="31775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/>
              <a:t>Экстремизм - это: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355976" y="356768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dirty="0" smtClean="0"/>
              <a:t>Для </a:t>
            </a:r>
            <a:r>
              <a:rPr lang="ru-RU" dirty="0"/>
              <a:t>реализации своих целей экстремисты используют противозаконные, даже террористические методы, а национально-экстремистские радикальные группы часто прибегают и к созданию незаконных вооруженных формирований, которые самым </a:t>
            </a:r>
            <a:r>
              <a:rPr lang="ru-RU" dirty="0" smtClean="0"/>
              <a:t>эффективным средством </a:t>
            </a:r>
            <a:r>
              <a:rPr lang="ru-RU" dirty="0"/>
              <a:t>реализации своих намерений считают </a:t>
            </a:r>
            <a:r>
              <a:rPr lang="ru-RU" b="1" dirty="0"/>
              <a:t>террор</a:t>
            </a:r>
            <a:r>
              <a:rPr lang="ru-RU" dirty="0"/>
              <a:t> и иные насильственные акты, создавая этим угрозу внутренней безопасности, вызывая дестабилизацию обстановки в государстве.</a:t>
            </a:r>
          </a:p>
        </p:txBody>
      </p:sp>
    </p:spTree>
    <p:extLst>
      <p:ext uri="{BB962C8B-B14F-4D97-AF65-F5344CB8AC3E}">
        <p14:creationId xmlns:p14="http://schemas.microsoft.com/office/powerpoint/2010/main" val="3912296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4624"/>
            <a:ext cx="86409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К экстремистской деятельности (экстремизму) относятся: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399876"/>
            <a:ext cx="8605464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1) деятельность </a:t>
            </a:r>
            <a:r>
              <a:rPr lang="ru-RU" dirty="0"/>
              <a:t>общественных и религиозных объединений, либо иных организаций, либо средств массовой информации, либо физических лиц по планированию, организации, подготовке и совершению действий, направленных на: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/>
              <a:t>насильственное	изменение основ конституционного строя и нарушение целостности Российской Федерации;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/>
              <a:t>подрыв безопасности Российской Федерации;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/>
              <a:t>захват или присвоение властных полномочий;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/>
              <a:t>создание незаконных вооруженных формирований;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/>
              <a:t>осуществление	террористической деятельности;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/>
              <a:t>возбуждение расовой, национальной </a:t>
            </a:r>
          </a:p>
          <a:p>
            <a:r>
              <a:rPr lang="ru-RU" dirty="0" smtClean="0"/>
              <a:t>     или </a:t>
            </a:r>
            <a:r>
              <a:rPr lang="ru-RU" dirty="0"/>
              <a:t>религиозной </a:t>
            </a:r>
            <a:r>
              <a:rPr lang="ru-RU" dirty="0" smtClean="0"/>
              <a:t>розни</a:t>
            </a:r>
            <a:r>
              <a:rPr lang="ru-RU" dirty="0"/>
              <a:t>, а также социальной розни, </a:t>
            </a:r>
            <a:endParaRPr lang="ru-RU" dirty="0" smtClean="0"/>
          </a:p>
          <a:p>
            <a:r>
              <a:rPr lang="ru-RU" dirty="0" smtClean="0"/>
              <a:t>     связанной </a:t>
            </a:r>
            <a:r>
              <a:rPr lang="ru-RU" dirty="0"/>
              <a:t>с насилием или призывами к насилию;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/>
              <a:t>унижение национального достоинства;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/>
              <a:t>осуществление массовых беспорядков, хулиганских действий и актов вандализма по мотивам идеологической, политической, расовой, национальной или религиозной ненависти либо вражды, а равно по мотивам ненависти либо вражды в отношении какой-либо социальной группы;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/>
              <a:t>пропаганду исключительности, превосходства либо неполноценности граждан по признаку их отношения к религии, социальной, расовой, национальной, религиозной или языковой принадлежности</a:t>
            </a:r>
            <a:r>
              <a:rPr lang="ru-RU" dirty="0" smtClean="0"/>
              <a:t>;</a:t>
            </a:r>
          </a:p>
          <a:p>
            <a:r>
              <a:rPr lang="ru-RU" dirty="0"/>
              <a:t>2) </a:t>
            </a:r>
            <a:r>
              <a:rPr lang="ru-RU" dirty="0" smtClean="0"/>
              <a:t>пропаганда </a:t>
            </a:r>
            <a:r>
              <a:rPr lang="ru-RU" dirty="0"/>
              <a:t>и публичное демонстрирование нацистской атрибутики или символики либо атрибутики или символики, сходных с нацистской атрибутикой или символикой до степени смешения;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628800"/>
            <a:ext cx="3189577" cy="2333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672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476672"/>
            <a:ext cx="748883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Нормативная база</a:t>
            </a:r>
            <a:endParaRPr lang="ru-RU" sz="3200" b="1" dirty="0"/>
          </a:p>
          <a:p>
            <a:r>
              <a:rPr lang="ru-RU" sz="3200" b="1" dirty="0"/>
              <a:t>в сфере противодействия терроризму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7255" y="3068960"/>
            <a:ext cx="8352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/>
              <a:t>Борьба с терроризмом </a:t>
            </a:r>
            <a:r>
              <a:rPr lang="ru-RU" dirty="0" smtClean="0"/>
              <a:t>– это деятельность </a:t>
            </a:r>
            <a:r>
              <a:rPr lang="ru-RU" dirty="0"/>
              <a:t>по предупреждению, </a:t>
            </a:r>
            <a:r>
              <a:rPr lang="ru-RU" dirty="0" smtClean="0"/>
              <a:t>выявлению, пресечению, минимизации </a:t>
            </a:r>
            <a:r>
              <a:rPr lang="ru-RU" dirty="0"/>
              <a:t>последствий террористической деятельности.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7255" y="3861048"/>
            <a:ext cx="65527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Конституция РФ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Уголовный </a:t>
            </a:r>
            <a:r>
              <a:rPr lang="ru-RU" dirty="0"/>
              <a:t>кодекс РФ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/>
              <a:t> </a:t>
            </a:r>
            <a:r>
              <a:rPr lang="ru-RU" dirty="0" smtClean="0"/>
              <a:t>Федеральный закон </a:t>
            </a:r>
            <a:r>
              <a:rPr lang="ru-RU" dirty="0"/>
              <a:t>«О противодействии терроризму»,    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 </a:t>
            </a:r>
            <a:r>
              <a:rPr lang="ru-RU" dirty="0"/>
              <a:t>другие Федеральные законы,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общепризнанные </a:t>
            </a:r>
            <a:r>
              <a:rPr lang="ru-RU" dirty="0"/>
              <a:t>принципы и нормы международного права,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международные </a:t>
            </a:r>
            <a:r>
              <a:rPr lang="ru-RU" dirty="0"/>
              <a:t>договоры РФ,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указы </a:t>
            </a:r>
            <a:r>
              <a:rPr lang="ru-RU" dirty="0"/>
              <a:t>и распоряжения Президента РФ,    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постановления </a:t>
            </a:r>
            <a:r>
              <a:rPr lang="ru-RU" dirty="0"/>
              <a:t>и распоряжения Правительства РФ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39289" y="1553890"/>
            <a:ext cx="84249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Терроризм представляет серьезную угрозу для безопасности общества и </a:t>
            </a:r>
            <a:r>
              <a:rPr lang="ru-RU" sz="2000" dirty="0" smtClean="0"/>
              <a:t>государства. Любое проявление терроризма </a:t>
            </a:r>
            <a:r>
              <a:rPr lang="ru-RU" sz="2000" dirty="0"/>
              <a:t>посягает на права и свободы личности, наносит ущерб порядку управления, основам государства и общества, </a:t>
            </a:r>
            <a:r>
              <a:rPr lang="ru-RU" sz="2000" dirty="0" smtClean="0"/>
              <a:t>иным элементам </a:t>
            </a:r>
            <a:r>
              <a:rPr lang="ru-RU" sz="2000" dirty="0"/>
              <a:t>конституционного строя.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07"/>
          <a:stretch/>
        </p:blipFill>
        <p:spPr bwMode="auto">
          <a:xfrm>
            <a:off x="6948264" y="3933056"/>
            <a:ext cx="1979951" cy="2613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6209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404664"/>
            <a:ext cx="3384376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Организации</a:t>
            </a:r>
            <a:r>
              <a:rPr lang="ru-RU" sz="2000" dirty="0"/>
              <a:t>, ведущие борьбу с терроризмом, существуют в целях защиты личности, общества и  </a:t>
            </a:r>
            <a:r>
              <a:rPr lang="ru-RU" sz="2000" dirty="0" smtClean="0"/>
              <a:t>государства </a:t>
            </a:r>
            <a:r>
              <a:rPr lang="ru-RU" sz="2000" dirty="0"/>
              <a:t>от терроризма, предупреждения</a:t>
            </a:r>
            <a:r>
              <a:rPr lang="ru-RU" sz="2000" dirty="0" smtClean="0"/>
              <a:t>, </a:t>
            </a:r>
            <a:r>
              <a:rPr lang="ru-RU" sz="2000" dirty="0"/>
              <a:t>выявления, пресечения террористической    деятельности и минимизации ее последствий,  </a:t>
            </a:r>
            <a:endParaRPr lang="ru-RU" sz="2000" dirty="0" smtClean="0"/>
          </a:p>
          <a:p>
            <a:r>
              <a:rPr lang="ru-RU" sz="2000" dirty="0" smtClean="0"/>
              <a:t>выявления </a:t>
            </a:r>
            <a:r>
              <a:rPr lang="ru-RU" sz="2000" dirty="0"/>
              <a:t>и устранения причин и условий, способствующих осуществлению террористической деятельности, координации их деятельности для достижения согласованности их действий.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9" r="3228"/>
          <a:stretch/>
        </p:blipFill>
        <p:spPr bwMode="auto">
          <a:xfrm>
            <a:off x="3657839" y="1988840"/>
            <a:ext cx="5197031" cy="4035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5323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76672"/>
            <a:ext cx="8496944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Мы живем в стране, имеющей особое положение на планете Земля. </a:t>
            </a:r>
          </a:p>
          <a:p>
            <a:r>
              <a:rPr lang="ru-RU" sz="2000" b="1" dirty="0"/>
              <a:t>Это касается и ее географического положения, и истории, и ее статуса, которое она в настоящее время имеет на международной арене. </a:t>
            </a:r>
          </a:p>
          <a:p>
            <a:r>
              <a:rPr lang="ru-RU" sz="2000" b="1" dirty="0"/>
              <a:t>Россия на протяжении многих веков объединяет в единое государство десятки наций и народностей. Она дает им мир и стабильность, возможность чтить память предков, верить в добро и справедливость. </a:t>
            </a:r>
          </a:p>
          <a:p>
            <a:r>
              <a:rPr lang="ru-RU" sz="2000" b="1" dirty="0"/>
              <a:t>В нашей стране есть все, для того чтобы граждане смогли обрести благополучие и сделать ее процветающим государством: огромные природные богатства, талантливые люди, богатые исторические традиции. </a:t>
            </a:r>
            <a:r>
              <a:rPr lang="ru-RU" sz="2000" b="1" dirty="0" smtClean="0"/>
              <a:t>Благодаря </a:t>
            </a:r>
            <a:r>
              <a:rPr lang="ru-RU" sz="2000" b="1" dirty="0"/>
              <a:t>этому она сохраняет независимость, самобытность и уверенно смотрит в будущее.</a:t>
            </a:r>
          </a:p>
          <a:p>
            <a:r>
              <a:rPr lang="ru-RU" sz="2000" b="1" dirty="0" smtClean="0"/>
              <a:t>Но не </a:t>
            </a:r>
            <a:r>
              <a:rPr lang="ru-RU" sz="2000" b="1" dirty="0"/>
              <a:t>всем нравятся успехи и достижения Российской Федерации. </a:t>
            </a:r>
            <a:endParaRPr lang="ru-RU" sz="2000" b="1" dirty="0" smtClean="0"/>
          </a:p>
          <a:p>
            <a:r>
              <a:rPr lang="ru-RU" sz="2000" b="1" dirty="0" smtClean="0"/>
              <a:t>Есть </a:t>
            </a:r>
            <a:r>
              <a:rPr lang="ru-RU" sz="2000" b="1" dirty="0"/>
              <a:t>на Земле силы, которые стремятся разрушить дружбу между нашими народами, разделить страну на отдельные слабые государства, завладеть ее богатствами.</a:t>
            </a:r>
          </a:p>
          <a:p>
            <a:r>
              <a:rPr lang="ru-RU" sz="2000" b="1" dirty="0"/>
              <a:t>Они не могут достичь этих целей военным путем, зная о том, что российская армия способна дать отпор любому агрессору. Поэтому наши недруги ищут иные способы разрушить нашу страну. </a:t>
            </a:r>
            <a:endParaRPr lang="ru-RU" sz="2000" b="1" dirty="0" smtClean="0"/>
          </a:p>
          <a:p>
            <a:r>
              <a:rPr lang="ru-RU" sz="2400" b="1" dirty="0" smtClean="0">
                <a:solidFill>
                  <a:schemeClr val="bg1"/>
                </a:solidFill>
              </a:rPr>
              <a:t>Большие </a:t>
            </a:r>
            <a:r>
              <a:rPr lang="ru-RU" sz="2400" b="1" dirty="0">
                <a:solidFill>
                  <a:schemeClr val="bg1"/>
                </a:solidFill>
              </a:rPr>
              <a:t>надежды они возлагают на </a:t>
            </a:r>
            <a:r>
              <a:rPr lang="ru-RU" sz="2400" b="1" dirty="0" smtClean="0">
                <a:solidFill>
                  <a:schemeClr val="bg1"/>
                </a:solidFill>
              </a:rPr>
              <a:t>терроризм.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300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36" r="3284" b="2232"/>
          <a:stretch/>
        </p:blipFill>
        <p:spPr bwMode="auto">
          <a:xfrm>
            <a:off x="6156176" y="1428976"/>
            <a:ext cx="2699612" cy="3911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260648"/>
            <a:ext cx="6192688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Федеральный закон «О противодействии терроризму» </a:t>
            </a:r>
            <a:r>
              <a:rPr lang="ru-RU" sz="2000" b="1" i="1" dirty="0"/>
              <a:t>к террористической деятельности относит:</a:t>
            </a:r>
          </a:p>
          <a:p>
            <a:r>
              <a:rPr lang="ru-RU" sz="2000" dirty="0" smtClean="0"/>
              <a:t>- организацию</a:t>
            </a:r>
            <a:r>
              <a:rPr lang="ru-RU" sz="2000" dirty="0"/>
              <a:t>, планирование, подготовку и</a:t>
            </a:r>
          </a:p>
          <a:p>
            <a:r>
              <a:rPr lang="ru-RU" sz="2000" dirty="0"/>
              <a:t>финансирование террористического акта;</a:t>
            </a:r>
          </a:p>
          <a:p>
            <a:r>
              <a:rPr lang="ru-RU" sz="2000" dirty="0" smtClean="0"/>
              <a:t>- подстрекательство </a:t>
            </a:r>
            <a:r>
              <a:rPr lang="ru-RU" sz="2000" dirty="0"/>
              <a:t>к террористическому акту;</a:t>
            </a:r>
          </a:p>
          <a:p>
            <a:r>
              <a:rPr lang="ru-RU" sz="2000" dirty="0" smtClean="0"/>
              <a:t>- организацию </a:t>
            </a:r>
            <a:r>
              <a:rPr lang="ru-RU" sz="2000" dirty="0"/>
              <a:t>незаконного вооруженного</a:t>
            </a:r>
          </a:p>
          <a:p>
            <a:r>
              <a:rPr lang="ru-RU" sz="2000" dirty="0"/>
              <a:t>формирования, преступного сообщества (преступной организации), организованного для совершения террористического акта, а также участие в такой</a:t>
            </a:r>
          </a:p>
          <a:p>
            <a:r>
              <a:rPr lang="ru-RU" sz="2000" dirty="0"/>
              <a:t>группе;</a:t>
            </a:r>
          </a:p>
          <a:p>
            <a:r>
              <a:rPr lang="ru-RU" sz="2000" dirty="0" smtClean="0"/>
              <a:t>- вербовку </a:t>
            </a:r>
            <a:r>
              <a:rPr lang="ru-RU" sz="2000" dirty="0"/>
              <a:t>(вовлечение), вооружение, обучение и </a:t>
            </a:r>
            <a:r>
              <a:rPr lang="ru-RU" sz="2000" dirty="0" smtClean="0"/>
              <a:t>использование террористов</a:t>
            </a:r>
            <a:r>
              <a:rPr lang="ru-RU" sz="2000" dirty="0"/>
              <a:t>;</a:t>
            </a:r>
          </a:p>
          <a:p>
            <a:r>
              <a:rPr lang="ru-RU" sz="2000" dirty="0" smtClean="0"/>
              <a:t>- помощь </a:t>
            </a:r>
            <a:r>
              <a:rPr lang="ru-RU" sz="2000" dirty="0"/>
              <a:t>в планировании, подготовке или</a:t>
            </a:r>
          </a:p>
          <a:p>
            <a:r>
              <a:rPr lang="ru-RU" sz="2000" dirty="0"/>
              <a:t>совершении террористического акта;</a:t>
            </a:r>
          </a:p>
          <a:p>
            <a:r>
              <a:rPr lang="ru-RU" sz="2000" dirty="0" smtClean="0"/>
              <a:t>- пропаганду </a:t>
            </a:r>
            <a:r>
              <a:rPr lang="ru-RU" sz="2000" dirty="0"/>
              <a:t>идей терроризма, призывы к террористическим актам, оправдание террористической деятельности.</a:t>
            </a:r>
          </a:p>
          <a:p>
            <a:r>
              <a:rPr lang="ru-RU" sz="2000" dirty="0"/>
              <a:t>Каждый, кто занимается любым из перечисленных видов деятельности, считается террористом.</a:t>
            </a:r>
          </a:p>
        </p:txBody>
      </p:sp>
    </p:spTree>
    <p:extLst>
      <p:ext uri="{BB962C8B-B14F-4D97-AF65-F5344CB8AC3E}">
        <p14:creationId xmlns:p14="http://schemas.microsoft.com/office/powerpoint/2010/main" val="3183917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16632"/>
            <a:ext cx="82089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ДЕЙСТВУЮЩЕЕ </a:t>
            </a:r>
            <a:r>
              <a:rPr lang="ru-RU" sz="2000" b="1" dirty="0" smtClean="0"/>
              <a:t>ЗАКОНОДАТЕЛЬСТВО ПРЕДУСМАТРИВАЕТ </a:t>
            </a:r>
            <a:r>
              <a:rPr lang="ru-RU" sz="2000" b="1" dirty="0"/>
              <a:t>ОТВЕТСТВЕННОСТЬ </a:t>
            </a:r>
            <a:r>
              <a:rPr lang="ru-RU" sz="2000" b="1" dirty="0" smtClean="0"/>
              <a:t>ЗА СЛЕДУЮЩИЕ </a:t>
            </a:r>
            <a:r>
              <a:rPr lang="ru-RU" sz="2000" b="1" dirty="0"/>
              <a:t>ПРЕСТУПЛЕНИЯ: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824518"/>
            <a:ext cx="5544616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/>
              <a:t>ТЕРРОРИСТИЧЕСКИЙ АКТ (СТ.205 УК РФ)</a:t>
            </a:r>
          </a:p>
          <a:p>
            <a:r>
              <a:rPr lang="ru-RU" dirty="0" smtClean="0"/>
              <a:t>- захват </a:t>
            </a:r>
            <a:r>
              <a:rPr lang="ru-RU" dirty="0"/>
              <a:t>заложника (ст.206 УК РФ)</a:t>
            </a:r>
          </a:p>
          <a:p>
            <a:r>
              <a:rPr lang="ru-RU" dirty="0" smtClean="0"/>
              <a:t>- организация </a:t>
            </a:r>
            <a:r>
              <a:rPr lang="ru-RU" dirty="0"/>
              <a:t>незаконного вооруженного формирования или участие в нем </a:t>
            </a:r>
            <a:r>
              <a:rPr lang="ru-RU" dirty="0" smtClean="0"/>
              <a:t>(</a:t>
            </a:r>
            <a:r>
              <a:rPr lang="ru-RU" dirty="0"/>
              <a:t>ст. 208 </a:t>
            </a:r>
            <a:r>
              <a:rPr lang="ru-RU" dirty="0" smtClean="0"/>
              <a:t>УК РФ</a:t>
            </a:r>
            <a:r>
              <a:rPr lang="ru-RU" dirty="0"/>
              <a:t>)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угон </a:t>
            </a:r>
            <a:r>
              <a:rPr lang="ru-RU" dirty="0"/>
              <a:t>судна воздушного или водного </a:t>
            </a:r>
            <a:r>
              <a:rPr lang="ru-RU" dirty="0" smtClean="0"/>
              <a:t>транспорта</a:t>
            </a:r>
          </a:p>
          <a:p>
            <a:r>
              <a:rPr lang="ru-RU" dirty="0" smtClean="0"/>
              <a:t> </a:t>
            </a:r>
            <a:r>
              <a:rPr lang="ru-RU" dirty="0"/>
              <a:t>либо железнодорожного подвижного состава </a:t>
            </a:r>
            <a:endParaRPr lang="ru-RU" dirty="0" smtClean="0"/>
          </a:p>
          <a:p>
            <a:r>
              <a:rPr lang="ru-RU" dirty="0" smtClean="0"/>
              <a:t>(</a:t>
            </a:r>
            <a:r>
              <a:rPr lang="ru-RU" dirty="0"/>
              <a:t>ст.211 УК </a:t>
            </a:r>
            <a:r>
              <a:rPr lang="ru-RU" dirty="0" smtClean="0"/>
              <a:t>РФ)</a:t>
            </a:r>
            <a:endParaRPr lang="ru-RU" dirty="0"/>
          </a:p>
          <a:p>
            <a:r>
              <a:rPr lang="ru-RU" dirty="0" smtClean="0"/>
              <a:t>- посягательство </a:t>
            </a:r>
            <a:r>
              <a:rPr lang="ru-RU" dirty="0"/>
              <a:t>на жизнь государственного или общественного деятеля </a:t>
            </a:r>
            <a:r>
              <a:rPr lang="ru-RU" dirty="0" smtClean="0"/>
              <a:t>(</a:t>
            </a:r>
            <a:r>
              <a:rPr lang="ru-RU" dirty="0"/>
              <a:t>ст.277 УК РФ)</a:t>
            </a:r>
          </a:p>
          <a:p>
            <a:r>
              <a:rPr lang="ru-RU" dirty="0" smtClean="0"/>
              <a:t>- насильственный </a:t>
            </a:r>
            <a:r>
              <a:rPr lang="ru-RU" dirty="0"/>
              <a:t>захват власти или насильственное удержания власти </a:t>
            </a:r>
            <a:r>
              <a:rPr lang="ru-RU" dirty="0" smtClean="0"/>
              <a:t>(</a:t>
            </a:r>
            <a:r>
              <a:rPr lang="ru-RU" dirty="0"/>
              <a:t>ст.278 УК РФ)</a:t>
            </a:r>
          </a:p>
          <a:p>
            <a:r>
              <a:rPr lang="ru-RU" dirty="0" smtClean="0"/>
              <a:t>- вооруженный мятеж </a:t>
            </a:r>
            <a:r>
              <a:rPr lang="ru-RU" dirty="0"/>
              <a:t>(ст.279 УК РФ)</a:t>
            </a:r>
          </a:p>
          <a:p>
            <a:r>
              <a:rPr lang="ru-RU" dirty="0" smtClean="0"/>
              <a:t>- публичные </a:t>
            </a:r>
            <a:r>
              <a:rPr lang="ru-RU" dirty="0"/>
              <a:t>призывы к </a:t>
            </a:r>
            <a:r>
              <a:rPr lang="ru-RU" dirty="0" smtClean="0"/>
              <a:t>осуществлению экстремистской </a:t>
            </a:r>
            <a:r>
              <a:rPr lang="ru-RU" dirty="0"/>
              <a:t>деятельности </a:t>
            </a:r>
            <a:r>
              <a:rPr lang="ru-RU" dirty="0" smtClean="0"/>
              <a:t>(</a:t>
            </a:r>
            <a:r>
              <a:rPr lang="ru-RU" dirty="0"/>
              <a:t>ст.280 УК РФ)</a:t>
            </a:r>
          </a:p>
          <a:p>
            <a:r>
              <a:rPr lang="ru-RU" dirty="0" smtClean="0"/>
              <a:t>- организаций </a:t>
            </a:r>
            <a:r>
              <a:rPr lang="ru-RU" dirty="0"/>
              <a:t>экстремистского сообщества </a:t>
            </a:r>
            <a:endParaRPr lang="ru-RU" dirty="0" smtClean="0"/>
          </a:p>
          <a:p>
            <a:r>
              <a:rPr lang="ru-RU" dirty="0" smtClean="0"/>
              <a:t>(</a:t>
            </a:r>
            <a:r>
              <a:rPr lang="ru-RU" dirty="0"/>
              <a:t>ст.282 УК РФ)</a:t>
            </a:r>
          </a:p>
          <a:p>
            <a:r>
              <a:rPr lang="ru-RU" dirty="0" smtClean="0"/>
              <a:t>- организация </a:t>
            </a:r>
            <a:r>
              <a:rPr lang="ru-RU" dirty="0"/>
              <a:t>деятельности экстремистской организации (ст.282 п.2 УК РФ)</a:t>
            </a:r>
          </a:p>
          <a:p>
            <a:r>
              <a:rPr lang="ru-RU" dirty="0" smtClean="0"/>
              <a:t>- нападение на лиц или учреждения, которые пользуются     международной защитой </a:t>
            </a:r>
          </a:p>
          <a:p>
            <a:r>
              <a:rPr lang="ru-RU" dirty="0" smtClean="0"/>
              <a:t>(</a:t>
            </a:r>
            <a:r>
              <a:rPr lang="ru-RU" dirty="0"/>
              <a:t>ст.360 УК РФ)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69" t="2020" r="8387" b="4956"/>
          <a:stretch/>
        </p:blipFill>
        <p:spPr bwMode="auto">
          <a:xfrm>
            <a:off x="5220073" y="3779173"/>
            <a:ext cx="3446970" cy="2859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858229"/>
            <a:ext cx="2160240" cy="2820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6901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1024" y="1330828"/>
            <a:ext cx="3804911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1. принятие </a:t>
            </a:r>
            <a:r>
              <a:rPr lang="ru-RU" sz="2000" dirty="0"/>
              <a:t>профилактических мер, направленных на предупреждение экстремистской деятельности, в том числе на выявление и последующее устранение причин и условий, </a:t>
            </a:r>
            <a:r>
              <a:rPr lang="ru-RU" sz="2000" dirty="0" smtClean="0"/>
              <a:t>способствующих осуществлению </a:t>
            </a:r>
            <a:r>
              <a:rPr lang="ru-RU" sz="2000" dirty="0"/>
              <a:t>экстремистской деятельности;</a:t>
            </a:r>
          </a:p>
          <a:p>
            <a:endParaRPr lang="ru-RU" sz="2000" dirty="0" smtClean="0"/>
          </a:p>
          <a:p>
            <a:r>
              <a:rPr lang="ru-RU" sz="2000" dirty="0" smtClean="0"/>
              <a:t>2. выявление</a:t>
            </a:r>
            <a:r>
              <a:rPr lang="ru-RU" sz="2000" dirty="0"/>
              <a:t>, предупреждение и </a:t>
            </a:r>
            <a:r>
              <a:rPr lang="ru-RU" sz="2000" dirty="0" smtClean="0"/>
              <a:t>пресечение экстремистской </a:t>
            </a:r>
            <a:r>
              <a:rPr lang="ru-RU" sz="2000" dirty="0"/>
              <a:t>деятельности общественных и религиозных объединений, иных организаций, физических </a:t>
            </a:r>
            <a:r>
              <a:rPr lang="ru-RU" sz="2000" dirty="0" smtClean="0"/>
              <a:t>лиц.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83" t="3924" r="1288" b="4793"/>
          <a:stretch/>
        </p:blipFill>
        <p:spPr bwMode="auto">
          <a:xfrm>
            <a:off x="3995936" y="1313200"/>
            <a:ext cx="4910815" cy="3665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83568" y="476672"/>
            <a:ext cx="81369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/>
              <a:t>Противодействие экстремистской деятельности осуществляется по следующим основным направлениям: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895059" y="5052220"/>
            <a:ext cx="51125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dirty="0"/>
              <a:t>Статья 15. </a:t>
            </a:r>
            <a:r>
              <a:rPr lang="ru-RU" sz="1600" dirty="0" smtClean="0"/>
              <a:t>За </a:t>
            </a:r>
            <a:r>
              <a:rPr lang="ru-RU" sz="1600" dirty="0"/>
              <a:t>осуществление экстремистской деятельности граждане Российской Федерации, иностранные граждане и лица без гражданства несут уголовную, </a:t>
            </a:r>
            <a:r>
              <a:rPr lang="ru-RU" sz="1600" dirty="0" smtClean="0"/>
              <a:t>административную и гражданско-правовую </a:t>
            </a:r>
            <a:r>
              <a:rPr lang="ru-RU" sz="1600" dirty="0"/>
              <a:t>ответственность в установленном законодательством Российской Федерации </a:t>
            </a:r>
            <a:r>
              <a:rPr lang="ru-RU" sz="1600" dirty="0" smtClean="0"/>
              <a:t>порядке.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330822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476672"/>
            <a:ext cx="4176463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Российской Федерации запрещаются создание и деятельность организаций, цели или действия которых направлены на пропаганду, оправдание и поддержку терроризма или совершение преступлений, предусмотренных статьями 205 – 206, 208, 211, 220, 221, 277 – 280, 282.1 – 282.3 и</a:t>
            </a:r>
          </a:p>
          <a:p>
            <a:r>
              <a:rPr lang="ru-RU" dirty="0"/>
              <a:t>360 Уголовного кодекса Российской Федерации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/>
              <a:t>Согласно требованиям ст. 20 Уголовного кодекса Российской Федерации уголовная ответственность за преступления указанной направленности, наступает с 16-летнего возраста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b="1" i="1" dirty="0"/>
              <a:t>Каждому необходимо помнить – незнание закона не освобождает от ответственности.</a:t>
            </a:r>
          </a:p>
          <a:p>
            <a:r>
              <a:rPr lang="ru-RU" b="1" i="1" dirty="0"/>
              <a:t>Экстремизм опасен!</a:t>
            </a:r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3178" y="146146"/>
            <a:ext cx="4668103" cy="3396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400" b="98600" l="4250" r="957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95" t="2176" r="3495"/>
          <a:stretch/>
        </p:blipFill>
        <p:spPr bwMode="auto">
          <a:xfrm>
            <a:off x="4359811" y="3692805"/>
            <a:ext cx="4668103" cy="3065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3918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1631" y="2727265"/>
            <a:ext cx="865860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По решению </a:t>
            </a:r>
            <a:r>
              <a:rPr lang="ru-RU" dirty="0"/>
              <a:t>Президента Российской Федерации в </a:t>
            </a:r>
            <a:r>
              <a:rPr lang="ru-RU" dirty="0" smtClean="0"/>
              <a:t>целях совершенствования государственного </a:t>
            </a:r>
            <a:r>
              <a:rPr lang="ru-RU" dirty="0"/>
              <a:t>управления в области противодействия терроризму 15 февраля 2006 года был образован </a:t>
            </a:r>
            <a:r>
              <a:rPr lang="ru-RU" b="1" i="1" dirty="0"/>
              <a:t>Национальный антитеррористический комитет </a:t>
            </a:r>
            <a:r>
              <a:rPr lang="ru-RU" dirty="0"/>
              <a:t>—  коллегиальный орган, координирующий и организующий </a:t>
            </a:r>
            <a:r>
              <a:rPr lang="ru-RU" dirty="0" smtClean="0"/>
              <a:t>антитеррористическую деятельность органов </a:t>
            </a:r>
            <a:r>
              <a:rPr lang="ru-RU" dirty="0"/>
              <a:t>государственной власти на федеральном уровне, на уровне субъектов Российской Федерации и органов местного самоуправления. Председателем Комитета является директор Федеральной службы безопасности Российской Федерации.</a:t>
            </a:r>
          </a:p>
          <a:p>
            <a:r>
              <a:rPr lang="ru-RU" dirty="0"/>
              <a:t>Основными задачами Комитета являются разработка мер по противодействию терроризму, участие в </a:t>
            </a:r>
            <a:r>
              <a:rPr lang="ru-RU" dirty="0" smtClean="0"/>
              <a:t>международном сотрудничестве</a:t>
            </a:r>
            <a:r>
              <a:rPr lang="ru-RU" dirty="0"/>
              <a:t>,	подготовка предложений Президенту России по формированию государственной политики и совершенствованию законодательства в этой области, а также организация информирования населения о возникновении и </a:t>
            </a:r>
            <a:r>
              <a:rPr lang="ru-RU" dirty="0" smtClean="0"/>
              <a:t>нейтрализации угроз террористической </a:t>
            </a:r>
            <a:r>
              <a:rPr lang="ru-RU" dirty="0"/>
              <a:t>направленности.</a:t>
            </a: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4393"/>
            <a:ext cx="5943747" cy="2478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588224" y="332656"/>
            <a:ext cx="23624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/>
              <a:t>ТРИЕДИНАЯ ЗАДАЧА</a:t>
            </a:r>
            <a:endParaRPr lang="ru-RU" sz="16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441090" y="784935"/>
            <a:ext cx="16471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предупреждение</a:t>
            </a:r>
            <a:endParaRPr lang="ru-RU" sz="1600" dirty="0"/>
          </a:p>
        </p:txBody>
      </p:sp>
      <p:sp>
        <p:nvSpPr>
          <p:cNvPr id="5" name="TextBox 4"/>
          <p:cNvSpPr txBox="1"/>
          <p:nvPr/>
        </p:nvSpPr>
        <p:spPr>
          <a:xfrm>
            <a:off x="7106459" y="1340768"/>
            <a:ext cx="11810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пресечение</a:t>
            </a:r>
            <a:endParaRPr lang="ru-RU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7643499" y="1772816"/>
            <a:ext cx="13396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ликвидация</a:t>
            </a:r>
          </a:p>
          <a:p>
            <a:r>
              <a:rPr lang="ru-RU" sz="1600" dirty="0" smtClean="0"/>
              <a:t>последствий </a:t>
            </a:r>
            <a:endParaRPr lang="ru-RU" sz="1600" dirty="0"/>
          </a:p>
        </p:txBody>
      </p:sp>
      <p:cxnSp>
        <p:nvCxnSpPr>
          <p:cNvPr id="9" name="Прямая со стрелкой 8"/>
          <p:cNvCxnSpPr/>
          <p:nvPr/>
        </p:nvCxnSpPr>
        <p:spPr>
          <a:xfrm flipH="1">
            <a:off x="7696973" y="671210"/>
            <a:ext cx="391235" cy="16550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H="1">
            <a:off x="7956376" y="671210"/>
            <a:ext cx="131832" cy="74238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8088208" y="671210"/>
            <a:ext cx="444232" cy="117361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6660232" y="671210"/>
            <a:ext cx="216024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8110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  <p:bldP spid="4" grpId="0"/>
      <p:bldP spid="5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9403" y="175484"/>
            <a:ext cx="2952328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/>
              <a:t>Для непосредственной борьбы с терроризмом </a:t>
            </a:r>
            <a:endParaRPr lang="ru-RU" sz="2000" b="1" i="1" dirty="0" smtClean="0"/>
          </a:p>
          <a:p>
            <a:r>
              <a:rPr lang="ru-RU" sz="2000" b="1" i="1" dirty="0" smtClean="0"/>
              <a:t>на </a:t>
            </a:r>
            <a:r>
              <a:rPr lang="ru-RU" sz="2000" b="1" i="1" dirty="0"/>
              <a:t>различных его этапах </a:t>
            </a:r>
            <a:r>
              <a:rPr lang="ru-RU" sz="2000" b="1" i="1" dirty="0" smtClean="0"/>
              <a:t>привлекаются </a:t>
            </a:r>
          </a:p>
          <a:p>
            <a:r>
              <a:rPr lang="ru-RU" sz="2000" b="1" i="1" dirty="0" smtClean="0"/>
              <a:t>органы </a:t>
            </a:r>
            <a:r>
              <a:rPr lang="ru-RU" sz="2000" b="1" i="1" dirty="0"/>
              <a:t>управления и </a:t>
            </a:r>
            <a:r>
              <a:rPr lang="ru-RU" sz="2000" b="1" i="1" dirty="0" smtClean="0"/>
              <a:t>структурные подразделения </a:t>
            </a:r>
            <a:r>
              <a:rPr lang="ru-RU" sz="2000" b="1" i="1" dirty="0"/>
              <a:t>следующих </a:t>
            </a:r>
            <a:endParaRPr lang="ru-RU" sz="2000" b="1" i="1" dirty="0" smtClean="0"/>
          </a:p>
          <a:p>
            <a:r>
              <a:rPr lang="ru-RU" sz="2000" b="1" i="1" dirty="0" smtClean="0"/>
              <a:t>министерств </a:t>
            </a:r>
          </a:p>
          <a:p>
            <a:r>
              <a:rPr lang="ru-RU" sz="2000" b="1" i="1" dirty="0" smtClean="0"/>
              <a:t>и </a:t>
            </a:r>
            <a:r>
              <a:rPr lang="ru-RU" sz="2000" b="1" i="1" dirty="0"/>
              <a:t>ведомств РФ:</a:t>
            </a:r>
          </a:p>
          <a:p>
            <a:r>
              <a:rPr lang="ru-RU" dirty="0"/>
              <a:t>1) Федеральной службы безопасности;</a:t>
            </a:r>
          </a:p>
          <a:p>
            <a:r>
              <a:rPr lang="ru-RU" dirty="0"/>
              <a:t>2) Министерства </a:t>
            </a:r>
            <a:endParaRPr lang="ru-RU" dirty="0" smtClean="0"/>
          </a:p>
          <a:p>
            <a:r>
              <a:rPr lang="ru-RU" dirty="0" smtClean="0"/>
              <a:t>внутренних </a:t>
            </a:r>
            <a:r>
              <a:rPr lang="ru-RU" dirty="0"/>
              <a:t>дел;</a:t>
            </a:r>
          </a:p>
          <a:p>
            <a:r>
              <a:rPr lang="ru-RU" dirty="0"/>
              <a:t>3) Службы внешней разведки;</a:t>
            </a:r>
          </a:p>
          <a:p>
            <a:r>
              <a:rPr lang="ru-RU" dirty="0"/>
              <a:t>4) Федеральной службы охраны;</a:t>
            </a:r>
          </a:p>
          <a:p>
            <a:r>
              <a:rPr lang="ru-RU" dirty="0"/>
              <a:t>5) Министерства обороны;</a:t>
            </a:r>
          </a:p>
          <a:p>
            <a:r>
              <a:rPr lang="ru-RU" dirty="0"/>
              <a:t>6) Министерства по делам гражданской обороны и чрезвычайных ситуаций.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012160" y="52374"/>
            <a:ext cx="2952328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/>
              <a:t>Основными направлениями деятельности системы противодействия терроризму являются: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силовое </a:t>
            </a:r>
            <a:r>
              <a:rPr lang="ru-RU" dirty="0"/>
              <a:t>противодействие терроризму;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устранение </a:t>
            </a:r>
            <a:r>
              <a:rPr lang="ru-RU" dirty="0"/>
              <a:t>внутренних источников терроризма;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противодействие </a:t>
            </a:r>
            <a:r>
              <a:rPr lang="ru-RU" dirty="0"/>
              <a:t>международному терроризму и участие в устранении его источников;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снижение </a:t>
            </a:r>
            <a:r>
              <a:rPr lang="ru-RU" dirty="0"/>
              <a:t>тяжести последствий террористических атак;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мониторинг </a:t>
            </a:r>
            <a:r>
              <a:rPr lang="ru-RU" dirty="0"/>
              <a:t>обстановки внутри страны и за ее пределами в целях выявления потенциальных террористических угроз.</a:t>
            </a: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078725"/>
            <a:ext cx="3096344" cy="5188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3764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476672"/>
            <a:ext cx="56886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Схема координации деятельности</a:t>
            </a:r>
          </a:p>
          <a:p>
            <a:r>
              <a:rPr lang="ru-RU" sz="2800" b="1" dirty="0"/>
              <a:t>по противодействию терроризму </a:t>
            </a:r>
            <a:endParaRPr lang="ru-RU" sz="2800" b="1" dirty="0" smtClean="0"/>
          </a:p>
          <a:p>
            <a:r>
              <a:rPr lang="ru-RU" sz="2800" b="1" dirty="0" smtClean="0"/>
              <a:t>в </a:t>
            </a:r>
            <a:r>
              <a:rPr lang="ru-RU" sz="2800" b="1" dirty="0"/>
              <a:t>Российской Федерации</a:t>
            </a: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61667"/>
            <a:ext cx="7920880" cy="48348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7636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88640"/>
            <a:ext cx="885698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/>
              <a:t>Целью противодействия терроризму в Российской Федерации является защита личности, общества и государства от террористических угроз и проявлений.</a:t>
            </a:r>
          </a:p>
          <a:p>
            <a:r>
              <a:rPr lang="ru-RU" dirty="0"/>
              <a:t>1. профилактика терроризма;</a:t>
            </a:r>
          </a:p>
          <a:p>
            <a:r>
              <a:rPr lang="ru-RU" dirty="0"/>
              <a:t>2. борьба с терроризмом (выявление, предупреждение, пресечение, раскрытие и расследование ТА и иных преступлений террористического характера);</a:t>
            </a:r>
          </a:p>
          <a:p>
            <a:r>
              <a:rPr lang="ru-RU" dirty="0"/>
              <a:t>3. минимизация и (или) последствий террористических актов.</a:t>
            </a:r>
          </a:p>
          <a:p>
            <a:r>
              <a:rPr lang="ru-RU" dirty="0"/>
              <a:t>4. создание двух вертикалей (антитеррористических комиссий и оперативных штабов), что позволило разделить вопросы профилактики и борьбы с терроризмом;</a:t>
            </a:r>
          </a:p>
          <a:p>
            <a:r>
              <a:rPr lang="ru-RU" dirty="0"/>
              <a:t>5. наделение необходимой компетенцией Председателя Национального антитеррористического комитета;</a:t>
            </a:r>
          </a:p>
          <a:p>
            <a:r>
              <a:rPr lang="ru-RU" dirty="0"/>
              <a:t>6. создание оперативных штабов на постоянной основе;</a:t>
            </a:r>
          </a:p>
          <a:p>
            <a:r>
              <a:rPr lang="ru-RU" dirty="0"/>
              <a:t>7. четкое разделение компетенции между руководителями АТК и ОШ в субъектах Российской Федерации и руководителями федеральных органов исполнительной власти;</a:t>
            </a:r>
          </a:p>
          <a:p>
            <a:r>
              <a:rPr lang="ru-RU" dirty="0"/>
              <a:t>8. создание постоянно действующих аппаратов АТК и ОШ.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43508" y="4178399"/>
            <a:ext cx="87849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/>
              <a:t>Общегосударственная система противодействия терроризму (ОГСПТ) </a:t>
            </a:r>
            <a:endParaRPr lang="ru-RU" b="1" i="1" dirty="0" smtClean="0"/>
          </a:p>
          <a:p>
            <a:r>
              <a:rPr lang="ru-RU" dirty="0" smtClean="0"/>
              <a:t>Задачи:</a:t>
            </a:r>
          </a:p>
          <a:p>
            <a:r>
              <a:rPr lang="ru-RU" dirty="0" smtClean="0"/>
              <a:t>• организация </a:t>
            </a:r>
            <a:r>
              <a:rPr lang="ru-RU" dirty="0"/>
              <a:t>и осуществление на системной основе противодействия идеологии терроризма и экстремизма;</a:t>
            </a:r>
          </a:p>
          <a:p>
            <a:r>
              <a:rPr lang="ru-RU" dirty="0" smtClean="0"/>
              <a:t>• совершенствование </a:t>
            </a:r>
            <a:r>
              <a:rPr lang="ru-RU" dirty="0"/>
              <a:t>антитеррористической защищенности потенциальных объектов террористических устремлений;</a:t>
            </a:r>
          </a:p>
          <a:p>
            <a:r>
              <a:rPr lang="ru-RU" dirty="0" smtClean="0"/>
              <a:t>• усиление </a:t>
            </a:r>
            <a:r>
              <a:rPr lang="ru-RU" dirty="0"/>
              <a:t>контроля за соблюдением административных, правовых и иных режимов, способствующих противодействию терроризму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2412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48884" y="1700807"/>
            <a:ext cx="8543596" cy="4410009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294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87"/>
          <a:stretch/>
        </p:blipFill>
        <p:spPr bwMode="auto">
          <a:xfrm>
            <a:off x="658282" y="2100404"/>
            <a:ext cx="7924800" cy="3568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899592" y="404664"/>
            <a:ext cx="693638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/>
              <a:t>Принципы противодействия терроризму </a:t>
            </a:r>
          </a:p>
          <a:p>
            <a:pPr algn="ctr"/>
            <a:r>
              <a:rPr lang="ru-RU" sz="2800" b="1" dirty="0" smtClean="0"/>
              <a:t>в Российской Федерации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054292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6450" y="476672"/>
            <a:ext cx="887593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В</a:t>
            </a:r>
            <a:r>
              <a:rPr lang="ru-RU" sz="1400" dirty="0" smtClean="0"/>
              <a:t> </a:t>
            </a:r>
            <a:r>
              <a:rPr lang="ru-RU" sz="1400" dirty="0"/>
              <a:t>соответствии с указом Президента Российской Федерации от 14 июня 2012 г. № 851 могут устанавливаться уровни террористической опасности, предусматривающие принятие дополнительных мер по обеспечению безопасности личности, общества и государства.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118620" y="38151"/>
            <a:ext cx="62052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/>
              <a:t>Уровни </a:t>
            </a:r>
            <a:r>
              <a:rPr lang="ru-RU" sz="2800" b="1" dirty="0"/>
              <a:t>террористической опасности</a:t>
            </a:r>
          </a:p>
        </p:txBody>
      </p:sp>
      <p:pic>
        <p:nvPicPr>
          <p:cNvPr id="18437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9" t="2051"/>
          <a:stretch/>
        </p:blipFill>
        <p:spPr bwMode="auto">
          <a:xfrm>
            <a:off x="351951" y="1215336"/>
            <a:ext cx="8424936" cy="5578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5365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9379" y="116632"/>
            <a:ext cx="842493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Терроризм</a:t>
            </a:r>
            <a:r>
              <a:rPr lang="ru-RU" sz="2800" dirty="0" smtClean="0"/>
              <a:t> </a:t>
            </a:r>
            <a:r>
              <a:rPr lang="ru-RU" sz="2800" dirty="0"/>
              <a:t>- это метод, посредством которого организованная группа или партия стремится достичь провозглашенных ею целей преимущественно через систематическое использование насилия.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9" t="5723" r="4038" b="5998"/>
          <a:stretch/>
        </p:blipFill>
        <p:spPr bwMode="auto">
          <a:xfrm>
            <a:off x="309379" y="2348880"/>
            <a:ext cx="4677833" cy="3538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076056" y="2132856"/>
            <a:ext cx="374441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/>
              <a:t>Терроризм осуществляется </a:t>
            </a:r>
            <a:r>
              <a:rPr lang="ru-RU" dirty="0"/>
              <a:t>как борьба подпольная, </a:t>
            </a:r>
            <a:r>
              <a:rPr lang="ru-RU" dirty="0" smtClean="0"/>
              <a:t>насильственная, целенаправленная</a:t>
            </a:r>
            <a:r>
              <a:rPr lang="ru-RU" dirty="0"/>
              <a:t>, управляемая, идеологизированная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b="1" i="1" dirty="0" smtClean="0"/>
              <a:t>Жертвы </a:t>
            </a:r>
            <a:r>
              <a:rPr lang="ru-RU" b="1" i="1" dirty="0"/>
              <a:t>терроризма </a:t>
            </a:r>
            <a:r>
              <a:rPr lang="ru-RU" dirty="0"/>
              <a:t>могут быть случайными или выборочными (представляя собой символы каких-либо институтов). </a:t>
            </a:r>
            <a:endParaRPr lang="ru-RU" dirty="0" smtClean="0"/>
          </a:p>
          <a:p>
            <a:endParaRPr lang="ru-RU" dirty="0"/>
          </a:p>
          <a:p>
            <a:r>
              <a:rPr lang="ru-RU" dirty="0"/>
              <a:t> </a:t>
            </a:r>
            <a:r>
              <a:rPr lang="ru-RU" b="1" i="1" dirty="0" smtClean="0"/>
              <a:t>Террористический </a:t>
            </a:r>
            <a:r>
              <a:rPr lang="ru-RU" b="1" i="1" dirty="0"/>
              <a:t>акт </a:t>
            </a:r>
            <a:r>
              <a:rPr lang="ru-RU" dirty="0"/>
              <a:t>выполняет функции устрашения определенной категории лиц, либо пропагандирует идеи террористов.</a:t>
            </a:r>
          </a:p>
        </p:txBody>
      </p:sp>
    </p:spTree>
    <p:extLst>
      <p:ext uri="{BB962C8B-B14F-4D97-AF65-F5344CB8AC3E}">
        <p14:creationId xmlns:p14="http://schemas.microsoft.com/office/powerpoint/2010/main" val="763333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98560" y="2924944"/>
            <a:ext cx="4365928" cy="3639501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039" y="3171804"/>
            <a:ext cx="4134969" cy="3145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520" y="116632"/>
            <a:ext cx="432048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/>
              <a:t>При угрозе теракта необходимо: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задернуть </a:t>
            </a:r>
            <a:r>
              <a:rPr lang="ru-RU" dirty="0"/>
              <a:t>шторы на окнах. Это убережет Вас от осколков стекол;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держать </a:t>
            </a:r>
            <a:r>
              <a:rPr lang="ru-RU" dirty="0"/>
              <a:t>постоянно включенными телевизор, радио;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создать </a:t>
            </a:r>
            <a:r>
              <a:rPr lang="ru-RU" dirty="0"/>
              <a:t>в доме (квартире) запас продуктов и воды;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иметь </a:t>
            </a:r>
            <a:r>
              <a:rPr lang="ru-RU" dirty="0"/>
              <a:t>номера телефонов для передачи экстренной информации в правоохранительные органы, в службу спасения </a:t>
            </a:r>
            <a:r>
              <a:rPr lang="ru-RU" dirty="0" smtClean="0"/>
              <a:t>города.</a:t>
            </a:r>
            <a:endParaRPr lang="ru-RU" dirty="0"/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подготовиться </a:t>
            </a:r>
            <a:r>
              <a:rPr lang="ru-RU" dirty="0"/>
              <a:t>к экстренной эвакуации;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убрать </a:t>
            </a:r>
            <a:r>
              <a:rPr lang="ru-RU" dirty="0"/>
              <a:t>с балконов и лоджий легковоспламеняющиеся материалы;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подготовить </a:t>
            </a:r>
            <a:r>
              <a:rPr lang="ru-RU" dirty="0"/>
              <a:t>медицинские средства для оказания первой медицинской помощи;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договориться </a:t>
            </a:r>
            <a:r>
              <a:rPr lang="ru-RU" dirty="0"/>
              <a:t>с соседями о взаимопомощи.</a:t>
            </a:r>
          </a:p>
          <a:p>
            <a:r>
              <a:rPr lang="ru-RU" dirty="0"/>
              <a:t>Кроме того избегать мест скопления людей (рынки, стадионы, дискотеки…), реже пользоваться общественным транспортом.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768293" y="1333762"/>
            <a:ext cx="41044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ВНИМАНИЕ</a:t>
            </a:r>
            <a:endParaRPr lang="ru-RU" sz="4800" b="1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77589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44624"/>
            <a:ext cx="561737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rPr>
              <a:t>ЧЕРНЫЕ СТРАНИЦЫ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620688"/>
            <a:ext cx="907300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14 июня 1995 </a:t>
            </a:r>
            <a:r>
              <a:rPr lang="ru-RU" dirty="0">
                <a:solidFill>
                  <a:schemeClr val="bg1"/>
                </a:solidFill>
              </a:rPr>
              <a:t>- Теракт в Буденновске. Всего в результате теракта погибли 129 человек, 317 были ранены.</a:t>
            </a:r>
          </a:p>
          <a:p>
            <a:r>
              <a:rPr lang="ru-RU" b="1" dirty="0">
                <a:solidFill>
                  <a:schemeClr val="bg1"/>
                </a:solidFill>
              </a:rPr>
              <a:t>16 ноября 1996 </a:t>
            </a:r>
            <a:r>
              <a:rPr lang="ru-RU" dirty="0">
                <a:solidFill>
                  <a:schemeClr val="bg1"/>
                </a:solidFill>
              </a:rPr>
              <a:t>- Взрыв жилого дома в Каспийске. В результате трагедии погибли 68 человек, в их числе — 20 детей.</a:t>
            </a:r>
          </a:p>
          <a:p>
            <a:r>
              <a:rPr lang="ru-RU" b="1" dirty="0">
                <a:solidFill>
                  <a:schemeClr val="bg1"/>
                </a:solidFill>
              </a:rPr>
              <a:t>4 сентября 1999 </a:t>
            </a:r>
            <a:r>
              <a:rPr lang="ru-RU" dirty="0">
                <a:solidFill>
                  <a:schemeClr val="bg1"/>
                </a:solidFill>
              </a:rPr>
              <a:t>-Теракт в Буйнакске.  Всего в результате атаки погибли 64 человека, в том числе 23 ребенка, около 150 человек получили ранения и увечья.</a:t>
            </a:r>
          </a:p>
          <a:p>
            <a:r>
              <a:rPr lang="ru-RU" b="1" dirty="0">
                <a:solidFill>
                  <a:schemeClr val="bg1"/>
                </a:solidFill>
              </a:rPr>
              <a:t>В полночь с 8 на 9 сентября 1999 </a:t>
            </a:r>
            <a:r>
              <a:rPr lang="ru-RU" dirty="0">
                <a:solidFill>
                  <a:schemeClr val="bg1"/>
                </a:solidFill>
              </a:rPr>
              <a:t>- Взрыв на улице Гурьянова. В результате теракта 106 человек погибли, около 200 получили ранения различной степени тяжести. Пострадавшими (получившими ранения или моральные травмы) были признаны 690 человек.</a:t>
            </a:r>
          </a:p>
          <a:p>
            <a:r>
              <a:rPr lang="ru-RU" b="1" dirty="0">
                <a:solidFill>
                  <a:schemeClr val="bg1"/>
                </a:solidFill>
              </a:rPr>
              <a:t>13 сентября 1999 </a:t>
            </a:r>
            <a:r>
              <a:rPr lang="ru-RU" dirty="0">
                <a:solidFill>
                  <a:schemeClr val="bg1"/>
                </a:solidFill>
              </a:rPr>
              <a:t>- Взрыв на Каширском шоссе в Москве. 124 человека погибли, 9 получили ранения.</a:t>
            </a:r>
          </a:p>
          <a:p>
            <a:r>
              <a:rPr lang="ru-RU" b="1" dirty="0">
                <a:solidFill>
                  <a:schemeClr val="bg1"/>
                </a:solidFill>
              </a:rPr>
              <a:t>16 сентября 1999 </a:t>
            </a:r>
            <a:r>
              <a:rPr lang="ru-RU" dirty="0">
                <a:solidFill>
                  <a:schemeClr val="bg1"/>
                </a:solidFill>
              </a:rPr>
              <a:t>- Теракт в Волгодонске. В результате теракта погибли 19 человек, почти 90 пострадали.</a:t>
            </a:r>
          </a:p>
          <a:p>
            <a:r>
              <a:rPr lang="ru-RU" b="1" dirty="0">
                <a:solidFill>
                  <a:schemeClr val="bg1"/>
                </a:solidFill>
              </a:rPr>
              <a:t>23 октября 2002 </a:t>
            </a:r>
            <a:r>
              <a:rPr lang="ru-RU" dirty="0">
                <a:solidFill>
                  <a:schemeClr val="bg1"/>
                </a:solidFill>
              </a:rPr>
              <a:t>- Захват заложников на Дубровке в Москве, во время постановки мюзикла «Норд-Ост». В результате теракта погибли 130 заложников: пятерых до начала штурма застрелили боевики, остальные ушли из жизни во время проведения спецоперации или позже в больнице. 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b="1" dirty="0" smtClean="0">
                <a:solidFill>
                  <a:schemeClr val="bg1"/>
                </a:solidFill>
              </a:rPr>
              <a:t>1 </a:t>
            </a:r>
            <a:r>
              <a:rPr lang="ru-RU" b="1" dirty="0">
                <a:solidFill>
                  <a:schemeClr val="bg1"/>
                </a:solidFill>
              </a:rPr>
              <a:t>сентября 2004 </a:t>
            </a:r>
            <a:r>
              <a:rPr lang="ru-RU" dirty="0">
                <a:solidFill>
                  <a:schemeClr val="bg1"/>
                </a:solidFill>
              </a:rPr>
              <a:t>- Во время торжественной линейки в школе №1 г. Беслан – захват более 1100 учащихся, их родственников и учителей. Теракт в Беслане унес жизни 334 человек, включая 186 детей, 17 учителей и сотрудников школы, 10 сотрудников ФСБ России, а также двух специалистов МЧС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66348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764704"/>
            <a:ext cx="8856984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8:30 </a:t>
            </a:r>
            <a:r>
              <a:rPr lang="ru-RU" b="1" dirty="0">
                <a:solidFill>
                  <a:schemeClr val="bg1"/>
                </a:solidFill>
              </a:rPr>
              <a:t>утра 6 февраля 2004 </a:t>
            </a:r>
            <a:r>
              <a:rPr lang="ru-RU" dirty="0">
                <a:solidFill>
                  <a:schemeClr val="bg1"/>
                </a:solidFill>
              </a:rPr>
              <a:t>- Взрыв на Замоскворецкой линии метро. В результате погиб 41 человек, 250 пострадали.</a:t>
            </a:r>
          </a:p>
          <a:p>
            <a:r>
              <a:rPr lang="ru-RU" b="1" dirty="0">
                <a:solidFill>
                  <a:schemeClr val="bg1"/>
                </a:solidFill>
              </a:rPr>
              <a:t>29 марта </a:t>
            </a:r>
            <a:r>
              <a:rPr lang="ru-RU" b="1" dirty="0" smtClean="0">
                <a:solidFill>
                  <a:schemeClr val="bg1"/>
                </a:solidFill>
              </a:rPr>
              <a:t>2010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</a:rPr>
              <a:t>- Теракты в московском метрополитене, взрывы на станциях метро «Лубянка» и «Парк культуры». Общее число жертв обоих терактов — 40 (позднее в больницах скончались еще четыре человека), 88 получили ранения.</a:t>
            </a:r>
          </a:p>
          <a:p>
            <a:r>
              <a:rPr lang="ru-RU" b="1" dirty="0">
                <a:solidFill>
                  <a:schemeClr val="bg1"/>
                </a:solidFill>
              </a:rPr>
              <a:t>24 января </a:t>
            </a:r>
            <a:r>
              <a:rPr lang="ru-RU" b="1" dirty="0" smtClean="0">
                <a:solidFill>
                  <a:schemeClr val="bg1"/>
                </a:solidFill>
              </a:rPr>
              <a:t>2011 </a:t>
            </a:r>
            <a:r>
              <a:rPr lang="ru-RU" dirty="0">
                <a:solidFill>
                  <a:schemeClr val="bg1"/>
                </a:solidFill>
              </a:rPr>
              <a:t>- Теракт в аэропорту Домодедово. В результате трагедии погибли 37 человек, более 170 были ранены.</a:t>
            </a:r>
          </a:p>
          <a:p>
            <a:r>
              <a:rPr lang="ru-RU" b="1" dirty="0">
                <a:solidFill>
                  <a:schemeClr val="bg1"/>
                </a:solidFill>
              </a:rPr>
              <a:t>31 октября 2015 </a:t>
            </a:r>
            <a:r>
              <a:rPr lang="ru-RU" dirty="0">
                <a:solidFill>
                  <a:schemeClr val="bg1"/>
                </a:solidFill>
              </a:rPr>
              <a:t>- Взрыв самолета над Синаем российской авиакомпании «Когалымавиа», рейс №9268 из Шарм-эш-Шейха в Санкт-Петербург. В результате катастрофы погибли все 224 человека, находившиеся на борту, в том числе 25 детей.</a:t>
            </a:r>
          </a:p>
          <a:p>
            <a:r>
              <a:rPr lang="ru-RU" b="1" dirty="0">
                <a:solidFill>
                  <a:schemeClr val="bg1"/>
                </a:solidFill>
              </a:rPr>
              <a:t>3 апреля 2017 </a:t>
            </a:r>
            <a:r>
              <a:rPr lang="ru-RU" dirty="0">
                <a:solidFill>
                  <a:schemeClr val="bg1"/>
                </a:solidFill>
              </a:rPr>
              <a:t>- Теракт в метро Санкт-Петербурга. В результате трагедии пострадали 67 человек, 15 погибли. </a:t>
            </a:r>
          </a:p>
          <a:p>
            <a:r>
              <a:rPr lang="ru-RU" b="1" dirty="0">
                <a:solidFill>
                  <a:schemeClr val="bg1"/>
                </a:solidFill>
              </a:rPr>
              <a:t>17 октября 2018 </a:t>
            </a:r>
            <a:r>
              <a:rPr lang="ru-RU" dirty="0">
                <a:solidFill>
                  <a:schemeClr val="bg1"/>
                </a:solidFill>
              </a:rPr>
              <a:t>- Атака на политехнический колледж в Керчи. Жертвами теракта стали 19 человек, исключая преступника, 67 пострадали. 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b="1" dirty="0" smtClean="0">
                <a:solidFill>
                  <a:schemeClr val="bg1"/>
                </a:solidFill>
              </a:rPr>
              <a:t>22 </a:t>
            </a:r>
            <a:r>
              <a:rPr lang="ru-RU" b="1" dirty="0">
                <a:solidFill>
                  <a:schemeClr val="bg1"/>
                </a:solidFill>
              </a:rPr>
              <a:t>марта 2024 </a:t>
            </a:r>
            <a:r>
              <a:rPr lang="ru-RU" dirty="0">
                <a:solidFill>
                  <a:schemeClr val="bg1"/>
                </a:solidFill>
              </a:rPr>
              <a:t>- Теракт в "Крокус Сити Холле", г. Красногорск, Московской области. Теракт оборвал жизни более 133 человек, в том числе трое детей, и ещё не все погибшие найдены и опознаны. Разбор завалов продолжается. Число пострадавших в результате теракта в «Крокус Сити Холле увеличилось до 154 человек. Количество жертв растёт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 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24 </a:t>
            </a:r>
            <a:r>
              <a:rPr lang="ru-RU" b="1" dirty="0">
                <a:solidFill>
                  <a:schemeClr val="bg1"/>
                </a:solidFill>
              </a:rPr>
              <a:t>марта (воскресенье) объявлено президентом России Владимиром Путиным Днём общенационального траура.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997352" y="70277"/>
            <a:ext cx="50772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</a:rPr>
              <a:t>ЧЕРНЫЕ СТРАНИЦЫ</a:t>
            </a:r>
          </a:p>
        </p:txBody>
      </p:sp>
    </p:spTree>
    <p:extLst>
      <p:ext uri="{BB962C8B-B14F-4D97-AF65-F5344CB8AC3E}">
        <p14:creationId xmlns:p14="http://schemas.microsoft.com/office/powerpoint/2010/main" val="4271499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8476" y="798615"/>
            <a:ext cx="367240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Цивилизованное </a:t>
            </a:r>
            <a:r>
              <a:rPr lang="ru-RU" sz="3200" b="1" dirty="0"/>
              <a:t>общество должно стремиться к тому, чтобы не давать  распространяться </a:t>
            </a:r>
            <a:r>
              <a:rPr lang="ru-RU" sz="3200" b="1" dirty="0" smtClean="0"/>
              <a:t>деяниям </a:t>
            </a:r>
            <a:r>
              <a:rPr lang="ru-RU" sz="3200" b="1" dirty="0"/>
              <a:t>террористов и вовремя выявлять террористическую угрозу.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7996" y="476672"/>
            <a:ext cx="4001441" cy="5660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4821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8" t="3361" r="2522" b="5005"/>
          <a:stretch/>
        </p:blipFill>
        <p:spPr bwMode="auto">
          <a:xfrm>
            <a:off x="395536" y="154780"/>
            <a:ext cx="3960440" cy="2934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076056" y="359078"/>
            <a:ext cx="3830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/>
              <a:t>Причины терроризма.</a:t>
            </a:r>
          </a:p>
        </p:txBody>
      </p:sp>
      <p:sp>
        <p:nvSpPr>
          <p:cNvPr id="3" name="Стрелка вправо 2"/>
          <p:cNvSpPr/>
          <p:nvPr/>
        </p:nvSpPr>
        <p:spPr>
          <a:xfrm rot="6384726">
            <a:off x="4913221" y="1177287"/>
            <a:ext cx="788632" cy="18358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80729">
            <a:off x="6246376" y="902166"/>
            <a:ext cx="360040" cy="1268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56973">
            <a:off x="7152438" y="1000952"/>
            <a:ext cx="398966" cy="536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07418">
            <a:off x="8067028" y="995142"/>
            <a:ext cx="360040" cy="879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920656" y="1617468"/>
            <a:ext cx="1548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политические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081629" y="2119311"/>
            <a:ext cx="2774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с</a:t>
            </a:r>
            <a:r>
              <a:rPr lang="ru-RU" dirty="0" smtClean="0"/>
              <a:t>оциально-экономические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635649" y="1477636"/>
            <a:ext cx="14478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религиозные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7843236" y="1821186"/>
            <a:ext cx="1129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духовные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68771" y="3212976"/>
            <a:ext cx="470761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Цель терроризма: </a:t>
            </a:r>
          </a:p>
          <a:p>
            <a:r>
              <a:rPr lang="ru-RU" dirty="0" smtClean="0"/>
              <a:t>Достичь </a:t>
            </a:r>
            <a:r>
              <a:rPr lang="ru-RU" dirty="0"/>
              <a:t>изменения политики, оказывая устрашающее воздействие на власти</a:t>
            </a:r>
            <a:r>
              <a:rPr lang="ru-RU" dirty="0" smtClean="0"/>
              <a:t>.</a:t>
            </a:r>
          </a:p>
          <a:p>
            <a:r>
              <a:rPr lang="ru-RU" dirty="0" smtClean="0"/>
              <a:t>Убийство </a:t>
            </a:r>
            <a:r>
              <a:rPr lang="ru-RU" dirty="0"/>
              <a:t>как можно большего числа мирных </a:t>
            </a:r>
            <a:r>
              <a:rPr lang="ru-RU" dirty="0" smtClean="0"/>
              <a:t>жителей</a:t>
            </a:r>
            <a:r>
              <a:rPr lang="ru-RU" dirty="0"/>
              <a:t> </a:t>
            </a:r>
            <a:r>
              <a:rPr lang="ru-RU" dirty="0" smtClean="0"/>
              <a:t>для создания максимального общественного резонанса </a:t>
            </a:r>
            <a:r>
              <a:rPr lang="ru-RU" dirty="0"/>
              <a:t>от </a:t>
            </a:r>
            <a:r>
              <a:rPr lang="ru-RU" dirty="0" smtClean="0"/>
              <a:t>теракта.</a:t>
            </a:r>
          </a:p>
          <a:p>
            <a:r>
              <a:rPr lang="ru-RU" b="1" i="1" dirty="0"/>
              <a:t>Суть терроризма </a:t>
            </a:r>
            <a:r>
              <a:rPr lang="ru-RU" dirty="0"/>
              <a:t>– наведение страха и ужаса </a:t>
            </a:r>
            <a:r>
              <a:rPr lang="ru-RU" dirty="0" smtClean="0"/>
              <a:t>на власть путем </a:t>
            </a:r>
            <a:r>
              <a:rPr lang="ru-RU" dirty="0"/>
              <a:t>совершения жестокого насилия и угроз насилием </a:t>
            </a:r>
            <a:r>
              <a:rPr lang="ru-RU" dirty="0" smtClean="0"/>
              <a:t>с целью</a:t>
            </a:r>
            <a:endParaRPr lang="ru-RU" dirty="0"/>
          </a:p>
          <a:p>
            <a:r>
              <a:rPr lang="ru-RU" dirty="0"/>
              <a:t>запугивания, устрашения и подавления политических противников	и конкурентов, навязывания им своей линии </a:t>
            </a:r>
            <a:r>
              <a:rPr lang="ru-RU" dirty="0" smtClean="0"/>
              <a:t>поведения.</a:t>
            </a:r>
            <a:endParaRPr lang="ru-RU" dirty="0"/>
          </a:p>
        </p:txBody>
      </p:sp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7885" y="2777645"/>
            <a:ext cx="4151063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6" t="15077" r="2801" b="13455"/>
          <a:stretch/>
        </p:blipFill>
        <p:spPr bwMode="auto">
          <a:xfrm>
            <a:off x="5567474" y="5085184"/>
            <a:ext cx="2696661" cy="1647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4887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5" grpId="0"/>
      <p:bldP spid="6" grpId="0"/>
      <p:bldP spid="7" grpId="0"/>
      <p:bldP spid="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260648"/>
            <a:ext cx="63037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/>
              <a:t>Причины возникновения терроризма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052736"/>
            <a:ext cx="388843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1. обострение </a:t>
            </a:r>
            <a:r>
              <a:rPr lang="ru-RU" dirty="0"/>
              <a:t>противоречий в политической, экономической, социальной, идеологической, этнонациональной и правовой сферах;</a:t>
            </a:r>
          </a:p>
          <a:p>
            <a:endParaRPr lang="ru-RU" dirty="0"/>
          </a:p>
          <a:p>
            <a:r>
              <a:rPr lang="ru-RU" dirty="0" smtClean="0"/>
              <a:t>2. нежелание </a:t>
            </a:r>
            <a:r>
              <a:rPr lang="ru-RU" dirty="0"/>
              <a:t>отдельных лиц, групп и организаций пользоваться принятой для большинства общества системой уклада общественной жизни и стремление в получений преимуществ путем насилия;</a:t>
            </a:r>
          </a:p>
          <a:p>
            <a:endParaRPr lang="ru-RU" dirty="0"/>
          </a:p>
          <a:p>
            <a:r>
              <a:rPr lang="ru-RU" dirty="0" smtClean="0"/>
              <a:t>3. использование </a:t>
            </a:r>
            <a:r>
              <a:rPr lang="ru-RU" dirty="0"/>
              <a:t>террористических методов отдельными лицами, организациями, государствами для достижения политических, экономических и социальных целей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196752"/>
            <a:ext cx="4637947" cy="51257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7803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04664"/>
            <a:ext cx="24305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/>
              <a:t>ПОЛИТИЧЕСКИЕ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14908" y="908720"/>
            <a:ext cx="394218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1) политическая </a:t>
            </a:r>
            <a:r>
              <a:rPr lang="ru-RU" dirty="0"/>
              <a:t>нестабильность, по статистике именно в такой период резко возрастает число террористических актов;</a:t>
            </a:r>
          </a:p>
          <a:p>
            <a:r>
              <a:rPr lang="ru-RU" dirty="0" smtClean="0"/>
              <a:t>2) недостаток </a:t>
            </a:r>
            <a:r>
              <a:rPr lang="ru-RU" dirty="0"/>
              <a:t>мер принимаемых во всем </a:t>
            </a:r>
            <a:r>
              <a:rPr lang="ru-RU" dirty="0" smtClean="0"/>
              <a:t>мире по </a:t>
            </a:r>
            <a:r>
              <a:rPr lang="ru-RU" dirty="0"/>
              <a:t>обеспечению безопасности населения</a:t>
            </a:r>
            <a:r>
              <a:rPr lang="ru-RU" dirty="0" smtClean="0"/>
              <a:t>;</a:t>
            </a:r>
            <a:endParaRPr lang="ru-RU" dirty="0"/>
          </a:p>
          <a:p>
            <a:r>
              <a:rPr lang="ru-RU" dirty="0" smtClean="0"/>
              <a:t>3) ошибки </a:t>
            </a:r>
            <a:r>
              <a:rPr lang="ru-RU" dirty="0"/>
              <a:t>в национальной политике правительства либо наоборот поощрение государством насильственных действий;</a:t>
            </a:r>
          </a:p>
          <a:p>
            <a:r>
              <a:rPr lang="ru-RU" dirty="0" smtClean="0"/>
              <a:t>4) влияние </a:t>
            </a:r>
            <a:r>
              <a:rPr lang="ru-RU" dirty="0"/>
              <a:t>на общественное сознание тоталитарных, диктаторских правовых режимов (например, </a:t>
            </a:r>
            <a:endParaRPr lang="ru-RU" dirty="0" smtClean="0"/>
          </a:p>
          <a:p>
            <a:r>
              <a:rPr lang="ru-RU" dirty="0" smtClean="0"/>
              <a:t>режим </a:t>
            </a:r>
            <a:r>
              <a:rPr lang="ru-RU" dirty="0"/>
              <a:t>талибов в Афганистане);</a:t>
            </a:r>
          </a:p>
          <a:p>
            <a:r>
              <a:rPr lang="ru-RU" dirty="0" smtClean="0"/>
              <a:t>5) агрессия </a:t>
            </a:r>
            <a:r>
              <a:rPr lang="ru-RU" dirty="0"/>
              <a:t>в отношении другого государства;</a:t>
            </a:r>
          </a:p>
          <a:p>
            <a:r>
              <a:rPr lang="ru-RU" dirty="0" smtClean="0"/>
              <a:t>6) целенаправленное </a:t>
            </a:r>
            <a:r>
              <a:rPr lang="ru-RU" dirty="0"/>
              <a:t>разжигание розни внутри конкретного государства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815633" y="635050"/>
            <a:ext cx="39515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/>
              <a:t>социально- экономические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56059" y="1340768"/>
            <a:ext cx="431157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1) низкий </a:t>
            </a:r>
            <a:r>
              <a:rPr lang="ru-RU" dirty="0"/>
              <a:t>уровень жизни в стране, ведь человеку легче решиться на совершение террористического акта, если он свободен от чувства собственности</a:t>
            </a:r>
            <a:r>
              <a:rPr lang="ru-RU" dirty="0" smtClean="0"/>
              <a:t>;</a:t>
            </a:r>
            <a:endParaRPr lang="ru-RU" dirty="0"/>
          </a:p>
          <a:p>
            <a:r>
              <a:rPr lang="ru-RU" dirty="0" smtClean="0"/>
              <a:t>2) рост </a:t>
            </a:r>
            <a:r>
              <a:rPr lang="ru-RU" dirty="0"/>
              <a:t>безработицы</a:t>
            </a:r>
            <a:r>
              <a:rPr lang="ru-RU" dirty="0" smtClean="0"/>
              <a:t>;</a:t>
            </a:r>
            <a:endParaRPr lang="ru-RU" dirty="0"/>
          </a:p>
          <a:p>
            <a:r>
              <a:rPr lang="ru-RU" dirty="0" smtClean="0"/>
              <a:t>3) кризисное </a:t>
            </a:r>
            <a:r>
              <a:rPr lang="ru-RU" dirty="0"/>
              <a:t>положение ряда социальных </a:t>
            </a:r>
            <a:r>
              <a:rPr lang="ru-RU" dirty="0" smtClean="0"/>
              <a:t>групп;</a:t>
            </a:r>
            <a:endParaRPr lang="ru-RU" dirty="0"/>
          </a:p>
          <a:p>
            <a:r>
              <a:rPr lang="ru-RU" dirty="0" smtClean="0"/>
              <a:t>4) широкое </a:t>
            </a:r>
            <a:r>
              <a:rPr lang="ru-RU" dirty="0"/>
              <a:t>распространение среди населения вооруженной подготовки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8671" y="4506718"/>
            <a:ext cx="5168959" cy="191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0133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16632"/>
            <a:ext cx="4176464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/>
              <a:t>Основные черты современного терроризма:</a:t>
            </a:r>
          </a:p>
          <a:p>
            <a:r>
              <a:rPr lang="ru-RU" sz="2000" dirty="0"/>
              <a:t>–терроризм превращается в способ ведения боевых действий;</a:t>
            </a:r>
          </a:p>
          <a:p>
            <a:r>
              <a:rPr lang="ru-RU" sz="2000" dirty="0"/>
              <a:t>–глобализация террористических проявлений;</a:t>
            </a:r>
          </a:p>
          <a:p>
            <a:r>
              <a:rPr lang="ru-RU" sz="2000" dirty="0"/>
              <a:t>– наличие «государств- спонсоров».</a:t>
            </a:r>
          </a:p>
          <a:p>
            <a:r>
              <a:rPr lang="ru-RU" sz="2000" dirty="0"/>
              <a:t>Терроризм делится на </a:t>
            </a:r>
            <a:r>
              <a:rPr lang="ru-RU" sz="2000" b="1" dirty="0"/>
              <a:t>государственный</a:t>
            </a:r>
            <a:r>
              <a:rPr lang="ru-RU" sz="2000" dirty="0"/>
              <a:t> (субъектом данного терроризма ,а точнее, террора, выступают государства и их различные структуры</a:t>
            </a:r>
            <a:r>
              <a:rPr lang="ru-RU" sz="2000" dirty="0" smtClean="0"/>
              <a:t>)</a:t>
            </a:r>
            <a:endParaRPr lang="ru-RU" sz="20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60649"/>
            <a:ext cx="4611538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0137" y="4221087"/>
            <a:ext cx="644320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и </a:t>
            </a:r>
            <a:r>
              <a:rPr lang="ru-RU" sz="2000" b="1" dirty="0"/>
              <a:t>«частный» </a:t>
            </a:r>
            <a:r>
              <a:rPr lang="ru-RU" sz="2000" dirty="0"/>
              <a:t>(Проявляется в</a:t>
            </a:r>
          </a:p>
          <a:p>
            <a:r>
              <a:rPr lang="ru-RU" sz="2000" dirty="0"/>
              <a:t>совпадении ценностей индивида и</a:t>
            </a:r>
          </a:p>
          <a:p>
            <a:r>
              <a:rPr lang="ru-RU" sz="2000" dirty="0"/>
              <a:t>террористической организации. </a:t>
            </a:r>
            <a:endParaRPr lang="ru-RU" sz="2000" dirty="0" smtClean="0"/>
          </a:p>
          <a:p>
            <a:r>
              <a:rPr lang="ru-RU" sz="2000" dirty="0" smtClean="0"/>
              <a:t>В </a:t>
            </a:r>
            <a:r>
              <a:rPr lang="ru-RU" sz="2000" dirty="0"/>
              <a:t>таких </a:t>
            </a:r>
            <a:r>
              <a:rPr lang="ru-RU" sz="2000" dirty="0" smtClean="0"/>
              <a:t>случаях террор </a:t>
            </a:r>
            <a:r>
              <a:rPr lang="ru-RU" sz="2000" dirty="0"/>
              <a:t>становится для него не просто средством реализации некоторой идеи, а еще и своего </a:t>
            </a:r>
            <a:r>
              <a:rPr lang="ru-RU" sz="2000" dirty="0" smtClean="0"/>
              <a:t>рода «заданием</a:t>
            </a:r>
            <a:r>
              <a:rPr lang="ru-RU" sz="2000" dirty="0"/>
              <a:t>», «поручением», «миссией» со стороны</a:t>
            </a:r>
          </a:p>
          <a:p>
            <a:r>
              <a:rPr lang="ru-RU" sz="2000" dirty="0"/>
              <a:t>данной общности).</a:t>
            </a: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84" t="31661"/>
          <a:stretch/>
        </p:blipFill>
        <p:spPr bwMode="auto">
          <a:xfrm>
            <a:off x="6732240" y="3645024"/>
            <a:ext cx="1473839" cy="3104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8384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332656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i="1" dirty="0" smtClean="0"/>
              <a:t>Главная особенность </a:t>
            </a:r>
            <a:r>
              <a:rPr lang="ru-RU" sz="2000" b="1" i="1" dirty="0"/>
              <a:t>терроризма </a:t>
            </a:r>
            <a:r>
              <a:rPr lang="ru-RU" sz="2000" dirty="0"/>
              <a:t>– совершение общественно </a:t>
            </a:r>
            <a:r>
              <a:rPr lang="ru-RU" sz="2000" dirty="0" smtClean="0"/>
              <a:t>опасных, уголовно </a:t>
            </a:r>
            <a:r>
              <a:rPr lang="ru-RU" sz="2000" dirty="0"/>
              <a:t>наказуемых деяний в </a:t>
            </a:r>
            <a:r>
              <a:rPr lang="ru-RU" sz="2000" dirty="0" smtClean="0"/>
              <a:t>отношении жизни</a:t>
            </a:r>
            <a:r>
              <a:rPr lang="ru-RU" sz="2000" dirty="0"/>
              <a:t>, здоровья людей, прав и </a:t>
            </a:r>
            <a:r>
              <a:rPr lang="ru-RU" sz="2000" dirty="0" smtClean="0"/>
              <a:t>законных интересов </a:t>
            </a:r>
            <a:r>
              <a:rPr lang="ru-RU" sz="2000" dirty="0"/>
              <a:t>различных субъектов, </a:t>
            </a:r>
            <a:r>
              <a:rPr lang="ru-RU" sz="2000" dirty="0" smtClean="0"/>
              <a:t>для принуждения третьей </a:t>
            </a:r>
            <a:r>
              <a:rPr lang="ru-RU" sz="2000" dirty="0"/>
              <a:t>стороны к принятию требуемых террористами решений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61900"/>
            <a:ext cx="3528392" cy="3272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3528" y="3059618"/>
            <a:ext cx="44999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Мотивы терроризма:</a:t>
            </a:r>
          </a:p>
          <a:p>
            <a:r>
              <a:rPr lang="ru-RU" dirty="0" smtClean="0"/>
              <a:t>1. Корысть (меркантильный интерес)</a:t>
            </a:r>
          </a:p>
          <a:p>
            <a:r>
              <a:rPr lang="ru-RU" dirty="0" smtClean="0"/>
              <a:t>2. Идеология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221088"/>
            <a:ext cx="3965450" cy="2325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86" r="18626" b="38683"/>
          <a:stretch/>
        </p:blipFill>
        <p:spPr bwMode="auto">
          <a:xfrm>
            <a:off x="4655219" y="4224340"/>
            <a:ext cx="4135494" cy="2322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4296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149080"/>
            <a:ext cx="2900312" cy="2500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260648"/>
            <a:ext cx="59766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По характеру субъекта террористической деятельности, терроризм делится на: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412776"/>
            <a:ext cx="4572000" cy="40934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i="1" dirty="0"/>
              <a:t>Неорганизованный или индивидуальный </a:t>
            </a:r>
            <a:r>
              <a:rPr lang="ru-RU" sz="2000" dirty="0"/>
              <a:t>(терроризм одиночек) — в этом случае теракт (реже, ряд терактов) совершает</a:t>
            </a:r>
          </a:p>
          <a:p>
            <a:r>
              <a:rPr lang="ru-RU" sz="2000" dirty="0"/>
              <a:t>один-два человека, за которыми не стоит какая-либо организация;</a:t>
            </a:r>
          </a:p>
          <a:p>
            <a:r>
              <a:rPr lang="ru-RU" sz="2000" b="1" i="1" dirty="0"/>
              <a:t>Организованный, коллективный </a:t>
            </a:r>
            <a:r>
              <a:rPr lang="ru-RU" sz="2000" dirty="0"/>
              <a:t>— террористическая деятельность планируется и реализуется некой</a:t>
            </a:r>
          </a:p>
          <a:p>
            <a:r>
              <a:rPr lang="ru-RU" sz="2000" dirty="0"/>
              <a:t>организацией ( Аль-Каида, ИГИЛ и др.) Организованный терроризм — наиболее распространённый в современном мире.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82"/>
          <a:stretch/>
        </p:blipFill>
        <p:spPr bwMode="auto">
          <a:xfrm>
            <a:off x="5652119" y="730197"/>
            <a:ext cx="2900311" cy="3202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4204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413</TotalTime>
  <Words>3486</Words>
  <Application>Microsoft Office PowerPoint</Application>
  <PresentationFormat>Экран (4:3)</PresentationFormat>
  <Paragraphs>272</Paragraphs>
  <Slides>33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42" baseType="lpstr">
      <vt:lpstr>Arial</vt:lpstr>
      <vt:lpstr>Book Antiqua</vt:lpstr>
      <vt:lpstr>Calibri</vt:lpstr>
      <vt:lpstr>Lucida Sans</vt:lpstr>
      <vt:lpstr>Times New Roman</vt:lpstr>
      <vt:lpstr>Wingdings</vt:lpstr>
      <vt:lpstr>Wingdings 2</vt:lpstr>
      <vt:lpstr>Wingdings 3</vt:lpstr>
      <vt:lpstr>Апекс</vt:lpstr>
      <vt:lpstr>ПРАВОВАЯ ЗАЩИТА НАСЕЛЕНИЯ ОТ ТЕРРОРИСТИЧЕСКИХ УГРОЗ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ПРАВОВАЯ ЗАЩИТА НАСЕЛЕНИЯ ОТ ТЕРРОРИСТИЧЕСКИХ УГРОЗ</dc:title>
  <dc:creator>Angelova</dc:creator>
  <cp:lastModifiedBy>Учитель</cp:lastModifiedBy>
  <cp:revision>48</cp:revision>
  <dcterms:created xsi:type="dcterms:W3CDTF">2023-10-23T19:22:38Z</dcterms:created>
  <dcterms:modified xsi:type="dcterms:W3CDTF">2024-03-24T09:30:32Z</dcterms:modified>
</cp:coreProperties>
</file>