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2" r:id="rId1"/>
  </p:sldMasterIdLst>
  <p:notesMasterIdLst>
    <p:notesMasterId r:id="rId25"/>
  </p:notesMasterIdLst>
  <p:sldIdLst>
    <p:sldId id="256" r:id="rId2"/>
    <p:sldId id="262" r:id="rId3"/>
    <p:sldId id="263" r:id="rId4"/>
    <p:sldId id="257" r:id="rId5"/>
    <p:sldId id="258" r:id="rId6"/>
    <p:sldId id="259" r:id="rId7"/>
    <p:sldId id="260" r:id="rId8"/>
    <p:sldId id="266" r:id="rId9"/>
    <p:sldId id="273" r:id="rId10"/>
    <p:sldId id="267" r:id="rId11"/>
    <p:sldId id="272" r:id="rId12"/>
    <p:sldId id="261" r:id="rId13"/>
    <p:sldId id="265" r:id="rId14"/>
    <p:sldId id="268" r:id="rId15"/>
    <p:sldId id="264" r:id="rId16"/>
    <p:sldId id="269" r:id="rId17"/>
    <p:sldId id="271" r:id="rId18"/>
    <p:sldId id="270" r:id="rId19"/>
    <p:sldId id="274" r:id="rId20"/>
    <p:sldId id="277" r:id="rId21"/>
    <p:sldId id="278" r:id="rId22"/>
    <p:sldId id="279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00FF"/>
    <a:srgbClr val="008000"/>
    <a:srgbClr val="CC00CC"/>
    <a:srgbClr val="66FFFF"/>
    <a:srgbClr val="660066"/>
    <a:srgbClr val="660033"/>
    <a:srgbClr val="003300"/>
    <a:srgbClr val="FF990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56" autoAdjust="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.24583333333333379"/>
          <c:y val="5.6249999999999946E-2"/>
          <c:w val="0.7083333333333337"/>
          <c:h val="0.69062500000000226"/>
        </c:manualLayout>
      </c:layout>
      <c:pie3DChart>
        <c:varyColors val="1"/>
        <c:ser>
          <c:idx val="1"/>
          <c:order val="0"/>
          <c:tx>
            <c:strRef>
              <c:f>Лист1!$C$1</c:f>
              <c:strCache>
                <c:ptCount val="1"/>
                <c:pt idx="0">
                  <c:v>2016-2017 учебный год</c:v>
                </c:pt>
              </c:strCache>
            </c:strRef>
          </c:tx>
          <c:dLbls>
            <c:showVal val="1"/>
            <c:showCatName val="1"/>
            <c:showLeaderLines val="1"/>
          </c:dLbls>
          <c:cat>
            <c:strRef>
              <c:f>Лист1!$A$2:$A$5</c:f>
              <c:strCache>
                <c:ptCount val="3"/>
                <c:pt idx="0">
                  <c:v>школа</c:v>
                </c:pt>
                <c:pt idx="1">
                  <c:v>район</c:v>
                </c:pt>
                <c:pt idx="2">
                  <c:v>республика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dLbls>
          <c:showVal val="1"/>
          <c:showCatName val="1"/>
        </c:dLbls>
      </c:pie3DChart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20015-16год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школа</c:v>
                </c:pt>
                <c:pt idx="1">
                  <c:v>район</c:v>
                </c:pt>
                <c:pt idx="2">
                  <c:v>республика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18</c:v>
                </c:pt>
                <c:pt idx="1">
                  <c:v>10</c:v>
                </c:pt>
                <c:pt idx="2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20016-17год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школа</c:v>
                </c:pt>
                <c:pt idx="1">
                  <c:v>район</c:v>
                </c:pt>
                <c:pt idx="2">
                  <c:v>республика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25</c:v>
                </c:pt>
                <c:pt idx="1">
                  <c:v>15</c:v>
                </c:pt>
                <c:pt idx="2">
                  <c:v>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школа</c:v>
                </c:pt>
                <c:pt idx="1">
                  <c:v>район</c:v>
                </c:pt>
                <c:pt idx="2">
                  <c:v>республика</c:v>
                </c:pt>
              </c:strCache>
            </c:strRef>
          </c:cat>
          <c:val>
            <c:numRef>
              <c:f>Лист1!$D$2:$D$5</c:f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конкурсы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школа</c:v>
                </c:pt>
                <c:pt idx="1">
                  <c:v>район</c:v>
                </c:pt>
                <c:pt idx="2">
                  <c:v>республика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декады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школа</c:v>
                </c:pt>
                <c:pt idx="1">
                  <c:v>район</c:v>
                </c:pt>
                <c:pt idx="2">
                  <c:v>республика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смотры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школа</c:v>
                </c:pt>
                <c:pt idx="1">
                  <c:v>район</c:v>
                </c:pt>
                <c:pt idx="2">
                  <c:v>республика</c:v>
                </c:pt>
              </c:strCache>
            </c:strRef>
          </c:cat>
          <c:val>
            <c:numRef>
              <c:f>Лист1!$G$2:$G$5</c:f>
              <c:numCache>
                <c:formatCode>General</c:formatCode>
                <c:ptCount val="4"/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спортивные мероприятия.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школа</c:v>
                </c:pt>
                <c:pt idx="1">
                  <c:v>район</c:v>
                </c:pt>
                <c:pt idx="2">
                  <c:v>республика</c:v>
                </c:pt>
              </c:strCache>
            </c:strRef>
          </c:cat>
          <c:val>
            <c:numRef>
              <c:f>Лист1!$H$2:$H$5</c:f>
              <c:numCache>
                <c:formatCode>General</c:formatCode>
                <c:ptCount val="4"/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общешкольные мероприятия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школа</c:v>
                </c:pt>
                <c:pt idx="1">
                  <c:v>район</c:v>
                </c:pt>
                <c:pt idx="2">
                  <c:v>республика</c:v>
                </c:pt>
              </c:strCache>
            </c:strRef>
          </c:cat>
          <c:val>
            <c:numRef>
              <c:f>Лист1!$I$2:$I$5</c:f>
              <c:numCache>
                <c:formatCode>General</c:formatCode>
                <c:ptCount val="4"/>
              </c:numCache>
            </c:numRef>
          </c:val>
        </c:ser>
        <c:shape val="box"/>
        <c:axId val="106615936"/>
        <c:axId val="106617472"/>
        <c:axId val="0"/>
      </c:bar3DChart>
      <c:catAx>
        <c:axId val="106615936"/>
        <c:scaling>
          <c:orientation val="minMax"/>
        </c:scaling>
        <c:axPos val="b"/>
        <c:tickLblPos val="nextTo"/>
        <c:crossAx val="106617472"/>
        <c:crosses val="autoZero"/>
        <c:auto val="1"/>
        <c:lblAlgn val="ctr"/>
        <c:lblOffset val="100"/>
      </c:catAx>
      <c:valAx>
        <c:axId val="106617472"/>
        <c:scaling>
          <c:orientation val="minMax"/>
        </c:scaling>
        <c:axPos val="l"/>
        <c:majorGridlines/>
        <c:numFmt formatCode="General" sourceLinked="1"/>
        <c:tickLblPos val="nextTo"/>
        <c:crossAx val="10661593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165E11-1E09-4F2C-BE41-8B78FD86C359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7E398-4BAF-44DD-AE9F-107B391FDB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C45C43-65A5-46DB-BDB4-50B1AA9A402C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E1E0F-7F64-419E-8274-31A86D8B0E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Times New Roman" pitchFamily="18" charset="0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2304256"/>
          </a:xfrm>
          <a:ln>
            <a:solidFill>
              <a:srgbClr val="CC00CC">
                <a:alpha val="0"/>
              </a:srgbClr>
            </a:solidFill>
          </a:ln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Программа воспитания и социализации в </a:t>
            </a:r>
            <a:r>
              <a:rPr lang="ru-RU" b="1" dirty="0" err="1" smtClean="0">
                <a:solidFill>
                  <a:srgbClr val="C00000"/>
                </a:solidFill>
              </a:rPr>
              <a:t>школе-интернат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VIII</a:t>
            </a:r>
            <a:r>
              <a:rPr lang="ru-RU" b="1" dirty="0" smtClean="0">
                <a:solidFill>
                  <a:srgbClr val="C00000"/>
                </a:solidFill>
              </a:rPr>
              <a:t> вида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3501008"/>
            <a:ext cx="6400800" cy="1656184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cs typeface="Andalus" pitchFamily="18" charset="-78"/>
              </a:rPr>
              <a:t>Нравственно-эстетическое воспитание в 3 классе</a:t>
            </a:r>
            <a:endParaRPr lang="ru-RU" i="1" dirty="0" smtClean="0">
              <a:solidFill>
                <a:srgbClr val="002060"/>
              </a:solidFill>
              <a:cs typeface="Andalus" pitchFamily="18" charset="-78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76056" y="5085184"/>
            <a:ext cx="331236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Воспитатель: Ощепкова Любовь Григорьевна</a:t>
            </a:r>
            <a:endParaRPr lang="ru-RU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5586.JPG"/>
          <p:cNvPicPr>
            <a:picLocks noChangeAspect="1"/>
          </p:cNvPicPr>
          <p:nvPr/>
        </p:nvPicPr>
        <p:blipFill>
          <a:blip r:embed="rId2" cstate="print"/>
          <a:srcRect l="37401" t="11150" r="24012" b="12201"/>
          <a:stretch>
            <a:fillRect/>
          </a:stretch>
        </p:blipFill>
        <p:spPr>
          <a:xfrm>
            <a:off x="4860032" y="980728"/>
            <a:ext cx="3528392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20161026_150813.jpg"/>
          <p:cNvPicPr>
            <a:picLocks noChangeAspect="1"/>
          </p:cNvPicPr>
          <p:nvPr/>
        </p:nvPicPr>
        <p:blipFill>
          <a:blip r:embed="rId3" cstate="print"/>
          <a:srcRect l="14300" t="10930" r="11978" b="15350"/>
          <a:stretch>
            <a:fillRect/>
          </a:stretch>
        </p:blipFill>
        <p:spPr>
          <a:xfrm>
            <a:off x="899592" y="2708920"/>
            <a:ext cx="3456384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755576" y="332656"/>
            <a:ext cx="4032448" cy="25545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000" b="1" dirty="0" smtClean="0">
                <a:ln w="11430"/>
                <a:solidFill>
                  <a:srgbClr val="0000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Здесь нельзя не согласиться с самим принципом – воспитать на прекрасном, на высоком. Приобщать человека к сочинительству, к творчеству, к чтению и </a:t>
            </a:r>
            <a:r>
              <a:rPr lang="ru-RU" sz="2000" b="1" dirty="0" err="1" smtClean="0">
                <a:ln w="11430"/>
                <a:solidFill>
                  <a:srgbClr val="0000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перечитыванию</a:t>
            </a:r>
            <a:r>
              <a:rPr lang="ru-RU" sz="2000" b="1" dirty="0" smtClean="0">
                <a:ln w="11430"/>
                <a:solidFill>
                  <a:srgbClr val="0000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хороших книжек – это метод и </a:t>
            </a:r>
            <a:r>
              <a:rPr lang="ru-RU" sz="2000" b="1" smtClean="0">
                <a:ln w="11430"/>
                <a:solidFill>
                  <a:srgbClr val="0000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еще какой…..</a:t>
            </a:r>
            <a:endParaRPr lang="ru-RU" sz="2000" b="1" dirty="0">
              <a:ln w="11430"/>
              <a:solidFill>
                <a:srgbClr val="000099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2.infourok.ru/uploads/ex/0674/0008a57b-4110dc83/img5.jpg"/>
          <p:cNvPicPr/>
          <p:nvPr/>
        </p:nvPicPr>
        <p:blipFill>
          <a:blip r:embed="rId2" cstate="print"/>
          <a:srcRect l="13208" t="2597" r="16981" b="27358"/>
          <a:stretch>
            <a:fillRect/>
          </a:stretch>
        </p:blipFill>
        <p:spPr bwMode="auto">
          <a:xfrm>
            <a:off x="4716016" y="3789040"/>
            <a:ext cx="4211960" cy="28356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D:\раб.стол2\фото  Резеды М\2фотки\3 класс\2фотки\DSC04703.JPG"/>
          <p:cNvPicPr>
            <a:picLocks noChangeAspect="1" noChangeArrowheads="1"/>
          </p:cNvPicPr>
          <p:nvPr/>
        </p:nvPicPr>
        <p:blipFill>
          <a:blip r:embed="rId3" cstate="print"/>
          <a:srcRect l="33329" t="13853" r="5196"/>
          <a:stretch>
            <a:fillRect/>
          </a:stretch>
        </p:blipFill>
        <p:spPr bwMode="auto">
          <a:xfrm>
            <a:off x="395536" y="3429000"/>
            <a:ext cx="4104456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D:\раб.стол2\фото  Резеды М\2фотки\3 класс\DSC05579.JPG"/>
          <p:cNvPicPr>
            <a:picLocks noChangeAspect="1" noChangeArrowheads="1"/>
          </p:cNvPicPr>
          <p:nvPr/>
        </p:nvPicPr>
        <p:blipFill>
          <a:blip r:embed="rId4" cstate="print"/>
          <a:srcRect l="12201" t="22340" r="42247" b="16001"/>
          <a:stretch>
            <a:fillRect/>
          </a:stretch>
        </p:blipFill>
        <p:spPr bwMode="auto">
          <a:xfrm>
            <a:off x="4860032" y="188640"/>
            <a:ext cx="4032448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179512" y="188640"/>
            <a:ext cx="446449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</a:t>
            </a:r>
            <a:r>
              <a:rPr lang="ru-RU" sz="2400" b="1" i="1" dirty="0" smtClean="0">
                <a:solidFill>
                  <a:srgbClr val="002060"/>
                </a:solidFill>
              </a:rPr>
              <a:t>Сердцевина воспитания </a:t>
            </a:r>
            <a:r>
              <a:rPr lang="ru-RU" sz="2400" dirty="0" smtClean="0">
                <a:solidFill>
                  <a:srgbClr val="002060"/>
                </a:solidFill>
              </a:rPr>
              <a:t>- развитие нравственных качеств личности. Когда воспитаны эти качества, человек правильно ориентируется в окружающей среде, нравственные качества человека должны закладываться сегодня….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170426_180829.jpg"/>
          <p:cNvPicPr>
            <a:picLocks noChangeAspect="1"/>
          </p:cNvPicPr>
          <p:nvPr/>
        </p:nvPicPr>
        <p:blipFill>
          <a:blip r:embed="rId2" cstate="print">
            <a:lum bright="10000" contrast="10000"/>
          </a:blip>
          <a:stretch>
            <a:fillRect/>
          </a:stretch>
        </p:blipFill>
        <p:spPr>
          <a:xfrm>
            <a:off x="2843808" y="692696"/>
            <a:ext cx="6013121" cy="54006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251520" y="908720"/>
            <a:ext cx="25202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Arial Narrow" pitchFamily="34" charset="0"/>
                <a:cs typeface="Angsana New" pitchFamily="18" charset="-34"/>
              </a:rPr>
              <a:t>Подлинное воспитание немыслимо без жизни в мире труда. Труд лежит в основе и нравственного, и эстетического, и эмоционального воспитания. </a:t>
            </a:r>
            <a:endParaRPr lang="ru-RU" sz="2400" b="1" dirty="0">
              <a:solidFill>
                <a:srgbClr val="7030A0"/>
              </a:solidFill>
              <a:latin typeface="Arial Narrow" pitchFamily="34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20170524_085846.jpg"/>
          <p:cNvPicPr>
            <a:picLocks noChangeAspect="1"/>
          </p:cNvPicPr>
          <p:nvPr/>
        </p:nvPicPr>
        <p:blipFill>
          <a:blip r:embed="rId2" cstate="print"/>
          <a:srcRect l="14412" t="24368" r="7354" b="9051"/>
          <a:stretch>
            <a:fillRect/>
          </a:stretch>
        </p:blipFill>
        <p:spPr>
          <a:xfrm>
            <a:off x="6156176" y="188640"/>
            <a:ext cx="2736304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IMG_20161211_121955.jpg"/>
          <p:cNvPicPr>
            <a:picLocks noChangeAspect="1"/>
          </p:cNvPicPr>
          <p:nvPr/>
        </p:nvPicPr>
        <p:blipFill>
          <a:blip r:embed="rId3" cstate="print"/>
          <a:srcRect l="3733" t="4928" b="17450"/>
          <a:stretch>
            <a:fillRect/>
          </a:stretch>
        </p:blipFill>
        <p:spPr>
          <a:xfrm>
            <a:off x="323528" y="1844824"/>
            <a:ext cx="3209886" cy="47525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51520" y="332656"/>
            <a:ext cx="59046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Привлечение детей к посильному труду, объяснение его значения в жизни людей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D:\раб.стол2\фото  Резеды М\2фотки\3 класс\2фотки\P10803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48324" y="3789040"/>
            <a:ext cx="4695676" cy="3068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 descr="IMG_20170524_085818.jpg"/>
          <p:cNvPicPr>
            <a:picLocks noChangeAspect="1"/>
          </p:cNvPicPr>
          <p:nvPr/>
        </p:nvPicPr>
        <p:blipFill>
          <a:blip r:embed="rId5" cstate="print"/>
          <a:srcRect t="20601" b="18500"/>
          <a:stretch>
            <a:fillRect/>
          </a:stretch>
        </p:blipFill>
        <p:spPr>
          <a:xfrm>
            <a:off x="3275856" y="836712"/>
            <a:ext cx="3096344" cy="33522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34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717032"/>
            <a:ext cx="4139952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DSC03424.JPG"/>
          <p:cNvPicPr>
            <a:picLocks noChangeAspect="1"/>
          </p:cNvPicPr>
          <p:nvPr/>
        </p:nvPicPr>
        <p:blipFill>
          <a:blip r:embed="rId3" cstate="print"/>
          <a:srcRect l="3637" r="5446" b="10102"/>
          <a:stretch>
            <a:fillRect/>
          </a:stretch>
        </p:blipFill>
        <p:spPr>
          <a:xfrm>
            <a:off x="3923928" y="188640"/>
            <a:ext cx="4818008" cy="3573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DSC03506.JPG"/>
          <p:cNvPicPr>
            <a:picLocks noChangeAspect="1"/>
          </p:cNvPicPr>
          <p:nvPr/>
        </p:nvPicPr>
        <p:blipFill>
          <a:blip r:embed="rId4" cstate="print"/>
          <a:srcRect l="3947" r="5650" b="11677"/>
          <a:stretch>
            <a:fillRect/>
          </a:stretch>
        </p:blipFill>
        <p:spPr>
          <a:xfrm>
            <a:off x="3995936" y="3717032"/>
            <a:ext cx="4718617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51520" y="260648"/>
            <a:ext cx="3528392" cy="3416320"/>
          </a:xfrm>
          <a:prstGeom prst="rect">
            <a:avLst/>
          </a:prstGeom>
        </p:spPr>
        <p:txBody>
          <a:bodyPr wrap="square">
            <a:prstTxWarp prst="textStop">
              <a:avLst/>
            </a:prstTxWarp>
            <a:spAutoFit/>
          </a:bodyPr>
          <a:lstStyle/>
          <a:p>
            <a:pPr lvl="0" algn="ctr"/>
            <a:r>
              <a:rPr lang="ru-RU" sz="5400" b="1" dirty="0" smtClean="0">
                <a:ln w="28575">
                  <a:solidFill>
                    <a:srgbClr val="000099"/>
                  </a:solidFill>
                </a:ln>
                <a:gradFill>
                  <a:gsLst>
                    <a:gs pos="0">
                      <a:srgbClr val="855D5D">
                        <a:shade val="20000"/>
                        <a:satMod val="200000"/>
                      </a:srgbClr>
                    </a:gs>
                    <a:gs pos="78000">
                      <a:srgbClr val="855D5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855D5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прекрасен край родной</a:t>
            </a:r>
            <a:endParaRPr lang="ru-RU" sz="5400" b="1" dirty="0">
              <a:ln w="28575">
                <a:solidFill>
                  <a:srgbClr val="000099"/>
                </a:solidFill>
              </a:ln>
              <a:gradFill>
                <a:gsLst>
                  <a:gs pos="0">
                    <a:srgbClr val="855D5D">
                      <a:shade val="20000"/>
                      <a:satMod val="200000"/>
                    </a:srgbClr>
                  </a:gs>
                  <a:gs pos="78000">
                    <a:srgbClr val="855D5D">
                      <a:tint val="90000"/>
                      <a:shade val="89000"/>
                      <a:satMod val="220000"/>
                    </a:srgbClr>
                  </a:gs>
                  <a:gs pos="100000">
                    <a:srgbClr val="855D5D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56176" y="3284984"/>
            <a:ext cx="28484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Экскурсия в лес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95736" y="6237312"/>
            <a:ext cx="1721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Поход на Каму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00192" y="6237312"/>
            <a:ext cx="2763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Экскурсия на родник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04728.JPG"/>
          <p:cNvPicPr>
            <a:picLocks noChangeAspect="1"/>
          </p:cNvPicPr>
          <p:nvPr/>
        </p:nvPicPr>
        <p:blipFill>
          <a:blip r:embed="rId2" cstate="print"/>
          <a:srcRect l="14563" r="22438" b="3801"/>
          <a:stretch>
            <a:fillRect/>
          </a:stretch>
        </p:blipFill>
        <p:spPr>
          <a:xfrm>
            <a:off x="4211960" y="1700808"/>
            <a:ext cx="4392488" cy="47006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Рисунок 4" descr="IMG_20171031_083612.jpg"/>
          <p:cNvPicPr>
            <a:picLocks noChangeAspect="1"/>
          </p:cNvPicPr>
          <p:nvPr/>
        </p:nvPicPr>
        <p:blipFill>
          <a:blip r:embed="rId3" cstate="print"/>
          <a:srcRect b="23351"/>
          <a:stretch>
            <a:fillRect/>
          </a:stretch>
        </p:blipFill>
        <p:spPr>
          <a:xfrm>
            <a:off x="1043608" y="1700808"/>
            <a:ext cx="3816424" cy="476597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TextBox 5"/>
          <p:cNvSpPr txBox="1"/>
          <p:nvPr/>
        </p:nvSpPr>
        <p:spPr>
          <a:xfrm>
            <a:off x="1187624" y="188640"/>
            <a:ext cx="7200800" cy="1200329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Ребенок не может развиваться без фантазии, без мечты, без трепетной нежности, которые заложены в художественном творчестве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IMG_20171019_134233.jpg"/>
          <p:cNvPicPr>
            <a:picLocks noChangeAspect="1"/>
          </p:cNvPicPr>
          <p:nvPr/>
        </p:nvPicPr>
        <p:blipFill>
          <a:blip r:embed="rId2" cstate="print"/>
          <a:srcRect l="3334" t="4851" r="12667" b="24800"/>
          <a:stretch>
            <a:fillRect/>
          </a:stretch>
        </p:blipFill>
        <p:spPr>
          <a:xfrm>
            <a:off x="251520" y="188641"/>
            <a:ext cx="3024336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3635896" y="332656"/>
            <a:ext cx="47525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n w="3175"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Занятия по созданию поделок из различного материала</a:t>
            </a:r>
          </a:p>
          <a:p>
            <a:r>
              <a:rPr lang="ru-RU" sz="2400" dirty="0" smtClean="0">
                <a:ln w="3175">
                  <a:solidFill>
                    <a:schemeClr val="tx1"/>
                  </a:solidFill>
                </a:ln>
                <a:solidFill>
                  <a:srgbClr val="7030A0"/>
                </a:solidFill>
              </a:rPr>
              <a:t>не просто вооружают ребенка умениями и навыками, но и дают возможность взглянуть на окружающий мир глазами созидателя</a:t>
            </a:r>
            <a:endParaRPr lang="ru-RU" sz="2400" dirty="0">
              <a:ln w="3175">
                <a:solidFill>
                  <a:schemeClr val="tx1"/>
                </a:solidFill>
              </a:ln>
              <a:solidFill>
                <a:srgbClr val="7030A0"/>
              </a:solidFill>
            </a:endParaRPr>
          </a:p>
        </p:txBody>
      </p:sp>
      <p:pic>
        <p:nvPicPr>
          <p:cNvPr id="14" name="Рисунок 13" descr="IMG_20171102_195632.jpg"/>
          <p:cNvPicPr>
            <a:picLocks noChangeAspect="1"/>
          </p:cNvPicPr>
          <p:nvPr/>
        </p:nvPicPr>
        <p:blipFill>
          <a:blip r:embed="rId3" cstate="print"/>
          <a:srcRect r="8263"/>
          <a:stretch>
            <a:fillRect/>
          </a:stretch>
        </p:blipFill>
        <p:spPr>
          <a:xfrm>
            <a:off x="3491880" y="3212976"/>
            <a:ext cx="5481524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E:\Documents\фото лагерь 17\20170803_095220.jpg"/>
          <p:cNvPicPr/>
          <p:nvPr/>
        </p:nvPicPr>
        <p:blipFill>
          <a:blip r:embed="rId4" cstate="print"/>
          <a:srcRect l="4841" t="8510" r="19420"/>
          <a:stretch>
            <a:fillRect/>
          </a:stretch>
        </p:blipFill>
        <p:spPr bwMode="auto">
          <a:xfrm>
            <a:off x="179512" y="3573016"/>
            <a:ext cx="3096344" cy="3168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51025_110730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rcRect l="5201" t="-181" r="-399" b="10174"/>
          <a:stretch>
            <a:fillRect/>
          </a:stretch>
        </p:blipFill>
        <p:spPr>
          <a:xfrm>
            <a:off x="4788024" y="2132856"/>
            <a:ext cx="3619322" cy="4437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IMG0011A.jpg"/>
          <p:cNvPicPr>
            <a:picLocks noChangeAspect="1"/>
          </p:cNvPicPr>
          <p:nvPr/>
        </p:nvPicPr>
        <p:blipFill>
          <a:blip r:embed="rId3" cstate="print">
            <a:lum contrast="20000"/>
          </a:blip>
          <a:srcRect b="776"/>
          <a:stretch>
            <a:fillRect/>
          </a:stretch>
        </p:blipFill>
        <p:spPr>
          <a:xfrm>
            <a:off x="899592" y="2132856"/>
            <a:ext cx="3528392" cy="4390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971600" y="620688"/>
            <a:ext cx="7488832" cy="1384995"/>
          </a:xfrm>
          <a:prstGeom prst="rect">
            <a:avLst/>
          </a:prstGeom>
          <a:noFill/>
        </p:spPr>
        <p:txBody>
          <a:bodyPr wrap="square" rtlCol="0">
            <a:prstTxWarp prst="textChevronInverted">
              <a:avLst/>
            </a:prstTxWarp>
            <a:spAutoFit/>
          </a:bodyPr>
          <a:lstStyle/>
          <a:p>
            <a:r>
              <a:rPr lang="ru-RU" sz="2800" dirty="0" smtClean="0">
                <a:solidFill>
                  <a:srgbClr val="000099"/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Детское творчество должно доставлять удовольствие ребенку, окружающим, в этом его важное нравственно-эстетическое качество</a:t>
            </a:r>
            <a:endParaRPr lang="ru-RU" sz="2800" dirty="0">
              <a:solidFill>
                <a:srgbClr val="000099"/>
              </a:soli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SC05503.JPG"/>
          <p:cNvPicPr>
            <a:picLocks noChangeAspect="1"/>
          </p:cNvPicPr>
          <p:nvPr/>
        </p:nvPicPr>
        <p:blipFill>
          <a:blip r:embed="rId2" cstate="print"/>
          <a:srcRect l="9050" t="35300" r="9838" b="2751"/>
          <a:stretch>
            <a:fillRect/>
          </a:stretch>
        </p:blipFill>
        <p:spPr>
          <a:xfrm>
            <a:off x="2807296" y="3228238"/>
            <a:ext cx="6336704" cy="36297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323528" y="260648"/>
            <a:ext cx="289756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Художественно-эстетическая деятельность, </a:t>
            </a: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>в которой ребенок наиболее полно может раскрыть себя, свои возможности, реализовать себя как творческая личность</a:t>
            </a: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.</a:t>
            </a:r>
            <a:endParaRPr lang="ru-RU" sz="2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2" name="Рисунок 1" descr="DSC05498.JPG"/>
          <p:cNvPicPr>
            <a:picLocks noChangeAspect="1"/>
          </p:cNvPicPr>
          <p:nvPr/>
        </p:nvPicPr>
        <p:blipFill>
          <a:blip r:embed="rId3" cstate="print"/>
          <a:srcRect l="13189" t="26900" r="-9" b="3283"/>
          <a:stretch>
            <a:fillRect/>
          </a:stretch>
        </p:blipFill>
        <p:spPr>
          <a:xfrm>
            <a:off x="3490864" y="0"/>
            <a:ext cx="5653136" cy="3259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SC034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996952"/>
            <a:ext cx="5148064" cy="386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P1110949.JPG"/>
          <p:cNvPicPr>
            <a:picLocks noChangeAspect="1"/>
          </p:cNvPicPr>
          <p:nvPr/>
        </p:nvPicPr>
        <p:blipFill>
          <a:blip r:embed="rId3" cstate="print"/>
          <a:srcRect l="2401" t="-413" r="12201"/>
          <a:stretch>
            <a:fillRect/>
          </a:stretch>
        </p:blipFill>
        <p:spPr>
          <a:xfrm>
            <a:off x="5148064" y="593304"/>
            <a:ext cx="3995936" cy="62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043608" y="836712"/>
            <a:ext cx="3548279" cy="1384995"/>
          </a:xfrm>
          <a:prstGeom prst="rect">
            <a:avLst/>
          </a:prstGeom>
          <a:noFill/>
        </p:spPr>
        <p:txBody>
          <a:bodyPr wrap="square" rtlCol="0">
            <a:prstTxWarp prst="textDeflateInflateDeflate">
              <a:avLst/>
            </a:prstTxWarp>
            <a:spAutoFit/>
          </a:bodyPr>
          <a:lstStyle/>
          <a:p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Посещение краеведческого музея 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maam.ru/upload/blogs/49d939a60a974a51a3bd70928063a4df.jpg.jpg"/>
          <p:cNvPicPr/>
          <p:nvPr/>
        </p:nvPicPr>
        <p:blipFill>
          <a:blip r:embed="rId2" cstate="print"/>
          <a:srcRect l="5714" t="13095" r="5714" b="16667"/>
          <a:stretch>
            <a:fillRect/>
          </a:stretch>
        </p:blipFill>
        <p:spPr bwMode="auto">
          <a:xfrm>
            <a:off x="1043608" y="620688"/>
            <a:ext cx="7272808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home\Desktop\фото ребят с сертификатами\IMG_20171118_125721.jpg"/>
          <p:cNvPicPr>
            <a:picLocks noChangeAspect="1" noChangeArrowheads="1"/>
          </p:cNvPicPr>
          <p:nvPr/>
        </p:nvPicPr>
        <p:blipFill>
          <a:blip r:embed="rId2" cstate="print"/>
          <a:srcRect t="11151" b="14300"/>
          <a:stretch>
            <a:fillRect/>
          </a:stretch>
        </p:blipFill>
        <p:spPr bwMode="auto">
          <a:xfrm>
            <a:off x="179512" y="1844824"/>
            <a:ext cx="4721721" cy="5013176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home\Desktop\фото ребят с сертификатами\IMG_20171118_113016.jpg"/>
          <p:cNvPicPr>
            <a:picLocks noChangeAspect="1" noChangeArrowheads="1"/>
          </p:cNvPicPr>
          <p:nvPr/>
        </p:nvPicPr>
        <p:blipFill>
          <a:blip r:embed="rId3" cstate="print"/>
          <a:srcRect t="10101" r="1467" b="25850"/>
          <a:stretch>
            <a:fillRect/>
          </a:stretch>
        </p:blipFill>
        <p:spPr bwMode="auto">
          <a:xfrm>
            <a:off x="4788024" y="188640"/>
            <a:ext cx="4355976" cy="5112568"/>
          </a:xfrm>
          <a:prstGeom prst="flowChartAlternateProcess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899592" y="764704"/>
            <a:ext cx="3829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Наши достижения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home\Desktop\фото ребят с сертификатами\IMG_20171118_130042.jpg"/>
          <p:cNvPicPr>
            <a:picLocks noChangeAspect="1" noChangeArrowheads="1"/>
          </p:cNvPicPr>
          <p:nvPr/>
        </p:nvPicPr>
        <p:blipFill>
          <a:blip r:embed="rId2" cstate="print"/>
          <a:srcRect l="5238" t="1612" r="17403"/>
          <a:stretch>
            <a:fillRect/>
          </a:stretch>
        </p:blipFill>
        <p:spPr bwMode="auto">
          <a:xfrm>
            <a:off x="4427984" y="216732"/>
            <a:ext cx="4320480" cy="616459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graphicFrame>
        <p:nvGraphicFramePr>
          <p:cNvPr id="9" name="Диаграмма 8"/>
          <p:cNvGraphicFramePr/>
          <p:nvPr/>
        </p:nvGraphicFramePr>
        <p:xfrm>
          <a:off x="7574280" y="5415280"/>
          <a:ext cx="45719" cy="457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051" name="Picture 3" descr="C:\Users\home\Desktop\фото ребят с сертификатами\IMG_20171118_112728.jpg"/>
          <p:cNvPicPr>
            <a:picLocks noChangeAspect="1" noChangeArrowheads="1"/>
          </p:cNvPicPr>
          <p:nvPr/>
        </p:nvPicPr>
        <p:blipFill>
          <a:blip r:embed="rId4" cstate="print"/>
          <a:srcRect t="6436" r="8479" b="13127"/>
          <a:stretch>
            <a:fillRect/>
          </a:stretch>
        </p:blipFill>
        <p:spPr bwMode="auto">
          <a:xfrm>
            <a:off x="323528" y="188640"/>
            <a:ext cx="3816424" cy="62646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ome\Desktop\фото ребят с сертификатами\IMG_20171118_112821.jpg"/>
          <p:cNvPicPr>
            <a:picLocks noChangeAspect="1" noChangeArrowheads="1"/>
          </p:cNvPicPr>
          <p:nvPr/>
        </p:nvPicPr>
        <p:blipFill>
          <a:blip r:embed="rId2" cstate="print"/>
          <a:srcRect t="2751" b="17262"/>
          <a:stretch>
            <a:fillRect/>
          </a:stretch>
        </p:blipFill>
        <p:spPr bwMode="auto">
          <a:xfrm>
            <a:off x="5004048" y="332656"/>
            <a:ext cx="3857625" cy="56886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2" descr="D:\раб.стол2\фото  Резеды М\2фотки\3 класс\2фотки\DSC03545.JPG"/>
          <p:cNvPicPr>
            <a:picLocks noChangeAspect="1" noChangeArrowheads="1"/>
          </p:cNvPicPr>
          <p:nvPr/>
        </p:nvPicPr>
        <p:blipFill>
          <a:blip r:embed="rId3" cstate="print"/>
          <a:srcRect l="34250" t="20601" r="11413" b="6951"/>
          <a:stretch>
            <a:fillRect/>
          </a:stretch>
        </p:blipFill>
        <p:spPr bwMode="auto">
          <a:xfrm>
            <a:off x="395536" y="332656"/>
            <a:ext cx="4422777" cy="56886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971600" y="1556792"/>
          <a:ext cx="7344816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59632" y="980728"/>
            <a:ext cx="6912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Участие воспитанников в различных мероприятиях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7584" y="620688"/>
            <a:ext cx="74888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 smtClean="0">
                <a:solidFill>
                  <a:srgbClr val="FF0000"/>
                </a:solidFill>
              </a:rPr>
              <a:t>Нравственно-эстетическое воспитание </a:t>
            </a:r>
            <a:r>
              <a:rPr lang="ru-RU" sz="2800" dirty="0" smtClean="0">
                <a:solidFill>
                  <a:srgbClr val="002060"/>
                </a:solidFill>
              </a:rPr>
              <a:t>– это целенаправленная система воздействия на чувства, мысли, поведение воспитанников, которая формирует у них способность воспринимать нравственное как прекрасное и потребность совершенствовать себя и окружающий мир по нравственно-эстетическим критериям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http://images.myshared.ru/4/126693/slide_2.jpg"/>
          <p:cNvPicPr/>
          <p:nvPr/>
        </p:nvPicPr>
        <p:blipFill>
          <a:blip r:embed="rId2" cstate="print"/>
          <a:srcRect l="57779" t="36666" r="8885" b="18887"/>
          <a:stretch>
            <a:fillRect/>
          </a:stretch>
        </p:blipFill>
        <p:spPr bwMode="auto">
          <a:xfrm>
            <a:off x="5724128" y="3645024"/>
            <a:ext cx="3419872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E:\Documents\фото лагерь 17\DSC09754.JPG"/>
          <p:cNvPicPr/>
          <p:nvPr/>
        </p:nvPicPr>
        <p:blipFill>
          <a:blip r:embed="rId3" cstate="print"/>
          <a:srcRect l="5043" t="13446" r="4190"/>
          <a:stretch>
            <a:fillRect/>
          </a:stretch>
        </p:blipFill>
        <p:spPr bwMode="auto">
          <a:xfrm>
            <a:off x="5004048" y="3645024"/>
            <a:ext cx="4139952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c12engl.ucoz.ru/ris3/titlekopiya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340768"/>
            <a:ext cx="7200800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27584" y="476672"/>
            <a:ext cx="756083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Цель программы:</a:t>
            </a:r>
            <a:endParaRPr lang="ru-RU" sz="2400" dirty="0" smtClean="0">
              <a:solidFill>
                <a:srgbClr val="002060"/>
              </a:solidFill>
            </a:endParaRPr>
          </a:p>
          <a:p>
            <a:r>
              <a:rPr lang="ru-RU" sz="2400" i="1" dirty="0" smtClean="0">
                <a:solidFill>
                  <a:srgbClr val="002060"/>
                </a:solidFill>
              </a:rPr>
              <a:t>Создание условий для воспитания у младших школьников нравственных чувств и эстетического сознания, ценностного отношения к прекрасному</a:t>
            </a:r>
            <a:r>
              <a:rPr lang="ru-RU" i="1" dirty="0" smtClean="0">
                <a:solidFill>
                  <a:srgbClr val="002060"/>
                </a:solidFill>
              </a:rPr>
              <a:t>.</a:t>
            </a:r>
          </a:p>
          <a:p>
            <a:pPr algn="ctr"/>
            <a:endParaRPr lang="ru-RU" sz="1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851694"/>
          </a:xfrm>
        </p:spPr>
        <p:txBody>
          <a:bodyPr/>
          <a:lstStyle/>
          <a:p>
            <a:pPr algn="ctr"/>
            <a:r>
              <a:rPr lang="ru-RU" sz="4400" dirty="0" smtClean="0">
                <a:solidFill>
                  <a:srgbClr val="002060"/>
                </a:solidFill>
              </a:rPr>
              <a:t>Задачи:</a:t>
            </a:r>
            <a:endParaRPr lang="ru-RU" sz="4400" dirty="0">
              <a:solidFill>
                <a:srgbClr val="002060"/>
              </a:solidFill>
            </a:endParaRPr>
          </a:p>
        </p:txBody>
      </p:sp>
      <p:pic>
        <p:nvPicPr>
          <p:cNvPr id="5" name="Содержимое 4" descr="14774801412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769" t="2715" r="11538" b="10290"/>
          <a:stretch>
            <a:fillRect/>
          </a:stretch>
        </p:blipFill>
        <p:spPr>
          <a:xfrm>
            <a:off x="4716016" y="1052736"/>
            <a:ext cx="3888432" cy="511256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1052736"/>
            <a:ext cx="4042791" cy="5184576"/>
          </a:xfr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1.Формировать нравственные представления о том, что такое «хорошо» и что такое «плохо», а также внутренней установки в сознании воспитанника  поступать «хорошо»;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2.Формировать  первоначальный опыт нравственных взаимоотношений в коллективе класса и школы,   умение сотрудничать  и договариваться;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3.Развивать нравственные личностные качества: доброту, честность, отзывчивость, трудолюбие, правдивость; творческие способности детей; 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3106687" cy="72008"/>
          </a:xfrm>
        </p:spPr>
        <p:txBody>
          <a:bodyPr/>
          <a:lstStyle/>
          <a:p>
            <a:r>
              <a:rPr lang="ru-RU" sz="800" dirty="0" smtClean="0"/>
              <a:t>.</a:t>
            </a:r>
            <a:endParaRPr lang="ru-RU" sz="800" dirty="0"/>
          </a:p>
        </p:txBody>
      </p:sp>
      <p:pic>
        <p:nvPicPr>
          <p:cNvPr id="5" name="Содержимое 4" descr="IMG_20171110_0816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034" t="-1823" r="24158" b="-4332"/>
          <a:stretch>
            <a:fillRect/>
          </a:stretch>
        </p:blipFill>
        <p:spPr>
          <a:xfrm>
            <a:off x="4644009" y="1325766"/>
            <a:ext cx="4176464" cy="426347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476672"/>
            <a:ext cx="3960440" cy="5472608"/>
          </a:xfr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1800" dirty="0" smtClean="0">
                <a:solidFill>
                  <a:srgbClr val="002060"/>
                </a:solidFill>
              </a:rPr>
              <a:t>4.Формировать первоначальные умения видеть красоту в окружающем мире, природе родного края, бережное отношение к природе, чувство необходимости беречь и защищать её;   первоначальные умения видеть красоту в поведении, поступках людей; бережное и гуманное отношение ко всему живому;  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5.Ознакомить воспитанников с традициями художественной культуры родного края, с фольклором и народными художественными  промыслами;</a:t>
            </a:r>
          </a:p>
          <a:p>
            <a:r>
              <a:rPr lang="ru-RU" sz="1800" dirty="0" smtClean="0">
                <a:solidFill>
                  <a:srgbClr val="002060"/>
                </a:solidFill>
              </a:rPr>
              <a:t>6.Воспитывать положительное отношение и любовь к близким, к образовательной организации, природе,  своему селу, городу, народу, России;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магнитный диск 1"/>
          <p:cNvSpPr/>
          <p:nvPr/>
        </p:nvSpPr>
        <p:spPr>
          <a:xfrm>
            <a:off x="1475656" y="3284984"/>
            <a:ext cx="2016224" cy="2448272"/>
          </a:xfrm>
          <a:prstGeom prst="flowChartMagneticDisk">
            <a:avLst/>
          </a:prstGeom>
          <a:solidFill>
            <a:srgbClr val="92D050"/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Метод пробуждения к сопереживанию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Блок-схема: магнитный диск 2"/>
          <p:cNvSpPr/>
          <p:nvPr/>
        </p:nvSpPr>
        <p:spPr>
          <a:xfrm>
            <a:off x="3779912" y="3140968"/>
            <a:ext cx="1944216" cy="2520280"/>
          </a:xfrm>
          <a:prstGeom prst="flowChartMagneticDisk">
            <a:avLst/>
          </a:prstGeom>
          <a:solidFill>
            <a:srgbClr val="92D050"/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7030A0"/>
              </a:solidFill>
            </a:endParaRPr>
          </a:p>
          <a:p>
            <a:pPr algn="ctr"/>
            <a:r>
              <a:rPr lang="ru-RU" dirty="0" smtClean="0">
                <a:solidFill>
                  <a:srgbClr val="7030A0"/>
                </a:solidFill>
              </a:rPr>
              <a:t>Метод убеждения при формировании эстетического вкуса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Блок-схема: магнитный диск 3"/>
          <p:cNvSpPr/>
          <p:nvPr/>
        </p:nvSpPr>
        <p:spPr>
          <a:xfrm>
            <a:off x="6012160" y="3356992"/>
            <a:ext cx="2016224" cy="2304256"/>
          </a:xfrm>
          <a:prstGeom prst="flowChartMagneticDisk">
            <a:avLst/>
          </a:prstGeom>
          <a:solidFill>
            <a:srgbClr val="92D050"/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Метод поисковых ситуаций, побуждающих детей к самостоятельным действиям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Выгнутая вправо стрелка 5"/>
          <p:cNvSpPr/>
          <p:nvPr/>
        </p:nvSpPr>
        <p:spPr>
          <a:xfrm>
            <a:off x="6804248" y="1988840"/>
            <a:ext cx="731520" cy="1216152"/>
          </a:xfrm>
          <a:prstGeom prst="curvedLef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547664" y="476672"/>
            <a:ext cx="6480720" cy="1440160"/>
          </a:xfrm>
          <a:prstGeom prst="roundRect">
            <a:avLst/>
          </a:prstGeom>
          <a:solidFill>
            <a:srgbClr val="92D050"/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Нравственно-эстетическое воспитание детей обеспечивается с помощью разнообразных методов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4644008" y="2060848"/>
            <a:ext cx="360040" cy="936104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ыгнутая влево стрелка 15"/>
          <p:cNvSpPr/>
          <p:nvPr/>
        </p:nvSpPr>
        <p:spPr>
          <a:xfrm>
            <a:off x="1979712" y="1988840"/>
            <a:ext cx="731520" cy="1216152"/>
          </a:xfrm>
          <a:prstGeom prst="curved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_20171110_081856.jpg"/>
          <p:cNvPicPr>
            <a:picLocks noChangeAspect="1"/>
          </p:cNvPicPr>
          <p:nvPr/>
        </p:nvPicPr>
        <p:blipFill>
          <a:blip r:embed="rId2" cstate="print"/>
          <a:srcRect t="11740" r="19117" b="10652"/>
          <a:stretch>
            <a:fillRect/>
          </a:stretch>
        </p:blipFill>
        <p:spPr>
          <a:xfrm>
            <a:off x="0" y="2996952"/>
            <a:ext cx="4968552" cy="302141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5" name="Рисунок 4" descr="IMG_20171110_082035.jpg"/>
          <p:cNvPicPr>
            <a:picLocks noChangeAspect="1"/>
          </p:cNvPicPr>
          <p:nvPr/>
        </p:nvPicPr>
        <p:blipFill>
          <a:blip r:embed="rId3" cstate="print"/>
          <a:srcRect l="2432" r="31902" b="17672"/>
          <a:stretch>
            <a:fillRect/>
          </a:stretch>
        </p:blipFill>
        <p:spPr>
          <a:xfrm>
            <a:off x="4679504" y="0"/>
            <a:ext cx="4464496" cy="3315749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4" name="Рисунок 3" descr="IMG_20171110_081744.jpg"/>
          <p:cNvPicPr>
            <a:picLocks noChangeAspect="1"/>
          </p:cNvPicPr>
          <p:nvPr/>
        </p:nvPicPr>
        <p:blipFill>
          <a:blip r:embed="rId4" cstate="print"/>
          <a:srcRect l="-771" b="89"/>
          <a:stretch>
            <a:fillRect/>
          </a:stretch>
        </p:blipFill>
        <p:spPr>
          <a:xfrm>
            <a:off x="4860032" y="3329608"/>
            <a:ext cx="4063507" cy="3528392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827584" y="260648"/>
            <a:ext cx="3744416" cy="26776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99"/>
                </a:solidFill>
                <a:latin typeface="Century Gothic" pitchFamily="34" charset="0"/>
              </a:rPr>
              <a:t>Каким мы хотим видеть наше будущее, во многом зависит от нас и от тех принципов, которые мы заложили в сознание детей.</a:t>
            </a:r>
            <a:endParaRPr lang="ru-RU" sz="2400" b="1" dirty="0">
              <a:solidFill>
                <a:srgbClr val="000099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5577.JPG"/>
          <p:cNvPicPr>
            <a:picLocks noChangeAspect="1"/>
          </p:cNvPicPr>
          <p:nvPr/>
        </p:nvPicPr>
        <p:blipFill>
          <a:blip r:embed="rId2" cstate="print">
            <a:lum bright="20000" contrast="20000"/>
          </a:blip>
          <a:srcRect t="11151" r="-458" b="7778"/>
          <a:stretch>
            <a:fillRect/>
          </a:stretch>
        </p:blipFill>
        <p:spPr>
          <a:xfrm>
            <a:off x="611560" y="1628800"/>
            <a:ext cx="8064896" cy="48813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476672"/>
            <a:ext cx="799288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000" b="1" dirty="0" smtClean="0">
                <a:ln w="11430"/>
                <a:solidFill>
                  <a:srgbClr val="000099"/>
                </a:solidFill>
                <a:effectLst>
                  <a:innerShdw blurRad="114300">
                    <a:prstClr val="black"/>
                  </a:innerShdw>
                </a:effectLst>
              </a:rPr>
              <a:t>Один мудрый старец сказал: «чего там мудрить с воспитанием. Все очень просто – наполняйте душу ребёнка прекрасным – и он будет воспитан».</a:t>
            </a:r>
            <a:endParaRPr lang="ru-RU" sz="2000" b="1" dirty="0">
              <a:ln w="11430"/>
              <a:solidFill>
                <a:srgbClr val="000099"/>
              </a:solidFill>
              <a:effectLst>
                <a:innerShdw blurRad="114300">
                  <a:prstClr val="black"/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9">
  <a:themeElements>
    <a:clrScheme name="Другая 1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4D160F"/>
      </a:hlink>
      <a:folHlink>
        <a:srgbClr val="96A9A9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Тема9</Template>
  <TotalTime>1849</TotalTime>
  <Words>500</Words>
  <Application>Microsoft Office PowerPoint</Application>
  <PresentationFormat>Экран (4:3)</PresentationFormat>
  <Paragraphs>37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Тема9</vt:lpstr>
      <vt:lpstr>Программа воспитания и социализации в школе-интернат VIII вида </vt:lpstr>
      <vt:lpstr>Слайд 2</vt:lpstr>
      <vt:lpstr>Слайд 3</vt:lpstr>
      <vt:lpstr>Слайд 4</vt:lpstr>
      <vt:lpstr>Задачи:</vt:lpstr>
      <vt:lpstr>.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63</cp:revision>
  <dcterms:created xsi:type="dcterms:W3CDTF">2017-11-13T14:32:51Z</dcterms:created>
  <dcterms:modified xsi:type="dcterms:W3CDTF">2017-11-20T06:59:11Z</dcterms:modified>
</cp:coreProperties>
</file>