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76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7" r:id="rId19"/>
    <p:sldId id="278" r:id="rId20"/>
    <p:sldId id="275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71" d="100"/>
          <a:sy n="71" d="100"/>
        </p:scale>
        <p:origin x="69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A70481-DBB4-4B1A-A704-482F43DAC4B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15.11.2023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6CDB26-F2B1-4586-9D5F-BA6AEA6FFBF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7135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A70481-DBB4-4B1A-A704-482F43DAC4B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15.11.2023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6CDB26-F2B1-4586-9D5F-BA6AEA6FFBF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580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A70481-DBB4-4B1A-A704-482F43DAC4B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15.11.2023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6CDB26-F2B1-4586-9D5F-BA6AEA6FFBF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4206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A70481-DBB4-4B1A-A704-482F43DAC4B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15.11.2023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6CDB26-F2B1-4586-9D5F-BA6AEA6FFBF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9794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A70481-DBB4-4B1A-A704-482F43DAC4B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15.11.2023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6CDB26-F2B1-4586-9D5F-BA6AEA6FFBF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7807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A70481-DBB4-4B1A-A704-482F43DAC4B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15.11.2023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6CDB26-F2B1-4586-9D5F-BA6AEA6FFBF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3984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A70481-DBB4-4B1A-A704-482F43DAC4B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15.11.2023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6CDB26-F2B1-4586-9D5F-BA6AEA6FFBF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139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A70481-DBB4-4B1A-A704-482F43DAC4B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15.11.2023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6CDB26-F2B1-4586-9D5F-BA6AEA6FFBF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9899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A70481-DBB4-4B1A-A704-482F43DAC4B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15.11.2023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6CDB26-F2B1-4586-9D5F-BA6AEA6FFBF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3078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A70481-DBB4-4B1A-A704-482F43DAC4B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15.11.2023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6CDB26-F2B1-4586-9D5F-BA6AEA6FFBF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3286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A70481-DBB4-4B1A-A704-482F43DAC4B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15.11.2023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6CDB26-F2B1-4586-9D5F-BA6AEA6FFBF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4418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A70481-DBB4-4B1A-A704-482F43DAC4B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15.11.2023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36CDB26-F2B1-4586-9D5F-BA6AEA6FFBF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1514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0106" y="1839914"/>
            <a:ext cx="1017044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+mn-cs"/>
              </a:rPr>
              <a:t>Семенные растения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+mn-cs"/>
              </a:rPr>
              <a:t>Отдел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+mn-cs"/>
              </a:rPr>
              <a:t>: Голосеменные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ahnschrift Light" panose="020B0502040204020203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+mn-cs"/>
              </a:rPr>
              <a:t>Классы: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+mn-cs"/>
              </a:rPr>
              <a:t>Гинкговые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+mn-cs"/>
              </a:rPr>
              <a:t>,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+mn-cs"/>
              </a:rPr>
              <a:t>Гнетовые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+mn-cs"/>
              </a:rPr>
              <a:t>,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+mn-cs"/>
              </a:rPr>
              <a:t>Саговниковые (Цикадовые),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hnschrift Light" panose="020B0502040204020203" pitchFamily="34" charset="0"/>
                <a:ea typeface="+mn-ea"/>
                <a:cs typeface="+mn-cs"/>
              </a:rPr>
              <a:t>Хвойные.</a:t>
            </a:r>
          </a:p>
        </p:txBody>
      </p:sp>
      <p:pic>
        <p:nvPicPr>
          <p:cNvPr id="1026" name="Picture 2" descr="Отдел голосеменных: описание, представители, особенности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5772" y="600659"/>
            <a:ext cx="6544361" cy="4964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711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36796" y="396632"/>
            <a:ext cx="38972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Bahnschrift Light" panose="020B0502040204020203" pitchFamily="34" charset="0"/>
              </a:rPr>
              <a:t>Строение семени</a:t>
            </a:r>
            <a:endParaRPr lang="ru-RU" sz="3600" dirty="0">
              <a:latin typeface="Bahnschrift Light" panose="020B05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357"/>
          <a:stretch/>
        </p:blipFill>
        <p:spPr>
          <a:xfrm>
            <a:off x="313508" y="1176881"/>
            <a:ext cx="4955177" cy="500062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030686" y="2227779"/>
            <a:ext cx="5438503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Bahnschrift Light" panose="020B0502040204020203" pitchFamily="34" charset="0"/>
              </a:rPr>
              <a:t>Семенной кожуры</a:t>
            </a:r>
          </a:p>
          <a:p>
            <a:r>
              <a:rPr lang="ru-RU" dirty="0" smtClean="0">
                <a:latin typeface="Bahnschrift Light" panose="020B0502040204020203" pitchFamily="34" charset="0"/>
              </a:rPr>
              <a:t>Семенная кожура, защищающая семя от пересыхания и неблагоприятных факторов внешней среды, образована разросшимся интегументом.</a:t>
            </a:r>
          </a:p>
          <a:p>
            <a:endParaRPr lang="ru-RU" dirty="0" smtClean="0">
              <a:latin typeface="Bahnschrift Light" panose="020B0502040204020203" pitchFamily="34" charset="0"/>
            </a:endParaRPr>
          </a:p>
          <a:p>
            <a:r>
              <a:rPr lang="ru-RU" b="1" dirty="0" smtClean="0">
                <a:latin typeface="Bahnschrift Light" panose="020B0502040204020203" pitchFamily="34" charset="0"/>
              </a:rPr>
              <a:t>Зародыша</a:t>
            </a:r>
          </a:p>
          <a:p>
            <a:r>
              <a:rPr lang="ru-RU" dirty="0" smtClean="0">
                <a:latin typeface="Bahnschrift Light" panose="020B0502040204020203" pitchFamily="34" charset="0"/>
              </a:rPr>
              <a:t>Зародыш (2n) формируется в результате митотического деления образовавшейся зиготы. Состоит из зародышевого корешка, стебелька и </a:t>
            </a:r>
            <a:r>
              <a:rPr lang="ru-RU" dirty="0" err="1" smtClean="0">
                <a:latin typeface="Bahnschrift Light" panose="020B0502040204020203" pitchFamily="34" charset="0"/>
              </a:rPr>
              <a:t>почечки</a:t>
            </a:r>
            <a:r>
              <a:rPr lang="ru-RU" dirty="0" smtClean="0">
                <a:latin typeface="Bahnschrift Light" panose="020B0502040204020203" pitchFamily="34" charset="0"/>
              </a:rPr>
              <a:t>.</a:t>
            </a:r>
            <a:endParaRPr lang="ru-RU" dirty="0"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82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36796" y="396632"/>
            <a:ext cx="38972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Bahnschrift Light" panose="020B0502040204020203" pitchFamily="34" charset="0"/>
              </a:rPr>
              <a:t>Строение семени</a:t>
            </a:r>
            <a:endParaRPr lang="ru-RU" sz="3600" dirty="0">
              <a:latin typeface="Bahnschrift Light" panose="020B05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357"/>
          <a:stretch/>
        </p:blipFill>
        <p:spPr>
          <a:xfrm>
            <a:off x="313508" y="1176881"/>
            <a:ext cx="4955177" cy="500062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825040" y="2384531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Bahnschrift Light" panose="020B0502040204020203" pitchFamily="34" charset="0"/>
              </a:rPr>
              <a:t>Семядолей</a:t>
            </a:r>
          </a:p>
          <a:p>
            <a:r>
              <a:rPr lang="ru-RU" dirty="0" smtClean="0">
                <a:latin typeface="Bahnschrift Light" panose="020B0502040204020203" pitchFamily="34" charset="0"/>
              </a:rPr>
              <a:t>Число семядолей у голосеменных различается - от 2 до 15. Семядоли имеют доступ к запасным питательным вещества (эндосперму).</a:t>
            </a:r>
          </a:p>
          <a:p>
            <a:endParaRPr lang="ru-RU" dirty="0" smtClean="0">
              <a:latin typeface="Bahnschrift Light" panose="020B0502040204020203" pitchFamily="34" charset="0"/>
            </a:endParaRPr>
          </a:p>
          <a:p>
            <a:r>
              <a:rPr lang="ru-RU" b="1" dirty="0" smtClean="0">
                <a:latin typeface="Bahnschrift Light" panose="020B0502040204020203" pitchFamily="34" charset="0"/>
              </a:rPr>
              <a:t>Запас питательных веществ</a:t>
            </a:r>
          </a:p>
          <a:p>
            <a:r>
              <a:rPr lang="ru-RU" dirty="0" smtClean="0">
                <a:latin typeface="Bahnschrift Light" panose="020B0502040204020203" pitchFamily="34" charset="0"/>
              </a:rPr>
              <a:t>Запасные питательные вещества накапливаются в </a:t>
            </a:r>
            <a:r>
              <a:rPr lang="ru-RU" b="1" dirty="0" smtClean="0">
                <a:latin typeface="Bahnschrift Light" panose="020B0502040204020203" pitchFamily="34" charset="0"/>
              </a:rPr>
              <a:t>эндосперме</a:t>
            </a:r>
            <a:r>
              <a:rPr lang="ru-RU" dirty="0" smtClean="0">
                <a:latin typeface="Bahnschrift Light" panose="020B0502040204020203" pitchFamily="34" charset="0"/>
              </a:rPr>
              <a:t> (n). Не забывайте, что эндосперм у голосеменных это производное </a:t>
            </a:r>
            <a:r>
              <a:rPr lang="ru-RU" dirty="0" err="1" smtClean="0">
                <a:latin typeface="Bahnschrift Light" panose="020B0502040204020203" pitchFamily="34" charset="0"/>
              </a:rPr>
              <a:t>мегагаметофита</a:t>
            </a:r>
            <a:r>
              <a:rPr lang="ru-RU" dirty="0" smtClean="0">
                <a:latin typeface="Bahnschrift Light" panose="020B0502040204020203" pitchFamily="34" charset="0"/>
              </a:rPr>
              <a:t>. </a:t>
            </a:r>
            <a:endParaRPr lang="ru-RU" dirty="0"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251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1555" y="868910"/>
            <a:ext cx="6096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Фитонциды</a:t>
            </a:r>
            <a:r>
              <a:rPr lang="ru-RU" dirty="0" smtClean="0"/>
              <a:t>  </a:t>
            </a:r>
          </a:p>
          <a:p>
            <a:endParaRPr lang="ru-RU" dirty="0"/>
          </a:p>
          <a:p>
            <a:r>
              <a:rPr lang="ru-RU" dirty="0"/>
              <a:t>Б</a:t>
            </a:r>
            <a:r>
              <a:rPr lang="ru-RU" dirty="0" smtClean="0"/>
              <a:t>иологически активные вещества, </a:t>
            </a:r>
            <a:r>
              <a:rPr lang="ru-RU" u="sng" dirty="0" smtClean="0"/>
              <a:t>убивающие или приостанавливающие размножение других организмов</a:t>
            </a:r>
            <a:r>
              <a:rPr lang="ru-RU" dirty="0" smtClean="0"/>
              <a:t>, главным образом - микробов. Обычно выделяются растениями в газообразном виде, к примеру, аллицин у лука и чеснока. Наличие фитонцидов играет крайне важную роль в формировании устойчивости растения к грибным заболеваниям.</a:t>
            </a:r>
          </a:p>
          <a:p>
            <a:endParaRPr lang="ru-RU" dirty="0" smtClean="0"/>
          </a:p>
          <a:p>
            <a:r>
              <a:rPr lang="ru-RU" dirty="0" smtClean="0"/>
              <a:t>Фитонциды имеют медицинское значение, из них изготавливаются некоторые препараты. За лето гектар лиственного леса выделят 2 кг фитонцидов, хвойного - 5 кг, можжевельника - 30 кг! Вдыхание такого воздуха очень полезно при заболеваниях дыхательной системы инфекционной природы (когда возбудителями являются бактерии, грибы).</a:t>
            </a:r>
          </a:p>
          <a:p>
            <a:endParaRPr lang="ru-RU" dirty="0"/>
          </a:p>
        </p:txBody>
      </p:sp>
      <p:pic>
        <p:nvPicPr>
          <p:cNvPr id="7170" name="Picture 2" descr="Пих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4415" y="1410788"/>
            <a:ext cx="4600551" cy="3435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777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930" y="1989969"/>
            <a:ext cx="1091619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Bahnschrift Light" panose="020B0502040204020203" pitchFamily="34" charset="0"/>
              </a:rPr>
              <a:t>Значение голосеменных</a:t>
            </a:r>
          </a:p>
          <a:p>
            <a:endParaRPr lang="ru-RU" sz="2000" b="1" dirty="0" smtClean="0">
              <a:latin typeface="Bahnschrift Light" panose="020B0502040204020203" pitchFamily="34" charset="0"/>
            </a:endParaRPr>
          </a:p>
          <a:p>
            <a:r>
              <a:rPr lang="ru-RU" sz="2000" dirty="0" smtClean="0">
                <a:latin typeface="Bahnschrift Light" panose="020B0502040204020203" pitchFamily="34" charset="0"/>
              </a:rPr>
              <a:t>Голосеменные - источники высококачественной древесины, продуктов ее переработки. </a:t>
            </a:r>
          </a:p>
          <a:p>
            <a:r>
              <a:rPr lang="ru-RU" sz="2000" dirty="0" smtClean="0">
                <a:latin typeface="Bahnschrift Light" panose="020B0502040204020203" pitchFamily="34" charset="0"/>
              </a:rPr>
              <a:t>Являются звеном в цепи питания (продуцентами), основой многих биоценозов. </a:t>
            </a:r>
          </a:p>
          <a:p>
            <a:r>
              <a:rPr lang="ru-RU" sz="2000" dirty="0" smtClean="0">
                <a:latin typeface="Bahnschrift Light" panose="020B0502040204020203" pitchFamily="34" charset="0"/>
              </a:rPr>
              <a:t>Хвойные растения в больших количествах выделяют фитонциды, имеющие медицинское значение.</a:t>
            </a:r>
          </a:p>
          <a:p>
            <a:r>
              <a:rPr lang="ru-RU" sz="2000" dirty="0" smtClean="0">
                <a:latin typeface="Bahnschrift Light" panose="020B0502040204020203" pitchFamily="34" charset="0"/>
              </a:rPr>
              <a:t>Из смолы хвойных получают канифоль, скипидар, лаки. </a:t>
            </a:r>
          </a:p>
          <a:p>
            <a:r>
              <a:rPr lang="ru-RU" sz="2000" dirty="0" smtClean="0">
                <a:latin typeface="Bahnschrift Light" panose="020B0502040204020203" pitchFamily="34" charset="0"/>
              </a:rPr>
              <a:t>Кедровых орехи - это семена нескольких видов растений из рода сосна, которые употребляют в пищу.</a:t>
            </a:r>
            <a:endParaRPr lang="ru-RU" sz="2000" dirty="0"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82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95802" y="396632"/>
            <a:ext cx="44021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0" dirty="0" smtClean="0">
                <a:solidFill>
                  <a:srgbClr val="000000"/>
                </a:solidFill>
                <a:effectLst/>
                <a:latin typeface="Bahnschrift Light" panose="020B0502040204020203" pitchFamily="34" charset="0"/>
              </a:rPr>
              <a:t>Образование мужского гаметофита</a:t>
            </a:r>
            <a:endParaRPr lang="ru-RU" sz="2000" dirty="0">
              <a:latin typeface="Bahnschrift Light" panose="020B0502040204020203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6828" y="1031813"/>
            <a:ext cx="63579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Из материнских клеток (2n) в микроспорангии путем мейоза образуются 4 микроспоры (n). </a:t>
            </a:r>
          </a:p>
          <a:p>
            <a:endParaRPr lang="ru-RU" dirty="0"/>
          </a:p>
          <a:p>
            <a:r>
              <a:rPr lang="ru-RU" dirty="0" smtClean="0"/>
              <a:t>Строение микроспоры следующее: она покрыта </a:t>
            </a:r>
            <a:r>
              <a:rPr lang="ru-RU" dirty="0" err="1" smtClean="0"/>
              <a:t>экзиной</a:t>
            </a:r>
            <a:r>
              <a:rPr lang="ru-RU" dirty="0" smtClean="0"/>
              <a:t>- наружная оболочка, изнутри </a:t>
            </a:r>
            <a:r>
              <a:rPr lang="ru-RU" dirty="0" err="1" smtClean="0"/>
              <a:t>интиной</a:t>
            </a:r>
            <a:r>
              <a:rPr lang="ru-RU" dirty="0" smtClean="0"/>
              <a:t>- внутренней оболочкой. </a:t>
            </a:r>
          </a:p>
          <a:p>
            <a:r>
              <a:rPr lang="ru-RU" dirty="0" smtClean="0"/>
              <a:t>В составе микроспоры имеются также два воздухоносных мешка, образованных в результате отслоения </a:t>
            </a:r>
            <a:r>
              <a:rPr lang="ru-RU" dirty="0" err="1" smtClean="0"/>
              <a:t>экзины</a:t>
            </a:r>
            <a:r>
              <a:rPr lang="ru-RU" dirty="0" smtClean="0"/>
              <a:t> от </a:t>
            </a:r>
            <a:r>
              <a:rPr lang="ru-RU" dirty="0" err="1" smtClean="0"/>
              <a:t>интины</a:t>
            </a:r>
            <a:r>
              <a:rPr lang="ru-RU" dirty="0" smtClean="0"/>
              <a:t> и возникновения полости между ними.</a:t>
            </a:r>
          </a:p>
          <a:p>
            <a:endParaRPr lang="ru-RU" dirty="0" smtClean="0"/>
          </a:p>
          <a:p>
            <a:r>
              <a:rPr lang="ru-RU" dirty="0" smtClean="0"/>
              <a:t>Микроспора делится, не покидая спорангия, преобразуется в заросток. При делении из ядра микроспоры образуются две клетки. Одна из них превращается в две </a:t>
            </a:r>
            <a:r>
              <a:rPr lang="ru-RU" dirty="0" err="1" smtClean="0"/>
              <a:t>заростковые</a:t>
            </a:r>
            <a:r>
              <a:rPr lang="ru-RU" dirty="0" smtClean="0"/>
              <a:t> клетки быстро отмирают и исчезают. Их функция до конца не изучена.</a:t>
            </a:r>
          </a:p>
          <a:p>
            <a:endParaRPr lang="ru-RU" dirty="0" smtClean="0"/>
          </a:p>
          <a:p>
            <a:r>
              <a:rPr lang="ru-RU" dirty="0" smtClean="0"/>
              <a:t>Из другой клетки в ходе митоза также образуются две: </a:t>
            </a:r>
            <a:r>
              <a:rPr lang="ru-RU" dirty="0" err="1" smtClean="0"/>
              <a:t>антеридиальная</a:t>
            </a:r>
            <a:r>
              <a:rPr lang="ru-RU" dirty="0" smtClean="0"/>
              <a:t>, из которой развиваются мужские половые клетки - спермии (неподвижные, без жгутиков в отличие от сперматозоидов), и более крупная вегетативная клетка, из которой в дальнейшем формируется пыльцевая трубка.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384"/>
          <a:stretch/>
        </p:blipFill>
        <p:spPr>
          <a:xfrm>
            <a:off x="6674776" y="1349828"/>
            <a:ext cx="5580806" cy="4465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142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95802" y="396632"/>
            <a:ext cx="44021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0" dirty="0" smtClean="0">
                <a:solidFill>
                  <a:srgbClr val="000000"/>
                </a:solidFill>
                <a:effectLst/>
                <a:latin typeface="Bahnschrift Light" panose="020B0502040204020203" pitchFamily="34" charset="0"/>
              </a:rPr>
              <a:t>Образование мужского гаметофита</a:t>
            </a:r>
            <a:endParaRPr lang="ru-RU" sz="2000" dirty="0">
              <a:latin typeface="Bahnschrift Light" panose="020B0502040204020203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6828" y="1031813"/>
            <a:ext cx="63579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Из материнских клеток (2n) в микроспорангии путем мейоза образуются 4 микроспоры (n). </a:t>
            </a:r>
          </a:p>
          <a:p>
            <a:endParaRPr lang="ru-RU" dirty="0"/>
          </a:p>
          <a:p>
            <a:r>
              <a:rPr lang="ru-RU" dirty="0" smtClean="0"/>
              <a:t>Строение микроспоры следующее: она покрыта </a:t>
            </a:r>
            <a:r>
              <a:rPr lang="ru-RU" dirty="0" err="1" smtClean="0"/>
              <a:t>экзиной</a:t>
            </a:r>
            <a:r>
              <a:rPr lang="ru-RU" dirty="0" smtClean="0"/>
              <a:t>- наружная оболочка, изнутри </a:t>
            </a:r>
            <a:r>
              <a:rPr lang="ru-RU" dirty="0" err="1" smtClean="0"/>
              <a:t>интиной</a:t>
            </a:r>
            <a:r>
              <a:rPr lang="ru-RU" dirty="0" smtClean="0"/>
              <a:t>- внутренней оболочкой. </a:t>
            </a:r>
          </a:p>
          <a:p>
            <a:r>
              <a:rPr lang="ru-RU" dirty="0" smtClean="0"/>
              <a:t>В составе микроспоры имеются также два воздухоносных мешка, образованных в результате отслоения </a:t>
            </a:r>
            <a:r>
              <a:rPr lang="ru-RU" dirty="0" err="1" smtClean="0"/>
              <a:t>экзины</a:t>
            </a:r>
            <a:r>
              <a:rPr lang="ru-RU" dirty="0" smtClean="0"/>
              <a:t> от </a:t>
            </a:r>
            <a:r>
              <a:rPr lang="ru-RU" dirty="0" err="1" smtClean="0"/>
              <a:t>интины</a:t>
            </a:r>
            <a:r>
              <a:rPr lang="ru-RU" dirty="0" smtClean="0"/>
              <a:t> и возникновения полости между ними.</a:t>
            </a:r>
          </a:p>
          <a:p>
            <a:endParaRPr lang="ru-RU" dirty="0" smtClean="0"/>
          </a:p>
          <a:p>
            <a:r>
              <a:rPr lang="ru-RU" dirty="0" smtClean="0"/>
              <a:t>Микроспора делится, не покидая спорангия, преобразуется в заросток. При делении из ядра микроспоры образуются две клетки. Одна из них превращается в две </a:t>
            </a:r>
            <a:r>
              <a:rPr lang="ru-RU" dirty="0" err="1" smtClean="0"/>
              <a:t>заростковые</a:t>
            </a:r>
            <a:r>
              <a:rPr lang="ru-RU" dirty="0" smtClean="0"/>
              <a:t> клетки быстро отмирают и исчезают. Их функция до конца не изучена.</a:t>
            </a:r>
          </a:p>
          <a:p>
            <a:endParaRPr lang="ru-RU" dirty="0" smtClean="0"/>
          </a:p>
          <a:p>
            <a:r>
              <a:rPr lang="ru-RU" dirty="0" smtClean="0"/>
              <a:t>Из другой клетки в ходе митоза также образуются две: </a:t>
            </a:r>
            <a:r>
              <a:rPr lang="ru-RU" dirty="0" err="1" smtClean="0"/>
              <a:t>антеридиальная</a:t>
            </a:r>
            <a:r>
              <a:rPr lang="ru-RU" dirty="0" smtClean="0"/>
              <a:t>, из которой развиваются мужские половые клетки - спермии (неподвижные, без жгутиков в отличие от сперматозоидов), и более крупная вегетативная клетка, из которой в дальнейшем формируется пыльцевая трубка.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146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3317" y="940408"/>
            <a:ext cx="1147354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Bahnschrift Light" panose="020B0502040204020203" pitchFamily="34" charset="0"/>
              </a:rPr>
              <a:t>Весной на верхушке молодого побега появляются мелкие (около 5 мм) красноватые шишки - это женские шишки (стробилы). </a:t>
            </a:r>
          </a:p>
          <a:p>
            <a:r>
              <a:rPr lang="ru-RU" dirty="0" smtClean="0">
                <a:latin typeface="Bahnschrift Light" panose="020B0502040204020203" pitchFamily="34" charset="0"/>
              </a:rPr>
              <a:t>В </a:t>
            </a:r>
            <a:r>
              <a:rPr lang="ru-RU" dirty="0">
                <a:latin typeface="Bahnschrift Light" panose="020B0502040204020203" pitchFamily="34" charset="0"/>
              </a:rPr>
              <a:t>средней части обособляется </a:t>
            </a:r>
            <a:r>
              <a:rPr lang="ru-RU" dirty="0" err="1">
                <a:latin typeface="Bahnschrift Light" panose="020B0502040204020203" pitchFamily="34" charset="0"/>
              </a:rPr>
              <a:t>спорогенная</a:t>
            </a:r>
            <a:r>
              <a:rPr lang="ru-RU" dirty="0">
                <a:latin typeface="Bahnschrift Light" panose="020B0502040204020203" pitchFamily="34" charset="0"/>
              </a:rPr>
              <a:t> клетка (2n</a:t>
            </a:r>
            <a:r>
              <a:rPr lang="ru-RU" dirty="0" smtClean="0">
                <a:latin typeface="Bahnschrift Light" panose="020B0502040204020203" pitchFamily="34" charset="0"/>
              </a:rPr>
              <a:t>). </a:t>
            </a:r>
            <a:r>
              <a:rPr lang="ru-RU" dirty="0">
                <a:latin typeface="Bahnschrift Light" panose="020B0502040204020203" pitchFamily="34" charset="0"/>
              </a:rPr>
              <a:t>В результате ее митотического деления образуются материнские клетки спор - </a:t>
            </a:r>
            <a:r>
              <a:rPr lang="ru-RU" dirty="0" err="1">
                <a:latin typeface="Bahnschrift Light" panose="020B0502040204020203" pitchFamily="34" charset="0"/>
              </a:rPr>
              <a:t>спороциты</a:t>
            </a:r>
            <a:r>
              <a:rPr lang="ru-RU" dirty="0">
                <a:latin typeface="Bahnschrift Light" panose="020B0502040204020203" pitchFamily="34" charset="0"/>
              </a:rPr>
              <a:t> (2n), однако и сама </a:t>
            </a:r>
            <a:r>
              <a:rPr lang="ru-RU" dirty="0" err="1">
                <a:latin typeface="Bahnschrift Light" panose="020B0502040204020203" pitchFamily="34" charset="0"/>
              </a:rPr>
              <a:t>археспориальная</a:t>
            </a:r>
            <a:r>
              <a:rPr lang="ru-RU" dirty="0">
                <a:latin typeface="Bahnschrift Light" panose="020B0502040204020203" pitchFamily="34" charset="0"/>
              </a:rPr>
              <a:t> клетка может выступать в роле </a:t>
            </a:r>
            <a:r>
              <a:rPr lang="ru-RU" dirty="0" err="1">
                <a:latin typeface="Bahnschrift Light" panose="020B0502040204020203" pitchFamily="34" charset="0"/>
              </a:rPr>
              <a:t>спороцита</a:t>
            </a:r>
            <a:r>
              <a:rPr lang="ru-RU" dirty="0">
                <a:latin typeface="Bahnschrift Light" panose="020B0502040204020203" pitchFamily="34" charset="0"/>
              </a:rPr>
              <a:t>, минуя стадию митоза. </a:t>
            </a:r>
            <a:r>
              <a:rPr lang="ru-RU" dirty="0" err="1">
                <a:latin typeface="Bahnschrift Light" panose="020B0502040204020203" pitchFamily="34" charset="0"/>
              </a:rPr>
              <a:t>Спороциты</a:t>
            </a:r>
            <a:r>
              <a:rPr lang="ru-RU" dirty="0">
                <a:latin typeface="Bahnschrift Light" panose="020B0502040204020203" pitchFamily="34" charset="0"/>
              </a:rPr>
              <a:t> (2n) делятся мейозом на четыре гаплоидные (n) мегаспоры</a:t>
            </a:r>
            <a:r>
              <a:rPr lang="ru-RU" dirty="0" smtClean="0">
                <a:latin typeface="Bahnschrift Light" panose="020B0502040204020203" pitchFamily="34" charset="0"/>
              </a:rPr>
              <a:t>.</a:t>
            </a:r>
          </a:p>
          <a:p>
            <a:endParaRPr lang="ru-RU" dirty="0">
              <a:latin typeface="Bahnschrift Light" panose="020B0502040204020203" pitchFamily="34" charset="0"/>
            </a:endParaRPr>
          </a:p>
          <a:p>
            <a:r>
              <a:rPr lang="ru-RU" dirty="0">
                <a:latin typeface="Bahnschrift Light" panose="020B0502040204020203" pitchFamily="34" charset="0"/>
              </a:rPr>
              <a:t>Три мегаспоры отмирают, остается одна, которая многократно делится митозом и формирует эндосперм - запасное питательное вещество. </a:t>
            </a:r>
            <a:endParaRPr lang="ru-RU" dirty="0" smtClean="0">
              <a:latin typeface="Bahnschrift Light" panose="020B0502040204020203" pitchFamily="34" charset="0"/>
            </a:endParaRPr>
          </a:p>
          <a:p>
            <a:endParaRPr lang="ru-RU" dirty="0">
              <a:latin typeface="Bahnschrift Light" panose="020B0502040204020203" pitchFamily="34" charset="0"/>
            </a:endParaRPr>
          </a:p>
          <a:p>
            <a:r>
              <a:rPr lang="ru-RU" dirty="0" smtClean="0">
                <a:latin typeface="Bahnschrift Light" panose="020B0502040204020203" pitchFamily="34" charset="0"/>
              </a:rPr>
              <a:t>Как </a:t>
            </a:r>
            <a:r>
              <a:rPr lang="ru-RU" dirty="0">
                <a:latin typeface="Bahnschrift Light" panose="020B0502040204020203" pitchFamily="34" charset="0"/>
              </a:rPr>
              <a:t>и мужской, женский гаметофит весьма упрощен и заключен внутри мегаспоры. На верхушке женского гаметофита (</a:t>
            </a:r>
            <a:r>
              <a:rPr lang="ru-RU" dirty="0" err="1">
                <a:latin typeface="Bahnschrift Light" panose="020B0502040204020203" pitchFamily="34" charset="0"/>
              </a:rPr>
              <a:t>мегагаметофита</a:t>
            </a:r>
            <a:r>
              <a:rPr lang="ru-RU" dirty="0">
                <a:latin typeface="Bahnschrift Light" panose="020B0502040204020203" pitchFamily="34" charset="0"/>
              </a:rPr>
              <a:t>) образуется архегоний с яйцеклеткой (n). У </a:t>
            </a:r>
            <a:r>
              <a:rPr lang="ru-RU" dirty="0" err="1">
                <a:latin typeface="Bahnschrift Light" panose="020B0502040204020203" pitchFamily="34" charset="0"/>
              </a:rPr>
              <a:t>гнетовых</a:t>
            </a:r>
            <a:r>
              <a:rPr lang="ru-RU" dirty="0">
                <a:latin typeface="Bahnschrift Light" panose="020B0502040204020203" pitchFamily="34" charset="0"/>
              </a:rPr>
              <a:t> архегонии отсутствуют.</a:t>
            </a:r>
          </a:p>
          <a:p>
            <a:r>
              <a:rPr lang="ru-RU" dirty="0" smtClean="0">
                <a:latin typeface="Bahnschrift Light" panose="020B0502040204020203" pitchFamily="34" charset="0"/>
              </a:rPr>
              <a:t/>
            </a:r>
            <a:br>
              <a:rPr lang="ru-RU" dirty="0" smtClean="0">
                <a:latin typeface="Bahnschrift Light" panose="020B0502040204020203" pitchFamily="34" charset="0"/>
              </a:rPr>
            </a:br>
            <a:endParaRPr lang="ru-RU" dirty="0">
              <a:latin typeface="Bahnschrift Light" panose="020B0502040204020203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47811" y="336941"/>
            <a:ext cx="44005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Bahnschrift Light" panose="020B0502040204020203" pitchFamily="34" charset="0"/>
              </a:rPr>
              <a:t>Образование женского гаметофита</a:t>
            </a:r>
            <a:endParaRPr lang="ru-RU" sz="2000" b="1" dirty="0" smtClean="0">
              <a:latin typeface="Bahnschrift Light" panose="020B0502040204020203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59105" y="4341178"/>
            <a:ext cx="7147111" cy="2344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03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1322" y="980749"/>
            <a:ext cx="114735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Bahnschrift Light" panose="020B0502040204020203" pitchFamily="34" charset="0"/>
              </a:rPr>
              <a:t>Весной на верхушке молодого побега появляются мелкие (около 5 мм) красноватые шишки - это женские шишки (стробилы). </a:t>
            </a:r>
          </a:p>
          <a:p>
            <a:r>
              <a:rPr lang="ru-RU" sz="1400" dirty="0" smtClean="0">
                <a:latin typeface="Bahnschrift Light" panose="020B0502040204020203" pitchFamily="34" charset="0"/>
              </a:rPr>
              <a:t>В </a:t>
            </a:r>
            <a:r>
              <a:rPr lang="ru-RU" sz="1400" dirty="0">
                <a:latin typeface="Bahnschrift Light" panose="020B0502040204020203" pitchFamily="34" charset="0"/>
              </a:rPr>
              <a:t>средней части обособляется </a:t>
            </a:r>
            <a:r>
              <a:rPr lang="ru-RU" sz="1400" dirty="0" err="1">
                <a:latin typeface="Bahnschrift Light" panose="020B0502040204020203" pitchFamily="34" charset="0"/>
              </a:rPr>
              <a:t>спорогенная</a:t>
            </a:r>
            <a:r>
              <a:rPr lang="ru-RU" sz="1400" dirty="0">
                <a:latin typeface="Bahnschrift Light" panose="020B0502040204020203" pitchFamily="34" charset="0"/>
              </a:rPr>
              <a:t> клетка (2n</a:t>
            </a:r>
            <a:r>
              <a:rPr lang="ru-RU" sz="1400" dirty="0" smtClean="0">
                <a:latin typeface="Bahnschrift Light" panose="020B0502040204020203" pitchFamily="34" charset="0"/>
              </a:rPr>
              <a:t>). </a:t>
            </a:r>
            <a:r>
              <a:rPr lang="ru-RU" sz="1400" dirty="0">
                <a:latin typeface="Bahnschrift Light" panose="020B0502040204020203" pitchFamily="34" charset="0"/>
              </a:rPr>
              <a:t>В результате ее митотического деления образуются материнские клетки спор - </a:t>
            </a:r>
            <a:r>
              <a:rPr lang="ru-RU" sz="1400" dirty="0" err="1">
                <a:latin typeface="Bahnschrift Light" panose="020B0502040204020203" pitchFamily="34" charset="0"/>
              </a:rPr>
              <a:t>спороциты</a:t>
            </a:r>
            <a:r>
              <a:rPr lang="ru-RU" sz="1400" dirty="0">
                <a:latin typeface="Bahnschrift Light" panose="020B0502040204020203" pitchFamily="34" charset="0"/>
              </a:rPr>
              <a:t> (2n), однако и сама </a:t>
            </a:r>
            <a:r>
              <a:rPr lang="ru-RU" sz="1400" dirty="0" err="1">
                <a:latin typeface="Bahnschrift Light" panose="020B0502040204020203" pitchFamily="34" charset="0"/>
              </a:rPr>
              <a:t>археспориальная</a:t>
            </a:r>
            <a:r>
              <a:rPr lang="ru-RU" sz="1400" dirty="0">
                <a:latin typeface="Bahnschrift Light" panose="020B0502040204020203" pitchFamily="34" charset="0"/>
              </a:rPr>
              <a:t> клетка может выступать в роле </a:t>
            </a:r>
            <a:r>
              <a:rPr lang="ru-RU" sz="1400" dirty="0" err="1">
                <a:latin typeface="Bahnschrift Light" panose="020B0502040204020203" pitchFamily="34" charset="0"/>
              </a:rPr>
              <a:t>спороцита</a:t>
            </a:r>
            <a:r>
              <a:rPr lang="ru-RU" sz="1400" dirty="0">
                <a:latin typeface="Bahnschrift Light" panose="020B0502040204020203" pitchFamily="34" charset="0"/>
              </a:rPr>
              <a:t>, минуя стадию митоза. </a:t>
            </a:r>
            <a:r>
              <a:rPr lang="ru-RU" sz="1400" dirty="0" err="1">
                <a:latin typeface="Bahnschrift Light" panose="020B0502040204020203" pitchFamily="34" charset="0"/>
              </a:rPr>
              <a:t>Спороциты</a:t>
            </a:r>
            <a:r>
              <a:rPr lang="ru-RU" sz="1400" dirty="0">
                <a:latin typeface="Bahnschrift Light" panose="020B0502040204020203" pitchFamily="34" charset="0"/>
              </a:rPr>
              <a:t> (2n) делятся мейозом на четыре гаплоидные (n) мегаспоры</a:t>
            </a:r>
            <a:r>
              <a:rPr lang="ru-RU" sz="1400" dirty="0" smtClean="0">
                <a:latin typeface="Bahnschrift Light" panose="020B0502040204020203" pitchFamily="34" charset="0"/>
              </a:rPr>
              <a:t>.</a:t>
            </a:r>
          </a:p>
          <a:p>
            <a:endParaRPr lang="ru-RU" sz="1400" dirty="0">
              <a:latin typeface="Bahnschrift Light" panose="020B0502040204020203" pitchFamily="34" charset="0"/>
            </a:endParaRPr>
          </a:p>
          <a:p>
            <a:r>
              <a:rPr lang="ru-RU" sz="1400" dirty="0">
                <a:latin typeface="Bahnschrift Light" panose="020B0502040204020203" pitchFamily="34" charset="0"/>
              </a:rPr>
              <a:t>Три мегаспоры отмирают, остается одна, которая многократно делится митозом и формирует эндосперм - запасное питательное вещество. </a:t>
            </a:r>
            <a:endParaRPr lang="ru-RU" sz="1400" dirty="0" smtClean="0">
              <a:latin typeface="Bahnschrift Light" panose="020B0502040204020203" pitchFamily="34" charset="0"/>
            </a:endParaRPr>
          </a:p>
          <a:p>
            <a:endParaRPr lang="ru-RU" sz="1400" dirty="0">
              <a:latin typeface="Bahnschrift Light" panose="020B0502040204020203" pitchFamily="34" charset="0"/>
            </a:endParaRPr>
          </a:p>
          <a:p>
            <a:r>
              <a:rPr lang="ru-RU" sz="1400" dirty="0" smtClean="0">
                <a:latin typeface="Bahnschrift Light" panose="020B0502040204020203" pitchFamily="34" charset="0"/>
              </a:rPr>
              <a:t>Как </a:t>
            </a:r>
            <a:r>
              <a:rPr lang="ru-RU" sz="1400" dirty="0">
                <a:latin typeface="Bahnschrift Light" panose="020B0502040204020203" pitchFamily="34" charset="0"/>
              </a:rPr>
              <a:t>и мужской, женский гаметофит весьма упрощен и заключен внутри мегаспоры. На верхушке женского гаметофита (</a:t>
            </a:r>
            <a:r>
              <a:rPr lang="ru-RU" sz="1400" dirty="0" err="1">
                <a:latin typeface="Bahnschrift Light" panose="020B0502040204020203" pitchFamily="34" charset="0"/>
              </a:rPr>
              <a:t>мегагаметофита</a:t>
            </a:r>
            <a:r>
              <a:rPr lang="ru-RU" sz="1400" dirty="0">
                <a:latin typeface="Bahnschrift Light" panose="020B0502040204020203" pitchFamily="34" charset="0"/>
              </a:rPr>
              <a:t>) образуется архегоний с яйцеклеткой (n). У </a:t>
            </a:r>
            <a:r>
              <a:rPr lang="ru-RU" sz="1400" dirty="0" err="1">
                <a:latin typeface="Bahnschrift Light" panose="020B0502040204020203" pitchFamily="34" charset="0"/>
              </a:rPr>
              <a:t>гнетовых</a:t>
            </a:r>
            <a:r>
              <a:rPr lang="ru-RU" sz="1400" dirty="0">
                <a:latin typeface="Bahnschrift Light" panose="020B0502040204020203" pitchFamily="34" charset="0"/>
              </a:rPr>
              <a:t> архегонии отсутствуют.</a:t>
            </a:r>
          </a:p>
          <a:p>
            <a:r>
              <a:rPr lang="ru-RU" sz="1400" dirty="0" smtClean="0">
                <a:latin typeface="Bahnschrift Light" panose="020B0502040204020203" pitchFamily="34" charset="0"/>
              </a:rPr>
              <a:t/>
            </a:r>
            <a:br>
              <a:rPr lang="ru-RU" sz="1400" dirty="0" smtClean="0">
                <a:latin typeface="Bahnschrift Light" panose="020B0502040204020203" pitchFamily="34" charset="0"/>
              </a:rPr>
            </a:br>
            <a:endParaRPr lang="ru-RU" sz="1400" dirty="0">
              <a:latin typeface="Bahnschrift Light" panose="020B0502040204020203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47811" y="336941"/>
            <a:ext cx="44005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Bahnschrift Light" panose="020B0502040204020203" pitchFamily="34" charset="0"/>
              </a:rPr>
              <a:t>Образование женского гаметофита</a:t>
            </a:r>
            <a:endParaRPr lang="ru-RU" sz="2000" b="1" dirty="0" smtClean="0"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95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3753" y="816016"/>
            <a:ext cx="1104003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Bahnschrift Light" panose="020B0502040204020203" pitchFamily="34" charset="0"/>
              </a:rPr>
              <a:t>Как происходит оплодотворение? </a:t>
            </a:r>
            <a:r>
              <a:rPr lang="ru-RU" dirty="0" smtClean="0">
                <a:latin typeface="Bahnschrift Light" panose="020B0502040204020203" pitchFamily="34" charset="0"/>
              </a:rPr>
              <a:t>У голосеменных — трёхгодичный цикл развития.</a:t>
            </a:r>
          </a:p>
          <a:p>
            <a:endParaRPr lang="ru-RU" dirty="0" smtClean="0">
              <a:latin typeface="Bahnschrift Light" panose="020B0502040204020203" pitchFamily="34" charset="0"/>
            </a:endParaRPr>
          </a:p>
          <a:p>
            <a:r>
              <a:rPr lang="ru-RU" b="1" dirty="0" smtClean="0">
                <a:latin typeface="Bahnschrift Light" panose="020B0502040204020203" pitchFamily="34" charset="0"/>
              </a:rPr>
              <a:t>Первый год</a:t>
            </a:r>
          </a:p>
          <a:p>
            <a:r>
              <a:rPr lang="ru-RU" dirty="0" smtClean="0">
                <a:latin typeface="Bahnschrift Light" panose="020B0502040204020203" pitchFamily="34" charset="0"/>
              </a:rPr>
              <a:t>Пыльца выходит из мужских шишек и садится на женские шишки. Чешуи на женских шишках захлопываются и замуровываются смолой.</a:t>
            </a:r>
          </a:p>
          <a:p>
            <a:r>
              <a:rPr lang="ru-RU" dirty="0" smtClean="0">
                <a:latin typeface="Bahnschrift Light" panose="020B0502040204020203" pitchFamily="34" charset="0"/>
              </a:rPr>
              <a:t>Таким образом в первый год происходит опыление</a:t>
            </a:r>
          </a:p>
          <a:p>
            <a:endParaRPr lang="ru-RU" dirty="0" smtClean="0">
              <a:latin typeface="Bahnschrift Light" panose="020B0502040204020203" pitchFamily="34" charset="0"/>
            </a:endParaRPr>
          </a:p>
          <a:p>
            <a:r>
              <a:rPr lang="ru-RU" b="1" dirty="0" smtClean="0">
                <a:latin typeface="Bahnschrift Light" panose="020B0502040204020203" pitchFamily="34" charset="0"/>
              </a:rPr>
              <a:t>Второй год</a:t>
            </a:r>
            <a:endParaRPr lang="ru-RU" dirty="0" smtClean="0">
              <a:latin typeface="Bahnschrift Light" panose="020B0502040204020203" pitchFamily="34" charset="0"/>
            </a:endParaRPr>
          </a:p>
          <a:p>
            <a:r>
              <a:rPr lang="ru-RU" dirty="0" smtClean="0">
                <a:latin typeface="Bahnschrift Light" panose="020B0502040204020203" pitchFamily="34" charset="0"/>
              </a:rPr>
              <a:t>Происходит оплодотворение:</a:t>
            </a:r>
          </a:p>
          <a:p>
            <a:endParaRPr lang="ru-RU" dirty="0" smtClean="0">
              <a:latin typeface="Bahnschrift Light" panose="020B0502040204020203" pitchFamily="34" charset="0"/>
            </a:endParaRPr>
          </a:p>
          <a:p>
            <a:r>
              <a:rPr lang="ru-RU" dirty="0" smtClean="0">
                <a:latin typeface="Bahnschrift Light" panose="020B0502040204020203" pitchFamily="34" charset="0"/>
              </a:rPr>
              <a:t>Вегетативная клетка прорастает внутрь, образуя пыльцевую трубку.</a:t>
            </a:r>
          </a:p>
          <a:p>
            <a:r>
              <a:rPr lang="ru-RU" dirty="0" smtClean="0">
                <a:latin typeface="Bahnschrift Light" panose="020B0502040204020203" pitchFamily="34" charset="0"/>
              </a:rPr>
              <a:t>2 спермия проникают внутрь женского гаметофита через пыльцевую трубку.</a:t>
            </a:r>
          </a:p>
          <a:p>
            <a:r>
              <a:rPr lang="ru-RU" dirty="0" smtClean="0">
                <a:latin typeface="Bahnschrift Light" panose="020B0502040204020203" pitchFamily="34" charset="0"/>
              </a:rPr>
              <a:t>Один спермий оплодотворяет одну яйцеклетку — образуется диплоидная зигота. Зигота даст начало зародышу в семени.</a:t>
            </a:r>
            <a:r>
              <a:rPr lang="ru-RU" dirty="0">
                <a:latin typeface="Bahnschrift Light" panose="020B0502040204020203" pitchFamily="34" charset="0"/>
              </a:rPr>
              <a:t> </a:t>
            </a:r>
            <a:r>
              <a:rPr lang="ru-RU" dirty="0" smtClean="0">
                <a:latin typeface="Bahnschrift Light" panose="020B0502040204020203" pitchFamily="34" charset="0"/>
              </a:rPr>
              <a:t>Зигота (2n) даст начало зародышу (2n).</a:t>
            </a:r>
          </a:p>
          <a:p>
            <a:r>
              <a:rPr lang="ru-RU" dirty="0" smtClean="0">
                <a:latin typeface="Bahnschrift Light" panose="020B0502040204020203" pitchFamily="34" charset="0"/>
              </a:rPr>
              <a:t>Покровы семязачатка дадут начало семенной кожуре, которая будет защищать семя.</a:t>
            </a:r>
          </a:p>
          <a:p>
            <a:r>
              <a:rPr lang="ru-RU" dirty="0" smtClean="0">
                <a:latin typeface="Bahnschrift Light" panose="020B0502040204020203" pitchFamily="34" charset="0"/>
              </a:rPr>
              <a:t>Эндосперм (n) даст семени питательные вещества для роста. </a:t>
            </a:r>
          </a:p>
          <a:p>
            <a:endParaRPr lang="ru-RU" dirty="0" smtClean="0">
              <a:latin typeface="Bahnschrift Light" panose="020B0502040204020203" pitchFamily="34" charset="0"/>
            </a:endParaRPr>
          </a:p>
          <a:p>
            <a:r>
              <a:rPr lang="ru-RU" b="1" dirty="0" smtClean="0">
                <a:latin typeface="Bahnschrift Light" panose="020B0502040204020203" pitchFamily="34" charset="0"/>
              </a:rPr>
              <a:t>Третий год</a:t>
            </a:r>
            <a:endParaRPr lang="ru-RU" dirty="0" smtClean="0">
              <a:latin typeface="Bahnschrift Light" panose="020B0502040204020203" pitchFamily="34" charset="0"/>
            </a:endParaRPr>
          </a:p>
          <a:p>
            <a:r>
              <a:rPr lang="ru-RU" dirty="0" smtClean="0">
                <a:latin typeface="Bahnschrift Light" panose="020B0502040204020203" pitchFamily="34" charset="0"/>
              </a:rPr>
              <a:t>Женская шишка раскрывает чешуи, зрелые семена выпадают, попадая на землю. Семя прорастает.</a:t>
            </a:r>
            <a:endParaRPr lang="ru-RU" dirty="0"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99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820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4137" y="2460397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0" i="0" dirty="0" smtClean="0">
                <a:solidFill>
                  <a:srgbClr val="000000"/>
                </a:solidFill>
                <a:effectLst/>
                <a:latin typeface="Bahnschrift Light" panose="020B0502040204020203" pitchFamily="34" charset="0"/>
              </a:rPr>
              <a:t>Главной особенностью данной группы являются "голо" (то есть открыто) лежащие семяпочки и, в дальнейшем, развивающиеся из них семена. Иными словами, у голосеменных растений отсутствуют замкнутые вместилища для семян</a:t>
            </a:r>
            <a:endParaRPr lang="ru-RU" dirty="0">
              <a:latin typeface="Bahnschrift Light" panose="020B0502040204020203" pitchFamily="34" charset="0"/>
            </a:endParaRPr>
          </a:p>
        </p:txBody>
      </p:sp>
      <p:pic>
        <p:nvPicPr>
          <p:cNvPr id="2050" name="Picture 2" descr="Голосеменные, их строение и разнообразие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39"/>
          <a:stretch/>
        </p:blipFill>
        <p:spPr bwMode="auto">
          <a:xfrm>
            <a:off x="1852895" y="4039326"/>
            <a:ext cx="2632019" cy="265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Голосеменные растения - презентация онлайн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262" t="13470" r="8782" b="11075"/>
          <a:stretch/>
        </p:blipFill>
        <p:spPr bwMode="auto">
          <a:xfrm>
            <a:off x="6244045" y="1471311"/>
            <a:ext cx="5643154" cy="398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860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2500" y="300918"/>
            <a:ext cx="7799499" cy="55266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123" y="3660160"/>
            <a:ext cx="71247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64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6056" y="2528391"/>
            <a:ext cx="61090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Bahnschrift Light" panose="020B0502040204020203" pitchFamily="34" charset="0"/>
              </a:rPr>
              <a:t>Деревья и кустарники</a:t>
            </a:r>
          </a:p>
          <a:p>
            <a:endParaRPr lang="ru-RU" sz="2400" b="1" dirty="0" smtClean="0">
              <a:latin typeface="Bahnschrift Light" panose="020B0502040204020203" pitchFamily="34" charset="0"/>
            </a:endParaRPr>
          </a:p>
          <a:p>
            <a:r>
              <a:rPr lang="ru-RU" sz="2400" dirty="0" smtClean="0">
                <a:latin typeface="Bahnschrift Light" panose="020B0502040204020203" pitchFamily="34" charset="0"/>
              </a:rPr>
              <a:t>Все голосеменные представлены древесными формами: деревьями и кустарниками. Травы отсутствуют.</a:t>
            </a:r>
            <a:endParaRPr lang="ru-RU" sz="2400" dirty="0">
              <a:latin typeface="Bahnschrift Light" panose="020B0502040204020203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01437" y="454190"/>
            <a:ext cx="81724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Bahnschrift Light" panose="020B0502040204020203" pitchFamily="34" charset="0"/>
              </a:rPr>
              <a:t>Общие признаки (представитель: сосна обыкновенная)</a:t>
            </a:r>
            <a:endParaRPr lang="ru-RU" sz="2400" dirty="0" smtClean="0">
              <a:latin typeface="Bahnschrift Light" panose="020B05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0727" y="1890339"/>
            <a:ext cx="5328812" cy="3700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39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9082" y="1806684"/>
            <a:ext cx="6096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0" dirty="0" smtClean="0">
                <a:solidFill>
                  <a:srgbClr val="000000"/>
                </a:solidFill>
                <a:effectLst/>
                <a:latin typeface="Bahnschrift Light" panose="020B0502040204020203" pitchFamily="34" charset="0"/>
              </a:rPr>
              <a:t>Хвоинки</a:t>
            </a:r>
          </a:p>
          <a:p>
            <a:endParaRPr lang="ru-RU" b="0" i="0" dirty="0" smtClean="0">
              <a:solidFill>
                <a:srgbClr val="000000"/>
              </a:solidFill>
              <a:effectLst/>
              <a:latin typeface="Bahnschrift Light" panose="020B0502040204020203" pitchFamily="34" charset="0"/>
            </a:endParaRPr>
          </a:p>
          <a:p>
            <a:r>
              <a:rPr lang="ru-RU" b="0" i="0" dirty="0" smtClean="0">
                <a:solidFill>
                  <a:srgbClr val="000000"/>
                </a:solidFill>
                <a:effectLst/>
                <a:latin typeface="Bahnschrift Light" panose="020B0502040204020203" pitchFamily="34" charset="0"/>
              </a:rPr>
              <a:t>Хвоинки (хвоя) - игольчатые видоизменения листьев. Сохраняются долгие годы, у некоторых сосен до 45 лет. </a:t>
            </a:r>
          </a:p>
          <a:p>
            <a:r>
              <a:rPr lang="ru-RU" b="0" i="0" dirty="0" smtClean="0">
                <a:solidFill>
                  <a:srgbClr val="000000"/>
                </a:solidFill>
                <a:effectLst/>
                <a:latin typeface="Bahnschrift Light" panose="020B0502040204020203" pitchFamily="34" charset="0"/>
              </a:rPr>
              <a:t>У хвоинки толстая восковая кутикула, в которую погружены отверстия устьиц. Всё это позволяет хвойным экономно испарять воду. Пучок хвоинок представляет собой укороченный побег</a:t>
            </a:r>
          </a:p>
          <a:p>
            <a:endParaRPr lang="ru-RU" dirty="0">
              <a:solidFill>
                <a:srgbClr val="000000"/>
              </a:solidFill>
              <a:latin typeface="Bahnschrift Light" panose="020B0502040204020203" pitchFamily="34" charset="0"/>
            </a:endParaRPr>
          </a:p>
          <a:p>
            <a:r>
              <a:rPr lang="ru-RU" b="0" i="0" dirty="0" smtClean="0">
                <a:solidFill>
                  <a:srgbClr val="000000"/>
                </a:solidFill>
                <a:effectLst/>
                <a:latin typeface="Bahnschrift Light" panose="020B0502040204020203" pitchFamily="34" charset="0"/>
              </a:rPr>
              <a:t>Хвоя лиственниц опадает ежегодно.</a:t>
            </a:r>
          </a:p>
          <a:p>
            <a:r>
              <a:rPr lang="ru-RU" dirty="0" smtClean="0">
                <a:latin typeface="Bahnschrift Light" panose="020B0502040204020203" pitchFamily="34" charset="0"/>
              </a:rPr>
              <a:t/>
            </a:r>
            <a:br>
              <a:rPr lang="ru-RU" dirty="0" smtClean="0">
                <a:latin typeface="Bahnschrift Light" panose="020B0502040204020203" pitchFamily="34" charset="0"/>
              </a:rPr>
            </a:br>
            <a:endParaRPr lang="ru-RU" dirty="0">
              <a:latin typeface="Bahnschrift Light" panose="020B0502040204020203" pitchFamily="34" charset="0"/>
            </a:endParaRPr>
          </a:p>
        </p:txBody>
      </p:sp>
      <p:pic>
        <p:nvPicPr>
          <p:cNvPr id="3074" name="Picture 2" descr="Отдел Голосеменные • Биология, Растения и грибы • Фоксфорд Учебни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5667" y="-235275"/>
            <a:ext cx="6938554" cy="4336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5082" y="3530722"/>
            <a:ext cx="2199669" cy="3040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15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675" y="1409679"/>
            <a:ext cx="499871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0" dirty="0" smtClean="0">
                <a:solidFill>
                  <a:srgbClr val="000000"/>
                </a:solidFill>
                <a:effectLst/>
                <a:latin typeface="Bahnschrift Light" panose="020B0502040204020203" pitchFamily="34" charset="0"/>
              </a:rPr>
              <a:t>Древесина хорошо развита</a:t>
            </a:r>
          </a:p>
          <a:p>
            <a:endParaRPr lang="ru-RU" b="1" i="0" dirty="0" smtClean="0">
              <a:solidFill>
                <a:srgbClr val="000000"/>
              </a:solidFill>
              <a:effectLst/>
              <a:latin typeface="Bahnschrift Light" panose="020B0502040204020203" pitchFamily="34" charset="0"/>
            </a:endParaRPr>
          </a:p>
          <a:p>
            <a:r>
              <a:rPr lang="ru-RU" b="0" i="0" dirty="0" smtClean="0">
                <a:solidFill>
                  <a:srgbClr val="000000"/>
                </a:solidFill>
                <a:effectLst/>
                <a:latin typeface="Bahnschrift Light" panose="020B0502040204020203" pitchFamily="34" charset="0"/>
              </a:rPr>
              <a:t>Древесина голосеменных обладает большим запасом механической</a:t>
            </a:r>
            <a:r>
              <a:rPr lang="ru-RU" b="0" i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" panose="020B0502040204020203" pitchFamily="34" charset="0"/>
              </a:rPr>
              <a:t> прочности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Bahnschrift Light" panose="020B0502040204020203" pitchFamily="34" charset="0"/>
              </a:rPr>
              <a:t>. Это связано с ее особенностями: она состоит </a:t>
            </a:r>
            <a:r>
              <a:rPr lang="ru-RU" b="0" i="0" u="sng" dirty="0" smtClean="0">
                <a:solidFill>
                  <a:srgbClr val="000000"/>
                </a:solidFill>
                <a:effectLst/>
                <a:latin typeface="Bahnschrift Light" panose="020B0502040204020203" pitchFamily="34" charset="0"/>
              </a:rPr>
              <a:t>из </a:t>
            </a:r>
            <a:r>
              <a:rPr lang="ru-RU" b="0" i="0" u="sng" dirty="0" err="1" smtClean="0">
                <a:solidFill>
                  <a:srgbClr val="000000"/>
                </a:solidFill>
                <a:effectLst/>
                <a:latin typeface="Bahnschrift Light" panose="020B0502040204020203" pitchFamily="34" charset="0"/>
              </a:rPr>
              <a:t>трахеид</a:t>
            </a:r>
            <a:r>
              <a:rPr lang="ru-RU" b="0" i="0" u="sng" dirty="0" smtClean="0">
                <a:solidFill>
                  <a:srgbClr val="000000"/>
                </a:solidFill>
                <a:effectLst/>
                <a:latin typeface="Bahnschrift Light" panose="020B0502040204020203" pitchFamily="34" charset="0"/>
              </a:rPr>
              <a:t> с окаймленными порами, паренхима развита слабо. </a:t>
            </a:r>
            <a:r>
              <a:rPr lang="ru-RU" b="0" i="0" dirty="0" err="1" smtClean="0">
                <a:solidFill>
                  <a:srgbClr val="000000"/>
                </a:solidFill>
                <a:effectLst/>
                <a:latin typeface="Bahnschrift Light" panose="020B0502040204020203" pitchFamily="34" charset="0"/>
              </a:rPr>
              <a:t>Либриформ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Bahnschrift Light" panose="020B0502040204020203" pitchFamily="34" charset="0"/>
              </a:rPr>
              <a:t> (древесные волокна) и настоящие сосуды отсутствуют (исключение - </a:t>
            </a:r>
            <a:r>
              <a:rPr lang="ru-RU" b="0" i="0" dirty="0" err="1" smtClean="0">
                <a:solidFill>
                  <a:srgbClr val="000000"/>
                </a:solidFill>
                <a:effectLst/>
                <a:latin typeface="Bahnschrift Light" panose="020B0502040204020203" pitchFamily="34" charset="0"/>
              </a:rPr>
              <a:t>гнетовые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Bahnschrift Light" panose="020B0502040204020203" pitchFamily="34" charset="0"/>
              </a:rPr>
              <a:t>, имеют сосуды). Клетки-спутницы во флоэме также отсутствуют.</a:t>
            </a:r>
          </a:p>
          <a:p>
            <a:endParaRPr lang="ru-RU" b="0" i="0" dirty="0" smtClean="0">
              <a:solidFill>
                <a:srgbClr val="000000"/>
              </a:solidFill>
              <a:effectLst/>
              <a:latin typeface="Bahnschrift Light" panose="020B0502040204020203" pitchFamily="34" charset="0"/>
            </a:endParaRPr>
          </a:p>
          <a:p>
            <a:r>
              <a:rPr lang="ru-RU" b="0" i="0" dirty="0" smtClean="0">
                <a:solidFill>
                  <a:srgbClr val="000000"/>
                </a:solidFill>
                <a:effectLst/>
                <a:latin typeface="Bahnschrift Light" panose="020B0502040204020203" pitchFamily="34" charset="0"/>
              </a:rPr>
              <a:t>В древесине и коре имеются каналы, заполненные смолой. Однако, есть исключения - у гинкго смола не образуется вовсе.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clrChange>
              <a:clrFrom>
                <a:srgbClr val="FAFCF1"/>
              </a:clrFrom>
              <a:clrTo>
                <a:srgbClr val="FAFCF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4858" y="0"/>
            <a:ext cx="5419994" cy="347641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7527" y="3332728"/>
            <a:ext cx="5817325" cy="3281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75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3177" y="312567"/>
            <a:ext cx="1138645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Bahnschrift Light" panose="020B0502040204020203" pitchFamily="34" charset="0"/>
              </a:rPr>
              <a:t>Размножение семенами</a:t>
            </a:r>
          </a:p>
          <a:p>
            <a:endParaRPr lang="ru-RU" b="1" dirty="0" smtClean="0">
              <a:latin typeface="Bahnschrift Light" panose="020B0502040204020203" pitchFamily="34" charset="0"/>
            </a:endParaRPr>
          </a:p>
          <a:p>
            <a:r>
              <a:rPr lang="ru-RU" dirty="0" smtClean="0">
                <a:latin typeface="Bahnschrift Light" panose="020B0502040204020203" pitchFamily="34" charset="0"/>
              </a:rPr>
              <a:t>Семяпочки и развивающиеся из них семена лежат "голо", открыто, для них нет закрытых вместилищ, отсутствует завязь. </a:t>
            </a:r>
          </a:p>
          <a:p>
            <a:endParaRPr lang="ru-RU" dirty="0" smtClean="0">
              <a:latin typeface="Bahnschrift Light" panose="020B0502040204020203" pitchFamily="34" charset="0"/>
            </a:endParaRPr>
          </a:p>
          <a:p>
            <a:r>
              <a:rPr lang="ru-RU" dirty="0" smtClean="0">
                <a:latin typeface="Bahnschrift Light" panose="020B0502040204020203" pitchFamily="34" charset="0"/>
              </a:rPr>
              <a:t>Голосеменным растениям для размножения </a:t>
            </a:r>
            <a:r>
              <a:rPr lang="ru-RU" u="sng" dirty="0" smtClean="0">
                <a:latin typeface="Bahnschrift Light" panose="020B0502040204020203" pitchFamily="34" charset="0"/>
              </a:rPr>
              <a:t>не требуется вода</a:t>
            </a:r>
            <a:r>
              <a:rPr lang="ru-RU" dirty="0" smtClean="0">
                <a:latin typeface="Bahnschrift Light" panose="020B0502040204020203" pitchFamily="34" charset="0"/>
              </a:rPr>
              <a:t>, опыление у них происходит с помощью ветра. </a:t>
            </a:r>
          </a:p>
          <a:p>
            <a:endParaRPr lang="ru-RU" dirty="0">
              <a:latin typeface="Bahnschrift Light" panose="020B0502040204020203" pitchFamily="34" charset="0"/>
            </a:endParaRPr>
          </a:p>
          <a:p>
            <a:r>
              <a:rPr lang="ru-RU" dirty="0" smtClean="0">
                <a:latin typeface="Bahnschrift Light" panose="020B0502040204020203" pitchFamily="34" charset="0"/>
              </a:rPr>
              <a:t>Этот процесс перестал быть зависимым от капельно-жидкой среды. Они господствовали в юрском периоде, когда климат стал более сухим и жарким.</a:t>
            </a:r>
            <a:endParaRPr lang="ru-RU" dirty="0">
              <a:latin typeface="Bahnschrift Light" panose="020B0502040204020203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7805" y="3385730"/>
            <a:ext cx="7698376" cy="3157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08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к размножаются папоротники? :: Почемучка. Детские вопрос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59" y="722991"/>
            <a:ext cx="4338851" cy="3232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u.foxford.ngcdn.ru/uploads/tinymce_file/file/10710/3fb7514c956455d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7653" y="508127"/>
            <a:ext cx="3521124" cy="3623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0208" y="4623264"/>
            <a:ext cx="486770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Bahnschrift Light" panose="020B0502040204020203" pitchFamily="34" charset="0"/>
              </a:rPr>
              <a:t>Одноклеточное образование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Bahnschrift Light" panose="020B0502040204020203" pitchFamily="34" charset="0"/>
              </a:rPr>
              <a:t>Спора не имеет зародыша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Bahnschrift Light" panose="020B0502040204020203" pitchFamily="34" charset="0"/>
              </a:rPr>
              <a:t>Не имеет запаса питательных веществ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Bahnschrift Light" panose="020B0502040204020203" pitchFamily="34" charset="0"/>
              </a:rPr>
              <a:t>Не имеет защитной оболочки – кожуры для предохранения от неблагоприятной среды</a:t>
            </a:r>
            <a:endParaRPr lang="ru-RU" dirty="0">
              <a:latin typeface="Bahnschrift Light" panose="020B0502040204020203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40685" y="4484765"/>
            <a:ext cx="577381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Bahnschrift Light" panose="020B0502040204020203" pitchFamily="34" charset="0"/>
              </a:rPr>
              <a:t>Многоклеточное образование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Bahnschrift Light" panose="020B0502040204020203" pitchFamily="34" charset="0"/>
              </a:rPr>
              <a:t>Имеет зародыш (семядоли, стебелек, корешок), из которого </a:t>
            </a:r>
            <a:r>
              <a:rPr lang="ru-RU" dirty="0" err="1" smtClean="0">
                <a:latin typeface="Bahnschrift Light" panose="020B0502040204020203" pitchFamily="34" charset="0"/>
              </a:rPr>
              <a:t>развиватся</a:t>
            </a:r>
            <a:r>
              <a:rPr lang="ru-RU" dirty="0" smtClean="0">
                <a:latin typeface="Bahnschrift Light" panose="020B0502040204020203" pitchFamily="34" charset="0"/>
              </a:rPr>
              <a:t> взрослый организм- спорофит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latin typeface="Bahnschrift Light" panose="020B0502040204020203" pitchFamily="34" charset="0"/>
              </a:rPr>
              <a:t>Имеет запаса питательных веществ - эндосперм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latin typeface="Bahnschrift Light" panose="020B0502040204020203" pitchFamily="34" charset="0"/>
              </a:rPr>
              <a:t>И</a:t>
            </a:r>
            <a:r>
              <a:rPr lang="ru-RU" dirty="0" smtClean="0">
                <a:latin typeface="Bahnschrift Light" panose="020B0502040204020203" pitchFamily="34" charset="0"/>
              </a:rPr>
              <a:t>меет защитную оболочку – кожуру для предохранения от неблагоприятной среды</a:t>
            </a:r>
            <a:endParaRPr lang="ru-RU" dirty="0">
              <a:latin typeface="Bahnschrift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73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5245" y="446038"/>
            <a:ext cx="4776651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Bahnschrift Light" panose="020B0502040204020203" pitchFamily="34" charset="0"/>
              </a:rPr>
              <a:t>Мужские шишки (стробилы)</a:t>
            </a:r>
          </a:p>
          <a:p>
            <a:pPr algn="ctr"/>
            <a:r>
              <a:rPr lang="ru-RU" dirty="0" smtClean="0">
                <a:latin typeface="Bahnschrift Light" panose="020B0502040204020203" pitchFamily="34" charset="0"/>
              </a:rPr>
              <a:t>К концу весны </a:t>
            </a:r>
            <a:r>
              <a:rPr lang="ru-RU" u="sng" dirty="0" smtClean="0">
                <a:latin typeface="Bahnschrift Light" panose="020B0502040204020203" pitchFamily="34" charset="0"/>
              </a:rPr>
              <a:t>у основания </a:t>
            </a:r>
            <a:r>
              <a:rPr lang="ru-RU" dirty="0" smtClean="0">
                <a:latin typeface="Bahnschrift Light" panose="020B0502040204020203" pitchFamily="34" charset="0"/>
              </a:rPr>
              <a:t>молодых побегов образуются мужские шишки (стробилы) - мелкие, собранные в тесные группы, желтого цвета. Чешуи мужских шишек представляют собой </a:t>
            </a:r>
            <a:r>
              <a:rPr lang="ru-RU" b="1" dirty="0" smtClean="0">
                <a:latin typeface="Bahnschrift Light" panose="020B0502040204020203" pitchFamily="34" charset="0"/>
              </a:rPr>
              <a:t>микроспорофиллы</a:t>
            </a:r>
            <a:r>
              <a:rPr lang="ru-RU" dirty="0" smtClean="0">
                <a:latin typeface="Bahnschrift Light" panose="020B0502040204020203" pitchFamily="34" charset="0"/>
              </a:rPr>
              <a:t>. Микроспорофиллы - гомологи тычинок, которые крепятся к оси каждой шишки спирально, с нижней стороны, и имеют два пыльцевых мешка - </a:t>
            </a:r>
            <a:r>
              <a:rPr lang="ru-RU" b="1" dirty="0" smtClean="0">
                <a:latin typeface="Bahnschrift Light" panose="020B0502040204020203" pitchFamily="34" charset="0"/>
              </a:rPr>
              <a:t>микроспорангия</a:t>
            </a:r>
            <a:r>
              <a:rPr lang="ru-RU" dirty="0" smtClean="0">
                <a:latin typeface="Bahnschrift Light" panose="020B0502040204020203" pitchFamily="34" charset="0"/>
              </a:rPr>
              <a:t>.</a:t>
            </a:r>
            <a:endParaRPr lang="ru-RU" dirty="0">
              <a:latin typeface="Bahnschrift Light" panose="020B0502040204020203" pitchFamily="34" charset="0"/>
            </a:endParaRPr>
          </a:p>
        </p:txBody>
      </p:sp>
      <p:pic>
        <p:nvPicPr>
          <p:cNvPr id="5122" name="Picture 2" descr="В Армхи начался сезон сосновой пыльцы | Курорт «Армхи», Горная Ингушетия —  официальный сайт курор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860" y="3744792"/>
            <a:ext cx="4207420" cy="2810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cf3.ppt-online.org/files3/slide/x/xfa8tg6DTySjQJUc7oB3FKGZpOVmdMLrHl4P0w/slide-15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9" t="2909" r="2756" b="16271"/>
          <a:stretch/>
        </p:blipFill>
        <p:spPr bwMode="auto">
          <a:xfrm>
            <a:off x="5643155" y="446038"/>
            <a:ext cx="6244045" cy="4096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cf3.ppt-online.org/files3/slide/x/xfa8tg6DTySjQJUc7oB3FKGZpOVmdMLrHl4P0w/slide-14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86" t="13827" r="4764" b="36644"/>
          <a:stretch/>
        </p:blipFill>
        <p:spPr bwMode="auto">
          <a:xfrm>
            <a:off x="5358539" y="4320798"/>
            <a:ext cx="2936377" cy="2234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137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4950" y="244240"/>
            <a:ext cx="603504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Bahnschrift Light" panose="020B0502040204020203" pitchFamily="34" charset="0"/>
              </a:rPr>
              <a:t>Женские</a:t>
            </a:r>
            <a:r>
              <a:rPr lang="ru-RU" b="1" dirty="0" smtClean="0"/>
              <a:t> шишки (стробилы)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Молодой семязачаток состоит из нуцеллуса, интегумента и </a:t>
            </a:r>
            <a:r>
              <a:rPr lang="ru-RU" dirty="0" err="1" smtClean="0"/>
              <a:t>фуникулуса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Нуцеллус - центральная часть семяпочки, соответствующая мегаспорангию. </a:t>
            </a:r>
          </a:p>
          <a:p>
            <a:endParaRPr lang="ru-RU" dirty="0"/>
          </a:p>
          <a:p>
            <a:r>
              <a:rPr lang="ru-RU" dirty="0" smtClean="0"/>
              <a:t>Интегумент - покров семяпочки, вырастающий из ее центральной части - нуцеллуса. В зрелом семени интегумент преобразуется в семенную кожуру. </a:t>
            </a:r>
          </a:p>
          <a:p>
            <a:endParaRPr lang="ru-RU" dirty="0"/>
          </a:p>
          <a:p>
            <a:r>
              <a:rPr lang="ru-RU" dirty="0" err="1" smtClean="0"/>
              <a:t>Фуникулус</a:t>
            </a:r>
            <a:r>
              <a:rPr lang="ru-RU" dirty="0" smtClean="0"/>
              <a:t> или семяножка - часть семязачатка, соединяющая его с мегаспорофиллом (семенным чешуями).</a:t>
            </a:r>
          </a:p>
          <a:p>
            <a:endParaRPr lang="ru-RU" dirty="0" smtClean="0"/>
          </a:p>
          <a:p>
            <a:r>
              <a:rPr lang="ru-RU" dirty="0" smtClean="0"/>
              <a:t>На интегументе около вершины располагается </a:t>
            </a:r>
            <a:r>
              <a:rPr lang="ru-RU" dirty="0" err="1" smtClean="0"/>
              <a:t>микропиле</a:t>
            </a:r>
            <a:r>
              <a:rPr lang="ru-RU" dirty="0" smtClean="0"/>
              <a:t> (пыльцевход) - через него после опыления пыльцевая трубка проникает в нуцеллус. Между интегументом и нуцеллусом имеется густая жидкость, выступающая из </a:t>
            </a:r>
            <a:r>
              <a:rPr lang="ru-RU" dirty="0" err="1" smtClean="0"/>
              <a:t>микропиле</a:t>
            </a:r>
            <a:r>
              <a:rPr lang="ru-RU" dirty="0" smtClean="0"/>
              <a:t>. Подсыхая, она втягивается внутрь семязачатка и затягивает вместе с собой пыльцу, осевшую на ней.</a:t>
            </a:r>
            <a:endParaRPr lang="ru-RU" dirty="0"/>
          </a:p>
        </p:txBody>
      </p:sp>
      <p:pic>
        <p:nvPicPr>
          <p:cNvPr id="6146" name="Picture 2" descr="Голосеменные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0775" y="467949"/>
            <a:ext cx="3159466" cy="2157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Голосеменные, подготовка к ЕГЭ по биологии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8332" y="2942899"/>
            <a:ext cx="5984352" cy="3284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459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1407</Words>
  <Application>Microsoft Office PowerPoint</Application>
  <PresentationFormat>Широкоэкранный</PresentationFormat>
  <Paragraphs>128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Bahnschrift Light</vt:lpstr>
      <vt:lpstr>Calibri</vt:lpstr>
      <vt:lpstr>Calibri Light</vt:lpstr>
      <vt:lpstr>Wingdings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vipsa</dc:creator>
  <cp:lastModifiedBy>vipsa</cp:lastModifiedBy>
  <cp:revision>10</cp:revision>
  <dcterms:created xsi:type="dcterms:W3CDTF">2023-11-15T02:53:02Z</dcterms:created>
  <dcterms:modified xsi:type="dcterms:W3CDTF">2023-11-15T05:34:03Z</dcterms:modified>
</cp:coreProperties>
</file>