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3" r:id="rId4"/>
    <p:sldId id="278" r:id="rId5"/>
    <p:sldId id="279" r:id="rId6"/>
    <p:sldId id="283" r:id="rId7"/>
    <p:sldId id="280" r:id="rId8"/>
    <p:sldId id="284" r:id="rId9"/>
    <p:sldId id="281" r:id="rId10"/>
    <p:sldId id="285" r:id="rId11"/>
    <p:sldId id="282" r:id="rId12"/>
    <p:sldId id="286" r:id="rId13"/>
    <p:sldId id="267" r:id="rId14"/>
    <p:sldId id="268" r:id="rId15"/>
    <p:sldId id="270" r:id="rId16"/>
    <p:sldId id="271" r:id="rId17"/>
    <p:sldId id="272" r:id="rId18"/>
    <p:sldId id="260" r:id="rId19"/>
    <p:sldId id="266" r:id="rId20"/>
    <p:sldId id="264" r:id="rId21"/>
    <p:sldId id="263" r:id="rId22"/>
    <p:sldId id="265" r:id="rId23"/>
    <p:sldId id="277" r:id="rId24"/>
    <p:sldId id="287" r:id="rId25"/>
    <p:sldId id="288" r:id="rId26"/>
    <p:sldId id="289" r:id="rId27"/>
    <p:sldId id="290" r:id="rId28"/>
    <p:sldId id="293" r:id="rId29"/>
    <p:sldId id="292" r:id="rId30"/>
    <p:sldId id="294" r:id="rId31"/>
    <p:sldId id="295" r:id="rId32"/>
    <p:sldId id="291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090" y="-3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E888F79-BADA-46B4-A968-15D9997372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9275" y="-20637"/>
            <a:ext cx="9144000" cy="2387600"/>
          </a:xfrm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anchor="b">
            <a:normAutofit/>
          </a:bodyPr>
          <a:lstStyle>
            <a:lvl1pPr algn="ctr">
              <a:defRPr sz="8800"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5228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48658B-B4E2-482B-8B8B-7324DE481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051CEB4-5605-4F92-9B39-CB24A4B773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E1997CBB-1B91-4A15-AB3D-B99495A48E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B8A17F6-3A9C-46A3-ADD6-4D94F4D8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A9345B5-5EAF-42DE-A2AE-77B2CF018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6F348E-F5AA-4869-9451-E32AB17EE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32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CFD875-0AEE-48C8-AF93-04F62420D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A74A7F0-D2CF-4EE6-AA96-C9B2DCC9F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A0937D-0D34-4F54-A68B-86FF73BDD1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87C7D14E-FFF7-4FDA-84CA-8AD99BEC2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5BA7F38-055A-479F-B363-322BC4274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FF837BF-5B89-4A07-9051-AF79A009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27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0E6E698-ED68-4291-9A9D-11C65CD95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D4B61F3-BBAE-4206-A2FB-5123BE173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C688D3A-0F9F-4184-932E-C1E106BE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1D58B42-401B-4A20-9BD7-963E19236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C650D4C-313F-4FF2-886F-C0CB92F6B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62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5DF0037-B7C1-49FC-BAD8-CD7CC17B29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006A6EE-020A-4A09-9F78-75AE900B6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B1830E-D7C5-415D-B455-CF136FC26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9747B37-677C-4490-B78D-BEFCA0E7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8494392-AE2C-497A-A194-0877E5293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9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2514" y="365125"/>
            <a:ext cx="8291286" cy="1325563"/>
          </a:xfrm>
        </p:spPr>
        <p:txBody>
          <a:bodyPr/>
          <a:lstStyle>
            <a:lvl1pPr>
              <a:defRPr b="1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2514" y="1825625"/>
            <a:ext cx="8291286" cy="4351338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8" name="Рисунок 7" descr="Изображение выглядит как дерево, трава, внешний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54CA516A-9D99-4664-BAF0-E71369B51B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938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1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рево, внешни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xmlns="" id="{A3D5038D-2D34-4FA1-BDC9-2DC604D7D8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950" y="0"/>
            <a:ext cx="59544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89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84E534-41C5-4E76-BE4A-960384F7A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B82096-7AF9-4EEA-86A1-D9D7A4423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4570D4-2AEB-45FC-9D6E-A27F5AE84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46ED3C1-437B-47DF-9BE0-5E373E4A4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42586B-D902-414F-A2D9-5B3C948A8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87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146F65-E40D-4E2E-9840-32E8BDC5A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5F8BDC0-FBE5-4A6C-9D74-E2E4C89DEC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D603F2-89F9-45A8-A7E7-B89970814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3077CD5-7336-45F8-BBAB-82F76BC7A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CE30CB2-BF9F-41FB-B2C6-F3AA6A7D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44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FCDDD9-ABF0-4DC9-928F-61E7FAF8F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446102F-922E-41F0-AE93-C5EF8D8ACD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8DEFA72-20A0-44BD-9EE0-F73A620312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C7C8A66-3016-4360-B5FF-A4844E537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638B945-4DC8-4634-8BF2-8E2EB6090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1271EF5-402F-433F-ACBF-CE2499EF1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4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728B93-ED70-44A2-B329-F305CE37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18EC2BC-AB31-4AA0-941B-F63D3203A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2557C03-6949-4B43-88E2-49B50F52D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D5F4B15-8201-4F09-B138-99CB0A73B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EBDFA61-DF01-4A6B-A64D-6A6A062100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98316A7-11EE-4EB1-9267-121BBC2C3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7A6A1D8-00D7-4BD6-8B8A-20256B0CE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FA1ED72-814B-4160-9AB0-EF8BAA6BF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71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5ED386-72FA-4E4D-A11F-39B6560C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F544B33-E8C4-4807-917E-9231CD250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DF5DF59-9436-4A75-A495-3D18A6322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76BC6D7-0407-48A5-A406-C4D36802E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99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4552CB-2298-46D9-B8AB-F4B8A098E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3F9A7F4-9853-47B5-9218-C21393530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27F95EA-B546-40E5-955E-973EA04C53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25256-EB4B-4638-A26A-2DFE18B0AEEE}" type="datetimeFigureOut">
              <a:rPr lang="ru-RU" smtClean="0"/>
              <a:t>18.03.2024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FFFF830-B83E-470D-9903-33FD1DB39D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C71D2B-DD87-4F95-AE17-6A2EC1C181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4A817-2A67-4288-9E7B-92C4DDD59B14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  <a:extLst>
              <a:ext uri="{FF2B5EF4-FFF2-40B4-BE49-F238E27FC236}">
                <a16:creationId xmlns:a16="http://schemas.microsoft.com/office/drawing/2014/main" xmlns="" id="{47B89673-269B-483F-B129-9D3CE40FFEE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30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5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19.xml"/><Relationship Id="rId18" Type="http://schemas.openxmlformats.org/officeDocument/2006/relationships/slide" Target="slide24.xml"/><Relationship Id="rId26" Type="http://schemas.openxmlformats.org/officeDocument/2006/relationships/slide" Target="slide32.xml"/><Relationship Id="rId3" Type="http://schemas.openxmlformats.org/officeDocument/2006/relationships/slide" Target="slide5.xml"/><Relationship Id="rId21" Type="http://schemas.openxmlformats.org/officeDocument/2006/relationships/slide" Target="slide27.xml"/><Relationship Id="rId7" Type="http://schemas.openxmlformats.org/officeDocument/2006/relationships/slide" Target="slide13.xml"/><Relationship Id="rId12" Type="http://schemas.openxmlformats.org/officeDocument/2006/relationships/slide" Target="slide18.xml"/><Relationship Id="rId17" Type="http://schemas.openxmlformats.org/officeDocument/2006/relationships/slide" Target="slide23.xml"/><Relationship Id="rId25" Type="http://schemas.openxmlformats.org/officeDocument/2006/relationships/slide" Target="slide31.xml"/><Relationship Id="rId2" Type="http://schemas.openxmlformats.org/officeDocument/2006/relationships/slide" Target="slide3.xml"/><Relationship Id="rId16" Type="http://schemas.openxmlformats.org/officeDocument/2006/relationships/slide" Target="slide22.xml"/><Relationship Id="rId20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slide" Target="slide17.xml"/><Relationship Id="rId24" Type="http://schemas.openxmlformats.org/officeDocument/2006/relationships/slide" Target="slide30.xml"/><Relationship Id="rId5" Type="http://schemas.openxmlformats.org/officeDocument/2006/relationships/slide" Target="slide9.xml"/><Relationship Id="rId15" Type="http://schemas.openxmlformats.org/officeDocument/2006/relationships/slide" Target="slide21.xml"/><Relationship Id="rId23" Type="http://schemas.openxmlformats.org/officeDocument/2006/relationships/slide" Target="slide29.xml"/><Relationship Id="rId10" Type="http://schemas.openxmlformats.org/officeDocument/2006/relationships/slide" Target="slide16.xml"/><Relationship Id="rId19" Type="http://schemas.openxmlformats.org/officeDocument/2006/relationships/slide" Target="slide25.xml"/><Relationship Id="rId4" Type="http://schemas.openxmlformats.org/officeDocument/2006/relationships/slide" Target="slide7.xml"/><Relationship Id="rId9" Type="http://schemas.openxmlformats.org/officeDocument/2006/relationships/slide" Target="slide15.xml"/><Relationship Id="rId14" Type="http://schemas.openxmlformats.org/officeDocument/2006/relationships/slide" Target="slide20.xml"/><Relationship Id="rId22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F1700D-8834-4889-9306-C3786535A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06400"/>
            <a:ext cx="9144000" cy="1886857"/>
          </a:xfrm>
        </p:spPr>
        <p:txBody>
          <a:bodyPr>
            <a:normAutofit/>
          </a:bodyPr>
          <a:lstStyle/>
          <a:p>
            <a:r>
              <a:rPr lang="ru-RU" sz="9600" dirty="0"/>
              <a:t>ЛЕС</a:t>
            </a:r>
          </a:p>
        </p:txBody>
      </p:sp>
    </p:spTree>
    <p:extLst>
      <p:ext uri="{BB962C8B-B14F-4D97-AF65-F5344CB8AC3E}">
        <p14:creationId xmlns:p14="http://schemas.microsoft.com/office/powerpoint/2010/main" val="390824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1"/>
            <a:ext cx="9334500" cy="7493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847725"/>
            <a:ext cx="9091386" cy="46624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Обычный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еж 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съесть гадюку и не погибнуть при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этом.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Очень сильный змеиный яд для ежей попросту неопасен.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72150" y="52578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04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6314" y="1035050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Тетерева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прячутся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деревьях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>
            <a:hlinkClick r:id="rId2" action="ppaction://hlinksldjump"/>
          </p:cNvPr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2" t="15370" r="3405" b="2368"/>
          <a:stretch/>
        </p:blipFill>
        <p:spPr>
          <a:xfrm>
            <a:off x="5429250" y="1696916"/>
            <a:ext cx="3800475" cy="331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14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1"/>
            <a:ext cx="9334500" cy="7493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8582" y="901700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Тетерева прячутся в снегу. Снежный покров защищает их от холода и от хищников. Тетерев ныряет в сугроб и таится там. Ястреб может долго ходить по снегу в поисках своей добычи, да только попробуй отыщи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её!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62650" y="51054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90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3939" y="1"/>
            <a:ext cx="8291286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Чье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60" y="795101"/>
            <a:ext cx="9065940" cy="60628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25" y="793750"/>
            <a:ext cx="9096375" cy="6064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72200" y="-142875"/>
            <a:ext cx="21355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Клён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4650" y="79376"/>
            <a:ext cx="9163050" cy="8826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Чьё это?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88619" y="671909"/>
            <a:ext cx="4353954" cy="5972175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36" y="-157202"/>
            <a:ext cx="9351264" cy="70152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8175" y="5791199"/>
            <a:ext cx="12152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Дуб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13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0"/>
            <a:ext cx="9296400" cy="8286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t="81137" r="56734" b="7403"/>
          <a:stretch/>
        </p:blipFill>
        <p:spPr>
          <a:xfrm>
            <a:off x="4403943" y="2188030"/>
            <a:ext cx="4903342" cy="3505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62725" y="0"/>
            <a:ext cx="15851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0" y="742950"/>
            <a:ext cx="930275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5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5600" y="0"/>
            <a:ext cx="9296400" cy="7397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00825" y="19050"/>
            <a:ext cx="15183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Рысь</a:t>
            </a: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30956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0" t="57121" r="13111"/>
          <a:stretch/>
        </p:blipFill>
        <p:spPr>
          <a:xfrm>
            <a:off x="4223658" y="2138328"/>
            <a:ext cx="7329484" cy="4105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5" t="6050" r="13111"/>
          <a:stretch/>
        </p:blipFill>
        <p:spPr>
          <a:xfrm>
            <a:off x="4657725" y="688536"/>
            <a:ext cx="6162675" cy="6082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2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6550" y="1"/>
            <a:ext cx="9315450" cy="72389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Чьё это?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105525" y="0"/>
            <a:ext cx="241232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ea typeface="+mj-ea"/>
                <a:cs typeface="Times New Roman" pitchFamily="18" charset="0"/>
              </a:rPr>
              <a:t>Черника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439" y="609600"/>
            <a:ext cx="7620000" cy="6096000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3" t="43102" r="39024" b="32382"/>
          <a:stretch/>
        </p:blipFill>
        <p:spPr>
          <a:xfrm>
            <a:off x="5094514" y="1610752"/>
            <a:ext cx="4365171" cy="441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7" r="16961"/>
          <a:stretch/>
        </p:blipFill>
        <p:spPr>
          <a:xfrm>
            <a:off x="8761465" y="2266950"/>
            <a:ext cx="3430535" cy="4591050"/>
          </a:xfrm>
          <a:prstGeom prst="rect">
            <a:avLst/>
          </a:prstGeom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881539" y="0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же это за девица -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швея, не мастерица,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Ничего сама не шьёт,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в иголках круглый год?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95825" y="4086225"/>
            <a:ext cx="21114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>
                <a:latin typeface="Times New Roman" pitchFamily="18" charset="0"/>
                <a:cs typeface="Times New Roman" pitchFamily="18" charset="0"/>
              </a:rPr>
              <a:t>Ель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0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25" y="2627471"/>
            <a:ext cx="5400675" cy="423052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2988" y="358775"/>
            <a:ext cx="88532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этот гладкий коробок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Бронзового цвета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Спрятан маленький дубок</a:t>
            </a:r>
          </a:p>
          <a:p>
            <a:pPr marL="0" indent="0">
              <a:buNone/>
            </a:pPr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Будущего лета.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57550" y="4514850"/>
            <a:ext cx="31770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Жёлудь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04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28599" y="20002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ФАКТЫ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28599" y="1562100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ЧЬЁ ЭТО?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8599" y="282892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8599" y="4143375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ЖИВОТНЫЕ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596" y="5524500"/>
            <a:ext cx="2600325" cy="1181100"/>
          </a:xfrm>
          <a:prstGeom prst="roundRect">
            <a:avLst/>
          </a:prstGeom>
          <a:scene3d>
            <a:camera prst="orthographicFront"/>
            <a:lightRig rig="soft" dir="t"/>
          </a:scene3d>
          <a:sp3d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ПТИЦЫ</a:t>
            </a: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524249" y="2000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5105399" y="10150"/>
            <a:ext cx="1266825" cy="1446550"/>
            <a:chOff x="5105399" y="10150"/>
            <a:chExt cx="1266825" cy="1446550"/>
          </a:xfrm>
        </p:grpSpPr>
        <p:sp>
          <p:nvSpPr>
            <p:cNvPr id="9" name="Скругленный прямоугольник 8">
              <a:hlinkClick r:id="rId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5633364" y="1372225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0" name="Группа 59"/>
          <p:cNvGrpSpPr/>
          <p:nvPr/>
        </p:nvGrpSpPr>
        <p:grpSpPr>
          <a:xfrm>
            <a:off x="6743699" y="10150"/>
            <a:ext cx="1266825" cy="1446550"/>
            <a:chOff x="6743699" y="10150"/>
            <a:chExt cx="1266825" cy="1446550"/>
          </a:xfrm>
        </p:grpSpPr>
        <p:sp>
          <p:nvSpPr>
            <p:cNvPr id="10" name="Скругленный прямоугольник 9">
              <a:hlinkClick r:id="rId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8277224" y="10775"/>
            <a:ext cx="1266825" cy="1446550"/>
            <a:chOff x="8277224" y="10775"/>
            <a:chExt cx="1266825" cy="1446550"/>
          </a:xfrm>
        </p:grpSpPr>
        <p:sp>
          <p:nvSpPr>
            <p:cNvPr id="11" name="Скругленный прямоугольник 10">
              <a:hlinkClick r:id="rId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9886949" y="10150"/>
            <a:ext cx="1266825" cy="1446550"/>
            <a:chOff x="9886949" y="10150"/>
            <a:chExt cx="1266825" cy="1446550"/>
          </a:xfrm>
        </p:grpSpPr>
        <p:sp>
          <p:nvSpPr>
            <p:cNvPr id="12" name="Скругленный прямоугольник 11">
              <a:hlinkClick r:id="rId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Прямоугольник 80"/>
          <p:cNvSpPr/>
          <p:nvPr/>
        </p:nvSpPr>
        <p:spPr>
          <a:xfrm>
            <a:off x="8818268" y="2628900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8797441" y="3953500"/>
            <a:ext cx="18473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endParaRPr lang="ru-RU" sz="88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Скругленный прямоугольник 99">
            <a:hlinkClick r:id="rId7" action="ppaction://hlinksldjump"/>
          </p:cNvPr>
          <p:cNvSpPr/>
          <p:nvPr/>
        </p:nvSpPr>
        <p:spPr>
          <a:xfrm>
            <a:off x="3524248" y="1676400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1" name="Группа 100"/>
          <p:cNvGrpSpPr/>
          <p:nvPr/>
        </p:nvGrpSpPr>
        <p:grpSpPr>
          <a:xfrm>
            <a:off x="5105399" y="1486525"/>
            <a:ext cx="1266825" cy="1446550"/>
            <a:chOff x="5105399" y="10150"/>
            <a:chExt cx="1266825" cy="1446550"/>
          </a:xfrm>
        </p:grpSpPr>
        <p:sp>
          <p:nvSpPr>
            <p:cNvPr id="102" name="Скругленный прямоугольник 101">
              <a:hlinkClick r:id="rId8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6743699" y="1438275"/>
            <a:ext cx="1266825" cy="1446550"/>
            <a:chOff x="6743699" y="10150"/>
            <a:chExt cx="1266825" cy="1446550"/>
          </a:xfrm>
        </p:grpSpPr>
        <p:sp>
          <p:nvSpPr>
            <p:cNvPr id="105" name="Скругленный прямоугольник 104">
              <a:hlinkClick r:id="rId9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8348758" y="1429375"/>
            <a:ext cx="1266825" cy="1446550"/>
            <a:chOff x="8277224" y="10775"/>
            <a:chExt cx="1266825" cy="1446550"/>
          </a:xfrm>
        </p:grpSpPr>
        <p:sp>
          <p:nvSpPr>
            <p:cNvPr id="108" name="Скругленный прямоугольник 107">
              <a:hlinkClick r:id="rId10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3" name="Группа 112"/>
          <p:cNvGrpSpPr/>
          <p:nvPr/>
        </p:nvGrpSpPr>
        <p:grpSpPr>
          <a:xfrm>
            <a:off x="9896473" y="1382375"/>
            <a:ext cx="1266825" cy="1446550"/>
            <a:chOff x="9886949" y="10150"/>
            <a:chExt cx="1266825" cy="1446550"/>
          </a:xfrm>
        </p:grpSpPr>
        <p:sp>
          <p:nvSpPr>
            <p:cNvPr id="114" name="Скругленный прямоугольник 113"/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15" name="Прямоугольник 114">
              <a:hlinkClick r:id="rId11" action="ppaction://hlinksldjump"/>
            </p:cNvPr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6" name="Скругленный прямоугольник 115">
            <a:hlinkClick r:id="rId12" action="ppaction://hlinksldjump"/>
          </p:cNvPr>
          <p:cNvSpPr/>
          <p:nvPr/>
        </p:nvSpPr>
        <p:spPr>
          <a:xfrm>
            <a:off x="3524249" y="28759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7" name="Группа 116"/>
          <p:cNvGrpSpPr/>
          <p:nvPr/>
        </p:nvGrpSpPr>
        <p:grpSpPr>
          <a:xfrm>
            <a:off x="5105400" y="2686050"/>
            <a:ext cx="1266825" cy="1446550"/>
            <a:chOff x="5105399" y="10150"/>
            <a:chExt cx="1266825" cy="1446550"/>
          </a:xfrm>
        </p:grpSpPr>
        <p:sp>
          <p:nvSpPr>
            <p:cNvPr id="118" name="Скругленный прямоугольник 117">
              <a:hlinkClick r:id="rId1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0" name="Группа 119"/>
          <p:cNvGrpSpPr/>
          <p:nvPr/>
        </p:nvGrpSpPr>
        <p:grpSpPr>
          <a:xfrm>
            <a:off x="6743700" y="2637800"/>
            <a:ext cx="1266825" cy="1446550"/>
            <a:chOff x="6743699" y="10150"/>
            <a:chExt cx="1266825" cy="1446550"/>
          </a:xfrm>
        </p:grpSpPr>
        <p:sp>
          <p:nvSpPr>
            <p:cNvPr id="121" name="Скругленный прямоугольник 120">
              <a:hlinkClick r:id="rId1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3" name="Группа 122"/>
          <p:cNvGrpSpPr/>
          <p:nvPr/>
        </p:nvGrpSpPr>
        <p:grpSpPr>
          <a:xfrm>
            <a:off x="8348759" y="2628900"/>
            <a:ext cx="1266825" cy="1446550"/>
            <a:chOff x="8277224" y="10775"/>
            <a:chExt cx="1266825" cy="1446550"/>
          </a:xfrm>
        </p:grpSpPr>
        <p:sp>
          <p:nvSpPr>
            <p:cNvPr id="124" name="Скругленный прямоугольник 123">
              <a:hlinkClick r:id="rId1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9896474" y="2581900"/>
            <a:ext cx="1266825" cy="1446550"/>
            <a:chOff x="9886949" y="10150"/>
            <a:chExt cx="1266825" cy="1446550"/>
          </a:xfrm>
        </p:grpSpPr>
        <p:sp>
          <p:nvSpPr>
            <p:cNvPr id="127" name="Скругленный прямоугольник 126">
              <a:hlinkClick r:id="rId1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9" name="Скругленный прямоугольник 128">
            <a:hlinkClick r:id="rId17" action="ppaction://hlinksldjump"/>
          </p:cNvPr>
          <p:cNvSpPr/>
          <p:nvPr/>
        </p:nvSpPr>
        <p:spPr>
          <a:xfrm>
            <a:off x="3524249" y="4200525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0" name="Группа 129"/>
          <p:cNvGrpSpPr/>
          <p:nvPr/>
        </p:nvGrpSpPr>
        <p:grpSpPr>
          <a:xfrm>
            <a:off x="5105400" y="4010650"/>
            <a:ext cx="1266825" cy="1446550"/>
            <a:chOff x="5105399" y="10150"/>
            <a:chExt cx="1266825" cy="1446550"/>
          </a:xfrm>
        </p:grpSpPr>
        <p:sp>
          <p:nvSpPr>
            <p:cNvPr id="131" name="Скругленный прямоугольник 130">
              <a:hlinkClick r:id="rId18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2" name="Прямоугольник 131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3" name="Группа 132"/>
          <p:cNvGrpSpPr/>
          <p:nvPr/>
        </p:nvGrpSpPr>
        <p:grpSpPr>
          <a:xfrm>
            <a:off x="6743700" y="3962400"/>
            <a:ext cx="1266825" cy="1446550"/>
            <a:chOff x="6743699" y="10150"/>
            <a:chExt cx="1266825" cy="1446550"/>
          </a:xfrm>
        </p:grpSpPr>
        <p:sp>
          <p:nvSpPr>
            <p:cNvPr id="134" name="Скругленный прямоугольник 133">
              <a:hlinkClick r:id="rId19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6" name="Группа 135"/>
          <p:cNvGrpSpPr/>
          <p:nvPr/>
        </p:nvGrpSpPr>
        <p:grpSpPr>
          <a:xfrm>
            <a:off x="8348759" y="3953500"/>
            <a:ext cx="1266825" cy="1446550"/>
            <a:chOff x="8277224" y="10775"/>
            <a:chExt cx="1266825" cy="1446550"/>
          </a:xfrm>
        </p:grpSpPr>
        <p:sp>
          <p:nvSpPr>
            <p:cNvPr id="137" name="Скругленный прямоугольник 136">
              <a:hlinkClick r:id="rId20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38" name="Прямоугольник 137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9" name="Группа 138"/>
          <p:cNvGrpSpPr/>
          <p:nvPr/>
        </p:nvGrpSpPr>
        <p:grpSpPr>
          <a:xfrm>
            <a:off x="9896474" y="3906500"/>
            <a:ext cx="1266825" cy="1446550"/>
            <a:chOff x="9886949" y="10150"/>
            <a:chExt cx="1266825" cy="1446550"/>
          </a:xfrm>
        </p:grpSpPr>
        <p:sp>
          <p:nvSpPr>
            <p:cNvPr id="140" name="Скругленный прямоугольник 139">
              <a:hlinkClick r:id="rId21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1" name="Прямоугольник 140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2" name="Скругленный прямоугольник 141">
            <a:hlinkClick r:id="rId22" action="ppaction://hlinksldjump"/>
          </p:cNvPr>
          <p:cNvSpPr/>
          <p:nvPr/>
        </p:nvSpPr>
        <p:spPr>
          <a:xfrm>
            <a:off x="3524247" y="5581650"/>
            <a:ext cx="1266825" cy="10668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p3d extrusionH="57150">
              <a:bevelT h="25400" prst="softRound"/>
            </a:sp3d>
          </a:bodyPr>
          <a:lstStyle/>
          <a:p>
            <a:pPr algn="ctr"/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8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3" name="Группа 142"/>
          <p:cNvGrpSpPr/>
          <p:nvPr/>
        </p:nvGrpSpPr>
        <p:grpSpPr>
          <a:xfrm>
            <a:off x="5105398" y="5391775"/>
            <a:ext cx="1266825" cy="1446550"/>
            <a:chOff x="5105399" y="10150"/>
            <a:chExt cx="1266825" cy="1446550"/>
          </a:xfrm>
        </p:grpSpPr>
        <p:sp>
          <p:nvSpPr>
            <p:cNvPr id="144" name="Скругленный прямоугольник 143">
              <a:hlinkClick r:id="rId23" action="ppaction://hlinksldjump"/>
            </p:cNvPr>
            <p:cNvSpPr/>
            <p:nvPr/>
          </p:nvSpPr>
          <p:spPr>
            <a:xfrm>
              <a:off x="51053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5" name="Прямоугольник 144"/>
            <p:cNvSpPr/>
            <p:nvPr/>
          </p:nvSpPr>
          <p:spPr>
            <a:xfrm>
              <a:off x="5364349" y="10150"/>
              <a:ext cx="748923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6" name="Группа 145"/>
          <p:cNvGrpSpPr/>
          <p:nvPr/>
        </p:nvGrpSpPr>
        <p:grpSpPr>
          <a:xfrm>
            <a:off x="6743698" y="5343525"/>
            <a:ext cx="1266825" cy="1446550"/>
            <a:chOff x="6743699" y="10150"/>
            <a:chExt cx="1266825" cy="1446550"/>
          </a:xfrm>
        </p:grpSpPr>
        <p:sp>
          <p:nvSpPr>
            <p:cNvPr id="147" name="Скругленный прямоугольник 146">
              <a:hlinkClick r:id="rId24" action="ppaction://hlinksldjump"/>
            </p:cNvPr>
            <p:cNvSpPr/>
            <p:nvPr/>
          </p:nvSpPr>
          <p:spPr>
            <a:xfrm>
              <a:off x="674369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48" name="Прямоугольник 147"/>
            <p:cNvSpPr/>
            <p:nvPr/>
          </p:nvSpPr>
          <p:spPr>
            <a:xfrm>
              <a:off x="700264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8348757" y="5334625"/>
            <a:ext cx="1266825" cy="1446550"/>
            <a:chOff x="8277224" y="10775"/>
            <a:chExt cx="1266825" cy="1446550"/>
          </a:xfrm>
        </p:grpSpPr>
        <p:sp>
          <p:nvSpPr>
            <p:cNvPr id="150" name="Скругленный прямоугольник 149">
              <a:hlinkClick r:id="rId25" action="ppaction://hlinksldjump"/>
            </p:cNvPr>
            <p:cNvSpPr/>
            <p:nvPr/>
          </p:nvSpPr>
          <p:spPr>
            <a:xfrm>
              <a:off x="8277224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>
              <a:off x="8536174" y="10775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9896472" y="5287625"/>
            <a:ext cx="1266825" cy="1446550"/>
            <a:chOff x="9886949" y="10150"/>
            <a:chExt cx="1266825" cy="1446550"/>
          </a:xfrm>
        </p:grpSpPr>
        <p:sp>
          <p:nvSpPr>
            <p:cNvPr id="153" name="Скругленный прямоугольник 152">
              <a:hlinkClick r:id="rId26" action="ppaction://hlinksldjump"/>
            </p:cNvPr>
            <p:cNvSpPr/>
            <p:nvPr/>
          </p:nvSpPr>
          <p:spPr>
            <a:xfrm>
              <a:off x="9886949" y="200025"/>
              <a:ext cx="1266825" cy="10668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p3d extrusionH="57150">
                <a:bevelT h="25400" prst="softRound"/>
              </a:sp3d>
            </a:bodyPr>
            <a:lstStyle/>
            <a:p>
              <a:pPr algn="ctr"/>
              <a:endParaRPr lang="ru-RU"/>
            </a:p>
          </p:txBody>
        </p:sp>
        <p:sp>
          <p:nvSpPr>
            <p:cNvPr id="154" name="Прямоугольник 153"/>
            <p:cNvSpPr/>
            <p:nvPr/>
          </p:nvSpPr>
          <p:spPr>
            <a:xfrm>
              <a:off x="10145899" y="10150"/>
              <a:ext cx="74892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sz="8800" dirty="0" smtClean="0"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sz="8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6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3464" y="196850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Мягок, а не пух,</a:t>
            </a:r>
          </a:p>
          <a:p>
            <a:pPr marL="0" indent="0">
              <a:buNone/>
            </a:pPr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Зелен, а не трава.</a:t>
            </a:r>
          </a:p>
          <a:p>
            <a:pPr marL="0" indent="0">
              <a:buNone/>
            </a:pP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2865" y="4056634"/>
            <a:ext cx="207165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8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Мох</a:t>
            </a:r>
            <a:endParaRPr lang="ru-RU" sz="5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66" y="2762250"/>
            <a:ext cx="6140933" cy="4095749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79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900589" y="167481"/>
            <a:ext cx="82912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Русская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красавица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Стоит на 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поляне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зеленой кофточке</a:t>
            </a: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белом сарафане..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31337" y="4483624"/>
            <a:ext cx="3342582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8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sz="8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285" y="3298371"/>
            <a:ext cx="3646714" cy="364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31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6314" y="111125"/>
            <a:ext cx="8291286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Никто </a:t>
            </a: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 не пугает,</a:t>
            </a:r>
          </a:p>
          <a:p>
            <a:pPr marL="0" indent="0">
              <a:buNone/>
            </a:pPr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она всё равно дрожит..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6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9925" y="3514661"/>
            <a:ext cx="2247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6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Осина</a:t>
            </a:r>
            <a:endParaRPr lang="ru-RU" sz="6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87" y="1894114"/>
            <a:ext cx="6618514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1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4413" y="1311275"/>
            <a:ext cx="904376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Маленький грызун, который очень любит орешки.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550" y="15379"/>
            <a:ext cx="9315450" cy="68426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5" y="365126"/>
            <a:ext cx="9305925" cy="6921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36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6" y="1"/>
            <a:ext cx="9296400" cy="654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Бобр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Крупный грызун, хвост без шерсти и похож на лопату; мех густой и красивый; трудолюбивый, прекрасно ныряет и плавает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6" y="654051"/>
            <a:ext cx="9305924" cy="6203949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4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787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62514" y="1811337"/>
            <a:ext cx="829128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Дикий родственник поросенка. Имеет крупное тело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густую жесткую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шерсть, заострённые торчащие уши, острые клыки, маленькие глаза, на вытянутом рыльце пятачок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09" b="4129"/>
          <a:stretch/>
        </p:blipFill>
        <p:spPr>
          <a:xfrm>
            <a:off x="2886075" y="40821"/>
            <a:ext cx="930592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6075" y="0"/>
            <a:ext cx="5019675" cy="1325563"/>
          </a:xfrm>
        </p:spPr>
        <p:txBody>
          <a:bodyPr/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Кабан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1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488" y="1"/>
            <a:ext cx="9329511" cy="65404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Крот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животное почти слепое. У него на лапах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длинные когти, черная бархатная шерстка,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удлинённый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нос. Живет под землей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654050"/>
            <a:ext cx="9305925" cy="6203950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38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2014" y="0"/>
            <a:ext cx="9319986" cy="6381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животное очень большое. Его голова немного удлинённая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тяжелая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широкими плоскими рогами, ноги тонкие и длинные, а хвост короткий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816" y="638175"/>
            <a:ext cx="9325184" cy="6219825"/>
          </a:xfrm>
          <a:prstGeom prst="rect">
            <a:avLst/>
          </a:prstGeom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83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0" y="365125"/>
            <a:ext cx="91821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подбрасывает яйца в чужие гнёзда?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706" y="1029397"/>
            <a:ext cx="8757871" cy="58286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86450" y="0"/>
            <a:ext cx="3071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Кукушка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09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1" y="422275"/>
            <a:ext cx="9096374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вверх и вниз по стволу проползет, пока себе еду не найдет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579183"/>
            <a:ext cx="9324975" cy="6278817"/>
          </a:xfrm>
        </p:spPr>
      </p:pic>
      <p:sp>
        <p:nvSpPr>
          <p:cNvPr id="5" name="TextBox 4"/>
          <p:cNvSpPr txBox="1"/>
          <p:nvPr/>
        </p:nvSpPr>
        <p:spPr>
          <a:xfrm>
            <a:off x="3048000" y="1333500"/>
            <a:ext cx="3545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Поползень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ли что волки есть почти везде на планете?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28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3701" y="117475"/>
            <a:ext cx="9191624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является символом мудрости?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5" y="460177"/>
            <a:ext cx="9305925" cy="6397823"/>
          </a:xfrm>
        </p:spPr>
      </p:pic>
      <p:sp>
        <p:nvSpPr>
          <p:cNvPr id="5" name="TextBox 4"/>
          <p:cNvSpPr txBox="1"/>
          <p:nvPr/>
        </p:nvSpPr>
        <p:spPr>
          <a:xfrm>
            <a:off x="9153525" y="971550"/>
            <a:ext cx="17335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Сова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58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3225" y="146050"/>
            <a:ext cx="9124949" cy="1325563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Птица- лекарь для деревьев?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896" y="0"/>
            <a:ext cx="10281859" cy="6858000"/>
          </a:xfrm>
        </p:spPr>
      </p:pic>
      <p:sp>
        <p:nvSpPr>
          <p:cNvPr id="5" name="TextBox 4"/>
          <p:cNvSpPr txBox="1"/>
          <p:nvPr/>
        </p:nvSpPr>
        <p:spPr>
          <a:xfrm>
            <a:off x="8620125" y="342900"/>
            <a:ext cx="2071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Дятел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6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4175" y="190501"/>
            <a:ext cx="9267825" cy="1500188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Какая птица выводит птенцов зимой? </a:t>
            </a:r>
            <a:endParaRPr lang="ru-RU" sz="48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754" y="-1"/>
            <a:ext cx="9808821" cy="6858001"/>
          </a:xfrm>
        </p:spPr>
      </p:pic>
      <p:sp>
        <p:nvSpPr>
          <p:cNvPr id="8" name="TextBox 7"/>
          <p:cNvSpPr txBox="1"/>
          <p:nvPr/>
        </p:nvSpPr>
        <p:spPr>
          <a:xfrm>
            <a:off x="2819400" y="3086100"/>
            <a:ext cx="20297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atin typeface="Times New Roman" pitchFamily="18" charset="0"/>
                <a:ea typeface="+mj-ea"/>
                <a:cs typeface="Times New Roman" pitchFamily="18" charset="0"/>
              </a:rPr>
              <a:t>Клёст</a:t>
            </a: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3209925" y="616267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9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Волки считаются наиболее распространенными животными.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 нет только на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Антарктиде и в 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Австралии.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829300" y="51054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3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Самым хитрым из лесных обитателей можно назвать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рысь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0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6314" y="98742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Самым хитрым из лесных обитателей можно назвать </a:t>
            </a:r>
            <a:r>
              <a:rPr lang="ru-RU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лисицу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Лисы иногда прикидываются мёртвыми, и лежат неподвижно часами, ожидая, пока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какой-нибудь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мелкий зверёк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подойдёт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достаточно близко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95950" y="51625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0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лесу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 животные, птицы и насекомые важны.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15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лесу нет вредных или полезных животных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для леса важны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они все.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67425" y="491490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2943225" y="6296025"/>
            <a:ext cx="561975" cy="48577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2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0" y="88900"/>
            <a:ext cx="9334500" cy="10636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Правда или ложь?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95839" y="1158875"/>
            <a:ext cx="909138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бычный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лесной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ёж </a:t>
            </a: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может съесть гадюку и не погибнуть при 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этом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1350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Правда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39125" y="4933950"/>
            <a:ext cx="3143250" cy="16002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Ложь</a:t>
            </a:r>
            <a:endParaRPr lang="ru-RU" sz="6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64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Зеленый и желтый">
    <a:dk1>
      <a:sysClr val="windowText" lastClr="000000"/>
    </a:dk1>
    <a:lt1>
      <a:sysClr val="window" lastClr="FFFFFF"/>
    </a:lt1>
    <a:dk2>
      <a:srgbClr val="455F51"/>
    </a:dk2>
    <a:lt2>
      <a:srgbClr val="E2DFCC"/>
    </a:lt2>
    <a:accent1>
      <a:srgbClr val="99CB38"/>
    </a:accent1>
    <a:accent2>
      <a:srgbClr val="63A537"/>
    </a:accent2>
    <a:accent3>
      <a:srgbClr val="37A76F"/>
    </a:accent3>
    <a:accent4>
      <a:srgbClr val="44C1A3"/>
    </a:accent4>
    <a:accent5>
      <a:srgbClr val="4EB3CF"/>
    </a:accent5>
    <a:accent6>
      <a:srgbClr val="51C3F9"/>
    </a:accent6>
    <a:hlink>
      <a:srgbClr val="EE7B08"/>
    </a:hlink>
    <a:folHlink>
      <a:srgbClr val="977B2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495</Words>
  <Application>Microsoft Office PowerPoint</Application>
  <PresentationFormat>Произвольный</PresentationFormat>
  <Paragraphs>117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ЛЕС</vt:lpstr>
      <vt:lpstr>Презентация PowerPoint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Правда или ложь?</vt:lpstr>
      <vt:lpstr>Чье это?</vt:lpstr>
      <vt:lpstr>Чьё это?</vt:lpstr>
      <vt:lpstr>Чьё это?</vt:lpstr>
      <vt:lpstr>Чьё это?</vt:lpstr>
      <vt:lpstr>Чьё это?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Белка</vt:lpstr>
      <vt:lpstr>Бобр</vt:lpstr>
      <vt:lpstr>Кабан </vt:lpstr>
      <vt:lpstr>Крот </vt:lpstr>
      <vt:lpstr>Лось</vt:lpstr>
      <vt:lpstr>Какая птица подбрасывает яйца в чужие гнёзда? </vt:lpstr>
      <vt:lpstr>И вверх и вниз по стволу проползет, пока себе еду не найдет</vt:lpstr>
      <vt:lpstr>Какая птица является символом мудрости?</vt:lpstr>
      <vt:lpstr>Птица- лекарь для деревьев?</vt:lpstr>
      <vt:lpstr>Какая птица выводит птенцов зимой?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Nitro5</cp:lastModifiedBy>
  <cp:revision>25</cp:revision>
  <dcterms:created xsi:type="dcterms:W3CDTF">2021-05-05T06:13:49Z</dcterms:created>
  <dcterms:modified xsi:type="dcterms:W3CDTF">2024-03-18T16:21:19Z</dcterms:modified>
</cp:coreProperties>
</file>