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3" r:id="rId4"/>
    <p:sldId id="278" r:id="rId5"/>
    <p:sldId id="279" r:id="rId6"/>
    <p:sldId id="283" r:id="rId7"/>
    <p:sldId id="280" r:id="rId8"/>
    <p:sldId id="284" r:id="rId9"/>
    <p:sldId id="281" r:id="rId10"/>
    <p:sldId id="285" r:id="rId11"/>
    <p:sldId id="282" r:id="rId12"/>
    <p:sldId id="286" r:id="rId13"/>
    <p:sldId id="267" r:id="rId14"/>
    <p:sldId id="268" r:id="rId15"/>
    <p:sldId id="270" r:id="rId16"/>
    <p:sldId id="271" r:id="rId17"/>
    <p:sldId id="272" r:id="rId18"/>
    <p:sldId id="260" r:id="rId19"/>
    <p:sldId id="266" r:id="rId20"/>
    <p:sldId id="264" r:id="rId21"/>
    <p:sldId id="263" r:id="rId22"/>
    <p:sldId id="265" r:id="rId23"/>
    <p:sldId id="277" r:id="rId24"/>
    <p:sldId id="287" r:id="rId25"/>
    <p:sldId id="288" r:id="rId26"/>
    <p:sldId id="289" r:id="rId27"/>
    <p:sldId id="290" r:id="rId28"/>
    <p:sldId id="293" r:id="rId29"/>
    <p:sldId id="292" r:id="rId30"/>
    <p:sldId id="294" r:id="rId31"/>
    <p:sldId id="295" r:id="rId32"/>
    <p:sldId id="291" r:id="rId3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80" d="100"/>
          <a:sy n="80" d="100"/>
        </p:scale>
        <p:origin x="-706" y="-1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E888F79-BADA-46B4-A968-15D9997372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9275" y="-20637"/>
            <a:ext cx="9144000" cy="2387600"/>
          </a:xfrm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txBody>
          <a:bodyPr anchor="b">
            <a:normAutofit/>
          </a:bodyPr>
          <a:lstStyle>
            <a:lvl1pPr algn="ctr">
              <a:defRPr sz="8800" b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852281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A48658B-B4E2-482B-8B8B-7324DE481D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051CEB4-5605-4F92-9B39-CB24A4B773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E1997CBB-1B91-4A15-AB3D-B99495A48E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DB8A17F6-3A9C-46A3-ADD6-4D94F4D827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25256-EB4B-4638-A26A-2DFE18B0AEEE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9A9345B5-5EAF-42DE-A2AE-77B2CF018D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A76F348E-F5AA-4869-9451-E32AB17EE1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4A817-2A67-4288-9E7B-92C4DDD59B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4324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0CFD875-0AEE-48C8-AF93-04F62420D6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9A74A7F0-D2CF-4EE6-AA96-C9B2DCC9F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48A0937D-0D34-4F54-A68B-86FF73BDD1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87C7D14E-FFF7-4FDA-84CA-8AD99BEC2C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25256-EB4B-4638-A26A-2DFE18B0AEEE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95BA7F38-055A-479F-B363-322BC4274A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1FF837BF-5B89-4A07-9051-AF79A0093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4A817-2A67-4288-9E7B-92C4DDD59B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4270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0E6E698-ED68-4291-9A9D-11C65CD952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AD4B61F3-BBAE-4206-A2FB-5123BE1737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C688D3A-0F9F-4184-932E-C1E106BED2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25256-EB4B-4638-A26A-2DFE18B0AEEE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21D58B42-401B-4A20-9BD7-963E19236E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C650D4C-313F-4FF2-886F-C0CB92F6BD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4A817-2A67-4288-9E7B-92C4DDD59B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3620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95DF0037-B7C1-49FC-BAD8-CD7CC17B294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D006A6EE-020A-4A09-9F78-75AE900B67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FB1830E-D7C5-415D-B455-CF136FC265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25256-EB4B-4638-A26A-2DFE18B0AEEE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9747B37-677C-4490-B78D-BEFCA0E7B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8494392-AE2C-497A-A194-0877E52937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4A817-2A67-4288-9E7B-92C4DDD59B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2749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C84E534-41C5-4E76-BE4A-960384F7A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3B82096-7AF9-4EEA-86A1-D9D7A44231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C4570D4-2AEB-45FC-9D6E-A27F5AE840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25256-EB4B-4638-A26A-2DFE18B0AEEE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46ED3C1-437B-47DF-9BE0-5E373E4A45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642586B-D902-414F-A2D9-5B3C948A8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4A817-2A67-4288-9E7B-92C4DDD59B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739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C84E534-41C5-4E76-BE4A-960384F7AD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62514" y="365125"/>
            <a:ext cx="8291286" cy="1325563"/>
          </a:xfrm>
        </p:spPr>
        <p:txBody>
          <a:bodyPr/>
          <a:lstStyle>
            <a:lvl1pPr>
              <a:defRPr b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3B82096-7AF9-4EEA-86A1-D9D7A44231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62514" y="1825625"/>
            <a:ext cx="8291286" cy="4351338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1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1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1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1">
                    <a:lumMod val="50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pic>
        <p:nvPicPr>
          <p:cNvPr id="8" name="Рисунок 7" descr="Изображение выглядит как дерево, трава, внешний, растение&#10;&#10;Автоматически созданное описание">
            <a:extLst>
              <a:ext uri="{FF2B5EF4-FFF2-40B4-BE49-F238E27FC236}">
                <a16:creationId xmlns:a16="http://schemas.microsoft.com/office/drawing/2014/main" xmlns="" id="{54CA516A-9D99-4664-BAF0-E71369B51B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8938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132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дерево, внешний, природа&#10;&#10;Автоматически созданное описание">
            <a:extLst>
              <a:ext uri="{FF2B5EF4-FFF2-40B4-BE49-F238E27FC236}">
                <a16:creationId xmlns:a16="http://schemas.microsoft.com/office/drawing/2014/main" xmlns="" id="{A3D5038D-2D34-4FA1-BDC9-2DC604D7D8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4950" y="0"/>
            <a:ext cx="59544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891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C84E534-41C5-4E76-BE4A-960384F7A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3B82096-7AF9-4EEA-86A1-D9D7A44231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C4570D4-2AEB-45FC-9D6E-A27F5AE840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25256-EB4B-4638-A26A-2DFE18B0AEEE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46ED3C1-437B-47DF-9BE0-5E373E4A45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642586B-D902-414F-A2D9-5B3C948A8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4A817-2A67-4288-9E7B-92C4DDD59B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0874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A146F65-E40D-4E2E-9840-32E8BDC5A1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E5F8BDC0-FBE5-4A6C-9D74-E2E4C89DEC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CD603F2-89F9-45A8-A7E7-B89970814E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25256-EB4B-4638-A26A-2DFE18B0AEEE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3077CD5-7336-45F8-BBAB-82F76BC7AF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CE30CB2-BF9F-41FB-B2C6-F3AA6A7DE6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4A817-2A67-4288-9E7B-92C4DDD59B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5443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8FCDDD9-ABF0-4DC9-928F-61E7FAF8F4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446102F-922E-41F0-AE93-C5EF8D8ACDC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58DEFA72-20A0-44BD-9EE0-F73A620312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6C7C8A66-3016-4360-B5FF-A4844E537F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25256-EB4B-4638-A26A-2DFE18B0AEEE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B638B945-4DC8-4634-8BF2-8E2EB6090C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81271EF5-402F-433F-ACBF-CE2499EF1F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4A817-2A67-4288-9E7B-92C4DDD59B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241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6728B93-ED70-44A2-B329-F305CE37A3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F18EC2BC-AB31-4AA0-941B-F63D3203AE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D2557C03-6949-4B43-88E2-49B50F52DE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2D5F4B15-8201-4F09-B138-99CB0A73BC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9EBDFA61-DF01-4A6B-A64D-6A6A062100C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698316A7-11EE-4EB1-9267-121BBC2C39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25256-EB4B-4638-A26A-2DFE18B0AEEE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A7A6A1D8-00D7-4BD6-8B8A-20256B0CEF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CFA1ED72-814B-4160-9AB0-EF8BAA6BF2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4A817-2A67-4288-9E7B-92C4DDD59B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8712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D5ED386-72FA-4E4D-A11F-39B6560CBF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2F544B33-E8C4-4807-917E-9231CD2502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25256-EB4B-4638-A26A-2DFE18B0AEEE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3DF5DF59-9436-4A75-A495-3D18A6322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C76BC6D7-0407-48A5-A406-C4D36802E0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4A817-2A67-4288-9E7B-92C4DDD59B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3998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hyperlink" Target="https://presentation-creation.ru/" TargetMode="Externa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74552CB-2298-46D9-B8AB-F4B8A098E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3F9A7F4-9853-47B5-9218-C21393530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27F95EA-B546-40E5-955E-973EA04C53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225256-EB4B-4638-A26A-2DFE18B0AEEE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FFFF830-B83E-470D-9903-33FD1DB39D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4C71D2B-DD87-4F95-AE17-6A2EC1C181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4A817-2A67-4288-9E7B-92C4DDD59B14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>
            <a:hlinkClick r:id="rId15"/>
            <a:extLst>
              <a:ext uri="{FF2B5EF4-FFF2-40B4-BE49-F238E27FC236}">
                <a16:creationId xmlns:a16="http://schemas.microsoft.com/office/drawing/2014/main" xmlns="" id="{47B89673-269B-483F-B129-9D3CE40FFEE5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230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5" r:id="rId4"/>
    <p:sldLayoutId id="2147483661" r:id="rId5"/>
    <p:sldLayoutId id="2147483651" r:id="rId6"/>
    <p:sldLayoutId id="2147483652" r:id="rId7"/>
    <p:sldLayoutId id="2147483653" r:id="rId8"/>
    <p:sldLayoutId id="2147483654" r:id="rId9"/>
    <p:sldLayoutId id="2147483656" r:id="rId10"/>
    <p:sldLayoutId id="2147483657" r:id="rId11"/>
    <p:sldLayoutId id="2147483658" r:id="rId12"/>
    <p:sldLayoutId id="2147483659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Relationship Id="rId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Relationship Id="rId4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Relationship Id="rId4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slide" Target="slide19.xml"/><Relationship Id="rId18" Type="http://schemas.openxmlformats.org/officeDocument/2006/relationships/slide" Target="slide24.xml"/><Relationship Id="rId26" Type="http://schemas.openxmlformats.org/officeDocument/2006/relationships/slide" Target="slide32.xml"/><Relationship Id="rId3" Type="http://schemas.openxmlformats.org/officeDocument/2006/relationships/slide" Target="slide5.xml"/><Relationship Id="rId21" Type="http://schemas.openxmlformats.org/officeDocument/2006/relationships/slide" Target="slide27.xml"/><Relationship Id="rId7" Type="http://schemas.openxmlformats.org/officeDocument/2006/relationships/slide" Target="slide13.xml"/><Relationship Id="rId12" Type="http://schemas.openxmlformats.org/officeDocument/2006/relationships/slide" Target="slide18.xml"/><Relationship Id="rId17" Type="http://schemas.openxmlformats.org/officeDocument/2006/relationships/slide" Target="slide23.xml"/><Relationship Id="rId25" Type="http://schemas.openxmlformats.org/officeDocument/2006/relationships/slide" Target="slide31.xml"/><Relationship Id="rId2" Type="http://schemas.openxmlformats.org/officeDocument/2006/relationships/slide" Target="slide3.xml"/><Relationship Id="rId16" Type="http://schemas.openxmlformats.org/officeDocument/2006/relationships/slide" Target="slide22.xml"/><Relationship Id="rId20" Type="http://schemas.openxmlformats.org/officeDocument/2006/relationships/slide" Target="slide26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1.xml"/><Relationship Id="rId11" Type="http://schemas.openxmlformats.org/officeDocument/2006/relationships/slide" Target="slide17.xml"/><Relationship Id="rId24" Type="http://schemas.openxmlformats.org/officeDocument/2006/relationships/slide" Target="slide30.xml"/><Relationship Id="rId5" Type="http://schemas.openxmlformats.org/officeDocument/2006/relationships/slide" Target="slide9.xml"/><Relationship Id="rId15" Type="http://schemas.openxmlformats.org/officeDocument/2006/relationships/slide" Target="slide21.xml"/><Relationship Id="rId23" Type="http://schemas.openxmlformats.org/officeDocument/2006/relationships/slide" Target="slide29.xml"/><Relationship Id="rId10" Type="http://schemas.openxmlformats.org/officeDocument/2006/relationships/slide" Target="slide16.xml"/><Relationship Id="rId19" Type="http://schemas.openxmlformats.org/officeDocument/2006/relationships/slide" Target="slide25.xml"/><Relationship Id="rId4" Type="http://schemas.openxmlformats.org/officeDocument/2006/relationships/slide" Target="slide7.xml"/><Relationship Id="rId9" Type="http://schemas.openxmlformats.org/officeDocument/2006/relationships/slide" Target="slide15.xml"/><Relationship Id="rId14" Type="http://schemas.openxmlformats.org/officeDocument/2006/relationships/slide" Target="slide20.xml"/><Relationship Id="rId22" Type="http://schemas.openxmlformats.org/officeDocument/2006/relationships/slide" Target="slide2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.xml"/><Relationship Id="rId4" Type="http://schemas.openxmlformats.org/officeDocument/2006/relationships/slide" Target="slide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EF1700D-8834-4889-9306-C3786535A6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06400"/>
            <a:ext cx="9144000" cy="1886857"/>
          </a:xfrm>
        </p:spPr>
        <p:txBody>
          <a:bodyPr>
            <a:normAutofit/>
          </a:bodyPr>
          <a:lstStyle/>
          <a:p>
            <a:r>
              <a:rPr lang="ru-RU" sz="9600" dirty="0"/>
              <a:t>ЛЕС</a:t>
            </a:r>
          </a:p>
        </p:txBody>
      </p:sp>
    </p:spTree>
    <p:extLst>
      <p:ext uri="{BB962C8B-B14F-4D97-AF65-F5344CB8AC3E}">
        <p14:creationId xmlns:p14="http://schemas.microsoft.com/office/powerpoint/2010/main" val="3908248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0" y="88901"/>
            <a:ext cx="9334500" cy="7493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Правда или ложь?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95839" y="847725"/>
            <a:ext cx="9091386" cy="4662488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Обычный </a:t>
            </a:r>
            <a:r>
              <a:rPr lang="ru-RU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лесной еж </a:t>
            </a:r>
            <a:r>
              <a:rPr lang="ru-RU" sz="4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может</a:t>
            </a:r>
            <a:r>
              <a:rPr lang="ru-RU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съесть гадюку и не погибнуть </a:t>
            </a:r>
            <a:r>
              <a:rPr lang="ru-RU" sz="4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sz="4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этом. </a:t>
            </a:r>
            <a:r>
              <a:rPr lang="ru-RU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Очень сильный змеиный яд для ежей попросту неопасен. Кроме того, они также невосприимчивы к смертельно опасным для человека ядам, например к мышьяку или синильной кислоте.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772150" y="5257800"/>
            <a:ext cx="3143250" cy="16002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Правда</a:t>
            </a:r>
            <a:endParaRPr lang="ru-RU" sz="6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2943225" y="6296025"/>
            <a:ext cx="561975" cy="48577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3045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0" y="88900"/>
            <a:ext cx="9334500" cy="106362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Правда или ложь?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95839" y="1158875"/>
            <a:ext cx="9091386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Тетерева </a:t>
            </a:r>
            <a:r>
              <a:rPr lang="ru-RU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прячутся 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деревьях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181350" y="4933950"/>
            <a:ext cx="3143250" cy="16002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Правда</a:t>
            </a:r>
            <a:endParaRPr lang="ru-RU" sz="6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8239125" y="4933950"/>
            <a:ext cx="3143250" cy="16002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Ложь</a:t>
            </a:r>
            <a:endParaRPr lang="ru-RU" sz="6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5141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0" y="88901"/>
            <a:ext cx="9334500" cy="7493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Правда или ложь?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88582" y="901700"/>
            <a:ext cx="9091386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Тетерева прячутся в снегу. Снежный покров защищает их от холода и от хищников. Тетерев ныряет в сугроб и таится там. Ястреб может долго ходить по снегу в поисках своей добычи, да только попробуй отыщи 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её!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962650" y="5105400"/>
            <a:ext cx="3143250" cy="16002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Ложь</a:t>
            </a:r>
            <a:endParaRPr lang="ru-RU" sz="6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2943225" y="6296025"/>
            <a:ext cx="561975" cy="48577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9904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33939" y="1"/>
            <a:ext cx="8291286" cy="8382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Чье это?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660" y="795101"/>
            <a:ext cx="9065940" cy="606289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5625" y="793750"/>
            <a:ext cx="9096375" cy="60642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172200" y="-142875"/>
            <a:ext cx="213552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Клён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3095625" y="6162675"/>
            <a:ext cx="561975" cy="48577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9643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14650" y="79376"/>
            <a:ext cx="9163050" cy="88265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Чьё это?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5625" y="1060450"/>
            <a:ext cx="5797550" cy="579755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6075" y="654050"/>
            <a:ext cx="9305925" cy="62039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515100" y="-9526"/>
            <a:ext cx="16594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Липа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3095625" y="6162675"/>
            <a:ext cx="561975" cy="48577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1131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95600" y="0"/>
            <a:ext cx="9296400" cy="82867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Чьё это?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925" t="10143" r="3099" b="22656"/>
          <a:stretch/>
        </p:blipFill>
        <p:spPr>
          <a:xfrm>
            <a:off x="6315074" y="1085850"/>
            <a:ext cx="2400301" cy="558251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6075" y="746442"/>
            <a:ext cx="9305925" cy="611155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562725" y="0"/>
            <a:ext cx="15851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Лиса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3095625" y="6162675"/>
            <a:ext cx="561975" cy="48577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759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95600" y="0"/>
            <a:ext cx="9296400" cy="73977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Чьё это?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07" t="5798" r="55243" b="82947"/>
          <a:stretch/>
        </p:blipFill>
        <p:spPr>
          <a:xfrm>
            <a:off x="3981450" y="981074"/>
            <a:ext cx="6683672" cy="3209926"/>
          </a:xfrm>
        </p:spPr>
      </p:pic>
      <p:sp>
        <p:nvSpPr>
          <p:cNvPr id="5" name="TextBox 4"/>
          <p:cNvSpPr txBox="1"/>
          <p:nvPr/>
        </p:nvSpPr>
        <p:spPr>
          <a:xfrm>
            <a:off x="6600825" y="19050"/>
            <a:ext cx="151836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>
                <a:latin typeface="Times New Roman" pitchFamily="18" charset="0"/>
                <a:ea typeface="+mj-ea"/>
                <a:cs typeface="Times New Roman" pitchFamily="18" charset="0"/>
              </a:rPr>
              <a:t>Рысь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25" t="6050" r="13111"/>
          <a:stretch/>
        </p:blipFill>
        <p:spPr>
          <a:xfrm>
            <a:off x="4581525" y="775621"/>
            <a:ext cx="6162675" cy="6082379"/>
          </a:xfrm>
          <a:prstGeom prst="rect">
            <a:avLst/>
          </a:prstGeom>
        </p:spPr>
      </p:pic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3095625" y="6162675"/>
            <a:ext cx="561975" cy="48577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3124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76550" y="1"/>
            <a:ext cx="9315450" cy="723899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Чьё это?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15" t="39256" r="63966" b="9960"/>
          <a:stretch/>
        </p:blipFill>
        <p:spPr>
          <a:xfrm>
            <a:off x="5162550" y="910590"/>
            <a:ext cx="3924300" cy="5690235"/>
          </a:xfrm>
        </p:spPr>
      </p:pic>
      <p:sp>
        <p:nvSpPr>
          <p:cNvPr id="5" name="TextBox 4"/>
          <p:cNvSpPr txBox="1"/>
          <p:nvPr/>
        </p:nvSpPr>
        <p:spPr>
          <a:xfrm>
            <a:off x="6105525" y="0"/>
            <a:ext cx="241232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>
                <a:latin typeface="Times New Roman" pitchFamily="18" charset="0"/>
                <a:ea typeface="+mj-ea"/>
                <a:cs typeface="Times New Roman" pitchFamily="18" charset="0"/>
              </a:rPr>
              <a:t>Черника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0925" y="762000"/>
            <a:ext cx="7620000" cy="6096000"/>
          </a:xfrm>
          <a:prstGeom prst="rect">
            <a:avLst/>
          </a:prstGeom>
        </p:spPr>
      </p:pic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2943225" y="6296025"/>
            <a:ext cx="561975" cy="48577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69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67" r="16961"/>
          <a:stretch/>
        </p:blipFill>
        <p:spPr>
          <a:xfrm>
            <a:off x="8761465" y="2266950"/>
            <a:ext cx="3430535" cy="4591050"/>
          </a:xfrm>
          <a:prstGeom prst="rect">
            <a:avLst/>
          </a:prstGeom>
        </p:spPr>
      </p:pic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2881539" y="0"/>
            <a:ext cx="8291286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Что же это за девица -</a:t>
            </a:r>
          </a:p>
          <a:p>
            <a:pPr marL="0" indent="0">
              <a:buNone/>
            </a:pPr>
            <a:r>
              <a:rPr lang="ru-RU" sz="5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швея, не мастерица,</a:t>
            </a:r>
          </a:p>
          <a:p>
            <a:pPr marL="0" indent="0">
              <a:buNone/>
            </a:pPr>
            <a:r>
              <a:rPr lang="ru-RU" sz="5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Ничего сама не шьёт,</a:t>
            </a:r>
          </a:p>
          <a:p>
            <a:pPr marL="0" indent="0">
              <a:buNone/>
            </a:pPr>
            <a:r>
              <a:rPr lang="ru-RU" sz="5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 в иголках круглый год?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695825" y="4086225"/>
            <a:ext cx="211147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>
                <a:latin typeface="Times New Roman" pitchFamily="18" charset="0"/>
                <a:cs typeface="Times New Roman" pitchFamily="18" charset="0"/>
              </a:rPr>
              <a:t>Ель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3209925" y="6162675"/>
            <a:ext cx="561975" cy="48577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0204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1325" y="2627471"/>
            <a:ext cx="5400675" cy="4230529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52988" y="358775"/>
            <a:ext cx="8853261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этот гладкий коробок</a:t>
            </a:r>
          </a:p>
          <a:p>
            <a:pPr marL="0" indent="0">
              <a:buNone/>
            </a:pPr>
            <a:r>
              <a:rPr lang="ru-RU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Бронзового цвета</a:t>
            </a:r>
          </a:p>
          <a:p>
            <a:pPr marL="0" indent="0">
              <a:buNone/>
            </a:pPr>
            <a:r>
              <a:rPr lang="ru-RU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Спрятан маленький дубок</a:t>
            </a:r>
          </a:p>
          <a:p>
            <a:pPr marL="0" indent="0">
              <a:buNone/>
            </a:pPr>
            <a:r>
              <a:rPr lang="ru-RU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Будущего лета.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57550" y="4514850"/>
            <a:ext cx="317702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Жёлудь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3209925" y="6162675"/>
            <a:ext cx="561975" cy="48577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704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28599" y="200025"/>
            <a:ext cx="2600325" cy="1181100"/>
          </a:xfrm>
          <a:prstGeom prst="roundRect">
            <a:avLst/>
          </a:prstGeom>
          <a:scene3d>
            <a:camera prst="orthographicFront"/>
            <a:lightRig rig="soft" dir="t"/>
          </a:scene3d>
          <a:sp3d prstMaterial="matt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ФАКТЫ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28599" y="1562100"/>
            <a:ext cx="2600325" cy="1181100"/>
          </a:xfrm>
          <a:prstGeom prst="roundRect">
            <a:avLst/>
          </a:prstGeom>
          <a:scene3d>
            <a:camera prst="orthographicFront"/>
            <a:lightRig rig="soft" dir="t"/>
          </a:scene3d>
          <a:sp3d prstMaterial="matt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ЧЬЁ ЭТО?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28599" y="2828925"/>
            <a:ext cx="2600325" cy="1181100"/>
          </a:xfrm>
          <a:prstGeom prst="roundRect">
            <a:avLst/>
          </a:prstGeom>
          <a:scene3d>
            <a:camera prst="orthographicFront"/>
            <a:lightRig rig="soft" dir="t"/>
          </a:scene3d>
          <a:sp3d prstMaterial="matt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ЗАГАДКИ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28599" y="4143375"/>
            <a:ext cx="2600325" cy="1181100"/>
          </a:xfrm>
          <a:prstGeom prst="roundRect">
            <a:avLst/>
          </a:prstGeom>
          <a:scene3d>
            <a:camera prst="orthographicFront"/>
            <a:lightRig rig="soft" dir="t"/>
          </a:scene3d>
          <a:sp3d prstMaterial="matt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ЖИВОТНЫЕ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28596" y="5524500"/>
            <a:ext cx="2600325" cy="1181100"/>
          </a:xfrm>
          <a:prstGeom prst="roundRect">
            <a:avLst/>
          </a:prstGeom>
          <a:scene3d>
            <a:camera prst="orthographicFront"/>
            <a:lightRig rig="soft" dir="t"/>
          </a:scene3d>
          <a:sp3d prstMaterial="matt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ПТИЦЫ</a:t>
            </a:r>
          </a:p>
        </p:txBody>
      </p:sp>
      <p:sp>
        <p:nvSpPr>
          <p:cNvPr id="8" name="Скругленный прямоугольник 7">
            <a:hlinkClick r:id="rId2" action="ppaction://hlinksldjump"/>
          </p:cNvPr>
          <p:cNvSpPr/>
          <p:nvPr/>
        </p:nvSpPr>
        <p:spPr>
          <a:xfrm>
            <a:off x="3524249" y="200025"/>
            <a:ext cx="1266825" cy="10668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>
            <a:sp3d extrusionH="57150">
              <a:bevelT h="25400" prst="softRound"/>
            </a:sp3d>
          </a:bodyPr>
          <a:lstStyle/>
          <a:p>
            <a:pPr algn="ctr"/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88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1" name="Группа 40"/>
          <p:cNvGrpSpPr/>
          <p:nvPr/>
        </p:nvGrpSpPr>
        <p:grpSpPr>
          <a:xfrm>
            <a:off x="5105399" y="10150"/>
            <a:ext cx="1266825" cy="1446550"/>
            <a:chOff x="5105399" y="10150"/>
            <a:chExt cx="1266825" cy="1446550"/>
          </a:xfrm>
        </p:grpSpPr>
        <p:sp>
          <p:nvSpPr>
            <p:cNvPr id="9" name="Скругленный прямоугольник 8">
              <a:hlinkClick r:id="rId3" action="ppaction://hlinksldjump"/>
            </p:cNvPr>
            <p:cNvSpPr/>
            <p:nvPr/>
          </p:nvSpPr>
          <p:spPr>
            <a:xfrm>
              <a:off x="5105399" y="200025"/>
              <a:ext cx="1266825" cy="1066800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  <a:sp3d extrusionH="57150">
                <a:bevelT h="25400" prst="softRound"/>
              </a:sp3d>
            </a:bodyPr>
            <a:lstStyle/>
            <a:p>
              <a:pPr algn="ctr"/>
              <a:endParaRPr lang="ru-RU"/>
            </a:p>
          </p:txBody>
        </p:sp>
        <p:sp>
          <p:nvSpPr>
            <p:cNvPr id="39" name="Прямоугольник 38"/>
            <p:cNvSpPr/>
            <p:nvPr/>
          </p:nvSpPr>
          <p:spPr>
            <a:xfrm>
              <a:off x="5364349" y="10150"/>
              <a:ext cx="748923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ru-RU" sz="8800" dirty="0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sz="88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48" name="Прямоугольник 47"/>
          <p:cNvSpPr/>
          <p:nvPr/>
        </p:nvSpPr>
        <p:spPr>
          <a:xfrm>
            <a:off x="5633364" y="1372225"/>
            <a:ext cx="184731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endParaRPr lang="ru-RU" sz="88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0" name="Группа 59"/>
          <p:cNvGrpSpPr/>
          <p:nvPr/>
        </p:nvGrpSpPr>
        <p:grpSpPr>
          <a:xfrm>
            <a:off x="6743699" y="10150"/>
            <a:ext cx="1266825" cy="1446550"/>
            <a:chOff x="6743699" y="10150"/>
            <a:chExt cx="1266825" cy="1446550"/>
          </a:xfrm>
        </p:grpSpPr>
        <p:sp>
          <p:nvSpPr>
            <p:cNvPr id="10" name="Скругленный прямоугольник 9">
              <a:hlinkClick r:id="rId4" action="ppaction://hlinksldjump"/>
            </p:cNvPr>
            <p:cNvSpPr/>
            <p:nvPr/>
          </p:nvSpPr>
          <p:spPr>
            <a:xfrm>
              <a:off x="6743699" y="200025"/>
              <a:ext cx="1266825" cy="1066800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  <a:sp3d extrusionH="57150">
                <a:bevelT h="25400" prst="softRound"/>
              </a:sp3d>
            </a:bodyPr>
            <a:lstStyle/>
            <a:p>
              <a:pPr algn="ctr"/>
              <a:endParaRPr lang="ru-RU"/>
            </a:p>
          </p:txBody>
        </p:sp>
        <p:sp>
          <p:nvSpPr>
            <p:cNvPr id="44" name="Прямоугольник 43"/>
            <p:cNvSpPr/>
            <p:nvPr/>
          </p:nvSpPr>
          <p:spPr>
            <a:xfrm>
              <a:off x="7002649" y="10150"/>
              <a:ext cx="748924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ru-RU" sz="8800" dirty="0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endParaRPr lang="ru-RU" sz="88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61" name="Группа 60"/>
          <p:cNvGrpSpPr/>
          <p:nvPr/>
        </p:nvGrpSpPr>
        <p:grpSpPr>
          <a:xfrm>
            <a:off x="8277224" y="10775"/>
            <a:ext cx="1266825" cy="1446550"/>
            <a:chOff x="8277224" y="10775"/>
            <a:chExt cx="1266825" cy="1446550"/>
          </a:xfrm>
        </p:grpSpPr>
        <p:sp>
          <p:nvSpPr>
            <p:cNvPr id="11" name="Скругленный прямоугольник 10">
              <a:hlinkClick r:id="rId5" action="ppaction://hlinksldjump"/>
            </p:cNvPr>
            <p:cNvSpPr/>
            <p:nvPr/>
          </p:nvSpPr>
          <p:spPr>
            <a:xfrm>
              <a:off x="8277224" y="200025"/>
              <a:ext cx="1266825" cy="1066800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  <a:sp3d extrusionH="57150">
                <a:bevelT h="25400" prst="softRound"/>
              </a:sp3d>
            </a:bodyPr>
            <a:lstStyle/>
            <a:p>
              <a:pPr algn="ctr"/>
              <a:endParaRPr lang="ru-RU"/>
            </a:p>
          </p:txBody>
        </p:sp>
        <p:sp>
          <p:nvSpPr>
            <p:cNvPr id="58" name="Прямоугольник 57"/>
            <p:cNvSpPr/>
            <p:nvPr/>
          </p:nvSpPr>
          <p:spPr>
            <a:xfrm>
              <a:off x="8536174" y="10775"/>
              <a:ext cx="748924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ru-RU" sz="8800" dirty="0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4</a:t>
              </a:r>
              <a:endParaRPr lang="ru-RU" sz="88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9886949" y="10150"/>
            <a:ext cx="1266825" cy="1446550"/>
            <a:chOff x="9886949" y="10150"/>
            <a:chExt cx="1266825" cy="1446550"/>
          </a:xfrm>
        </p:grpSpPr>
        <p:sp>
          <p:nvSpPr>
            <p:cNvPr id="12" name="Скругленный прямоугольник 11">
              <a:hlinkClick r:id="rId6" action="ppaction://hlinksldjump"/>
            </p:cNvPr>
            <p:cNvSpPr/>
            <p:nvPr/>
          </p:nvSpPr>
          <p:spPr>
            <a:xfrm>
              <a:off x="9886949" y="200025"/>
              <a:ext cx="1266825" cy="1066800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  <a:sp3d extrusionH="57150">
                <a:bevelT h="25400" prst="softRound"/>
              </a:sp3d>
            </a:bodyPr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/>
            <p:cNvSpPr/>
            <p:nvPr/>
          </p:nvSpPr>
          <p:spPr>
            <a:xfrm>
              <a:off x="10145899" y="10150"/>
              <a:ext cx="748924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ru-RU" sz="8800" dirty="0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5</a:t>
              </a:r>
              <a:endParaRPr lang="ru-RU" sz="88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81" name="Прямоугольник 80"/>
          <p:cNvSpPr/>
          <p:nvPr/>
        </p:nvSpPr>
        <p:spPr>
          <a:xfrm>
            <a:off x="8818268" y="2628900"/>
            <a:ext cx="184731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endParaRPr lang="ru-RU" sz="88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4" name="Прямоугольник 83"/>
          <p:cNvSpPr/>
          <p:nvPr/>
        </p:nvSpPr>
        <p:spPr>
          <a:xfrm>
            <a:off x="8797441" y="3953500"/>
            <a:ext cx="184731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endParaRPr lang="ru-RU" sz="88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0" name="Скругленный прямоугольник 99">
            <a:hlinkClick r:id="rId7" action="ppaction://hlinksldjump"/>
          </p:cNvPr>
          <p:cNvSpPr/>
          <p:nvPr/>
        </p:nvSpPr>
        <p:spPr>
          <a:xfrm>
            <a:off x="3524248" y="1676400"/>
            <a:ext cx="1266825" cy="10668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>
            <a:sp3d extrusionH="57150">
              <a:bevelT h="25400" prst="softRound"/>
            </a:sp3d>
          </a:bodyPr>
          <a:lstStyle/>
          <a:p>
            <a:pPr algn="ctr"/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88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01" name="Группа 100"/>
          <p:cNvGrpSpPr/>
          <p:nvPr/>
        </p:nvGrpSpPr>
        <p:grpSpPr>
          <a:xfrm>
            <a:off x="5105399" y="1486525"/>
            <a:ext cx="1266825" cy="1446550"/>
            <a:chOff x="5105399" y="10150"/>
            <a:chExt cx="1266825" cy="1446550"/>
          </a:xfrm>
        </p:grpSpPr>
        <p:sp>
          <p:nvSpPr>
            <p:cNvPr id="102" name="Скругленный прямоугольник 101">
              <a:hlinkClick r:id="rId8" action="ppaction://hlinksldjump"/>
            </p:cNvPr>
            <p:cNvSpPr/>
            <p:nvPr/>
          </p:nvSpPr>
          <p:spPr>
            <a:xfrm>
              <a:off x="5105399" y="200025"/>
              <a:ext cx="1266825" cy="1066800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  <a:sp3d extrusionH="57150">
                <a:bevelT h="25400" prst="softRound"/>
              </a:sp3d>
            </a:bodyPr>
            <a:lstStyle/>
            <a:p>
              <a:pPr algn="ctr"/>
              <a:endParaRPr lang="ru-RU"/>
            </a:p>
          </p:txBody>
        </p:sp>
        <p:sp>
          <p:nvSpPr>
            <p:cNvPr id="103" name="Прямоугольник 102"/>
            <p:cNvSpPr/>
            <p:nvPr/>
          </p:nvSpPr>
          <p:spPr>
            <a:xfrm>
              <a:off x="5364349" y="10150"/>
              <a:ext cx="748923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ru-RU" sz="8800" dirty="0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sz="88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04" name="Группа 103"/>
          <p:cNvGrpSpPr/>
          <p:nvPr/>
        </p:nvGrpSpPr>
        <p:grpSpPr>
          <a:xfrm>
            <a:off x="6743699" y="1438275"/>
            <a:ext cx="1266825" cy="1446550"/>
            <a:chOff x="6743699" y="10150"/>
            <a:chExt cx="1266825" cy="1446550"/>
          </a:xfrm>
        </p:grpSpPr>
        <p:sp>
          <p:nvSpPr>
            <p:cNvPr id="105" name="Скругленный прямоугольник 104">
              <a:hlinkClick r:id="rId9" action="ppaction://hlinksldjump"/>
            </p:cNvPr>
            <p:cNvSpPr/>
            <p:nvPr/>
          </p:nvSpPr>
          <p:spPr>
            <a:xfrm>
              <a:off x="6743699" y="200025"/>
              <a:ext cx="1266825" cy="1066800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  <a:sp3d extrusionH="57150">
                <a:bevelT h="25400" prst="softRound"/>
              </a:sp3d>
            </a:bodyPr>
            <a:lstStyle/>
            <a:p>
              <a:pPr algn="ctr"/>
              <a:endParaRPr lang="ru-RU"/>
            </a:p>
          </p:txBody>
        </p:sp>
        <p:sp>
          <p:nvSpPr>
            <p:cNvPr id="106" name="Прямоугольник 105"/>
            <p:cNvSpPr/>
            <p:nvPr/>
          </p:nvSpPr>
          <p:spPr>
            <a:xfrm>
              <a:off x="7002649" y="10150"/>
              <a:ext cx="748924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ru-RU" sz="8800" dirty="0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endParaRPr lang="ru-RU" sz="88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07" name="Группа 106"/>
          <p:cNvGrpSpPr/>
          <p:nvPr/>
        </p:nvGrpSpPr>
        <p:grpSpPr>
          <a:xfrm>
            <a:off x="8348758" y="1429375"/>
            <a:ext cx="1266825" cy="1446550"/>
            <a:chOff x="8277224" y="10775"/>
            <a:chExt cx="1266825" cy="1446550"/>
          </a:xfrm>
        </p:grpSpPr>
        <p:sp>
          <p:nvSpPr>
            <p:cNvPr id="108" name="Скругленный прямоугольник 107">
              <a:hlinkClick r:id="rId10" action="ppaction://hlinksldjump"/>
            </p:cNvPr>
            <p:cNvSpPr/>
            <p:nvPr/>
          </p:nvSpPr>
          <p:spPr>
            <a:xfrm>
              <a:off x="8277224" y="200025"/>
              <a:ext cx="1266825" cy="1066800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  <a:sp3d extrusionH="57150">
                <a:bevelT h="25400" prst="softRound"/>
              </a:sp3d>
            </a:bodyPr>
            <a:lstStyle/>
            <a:p>
              <a:pPr algn="ctr"/>
              <a:endParaRPr lang="ru-RU"/>
            </a:p>
          </p:txBody>
        </p:sp>
        <p:sp>
          <p:nvSpPr>
            <p:cNvPr id="109" name="Прямоугольник 108"/>
            <p:cNvSpPr/>
            <p:nvPr/>
          </p:nvSpPr>
          <p:spPr>
            <a:xfrm>
              <a:off x="8536174" y="10775"/>
              <a:ext cx="748924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ru-RU" sz="8800" dirty="0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4</a:t>
              </a:r>
              <a:endParaRPr lang="ru-RU" sz="88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13" name="Группа 112"/>
          <p:cNvGrpSpPr/>
          <p:nvPr/>
        </p:nvGrpSpPr>
        <p:grpSpPr>
          <a:xfrm>
            <a:off x="9896473" y="1382375"/>
            <a:ext cx="1266825" cy="1446550"/>
            <a:chOff x="9886949" y="10150"/>
            <a:chExt cx="1266825" cy="1446550"/>
          </a:xfrm>
        </p:grpSpPr>
        <p:sp>
          <p:nvSpPr>
            <p:cNvPr id="114" name="Скругленный прямоугольник 113"/>
            <p:cNvSpPr/>
            <p:nvPr/>
          </p:nvSpPr>
          <p:spPr>
            <a:xfrm>
              <a:off x="9886949" y="200025"/>
              <a:ext cx="1266825" cy="1066800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  <a:sp3d extrusionH="57150">
                <a:bevelT h="25400" prst="softRound"/>
              </a:sp3d>
            </a:bodyPr>
            <a:lstStyle/>
            <a:p>
              <a:pPr algn="ctr"/>
              <a:endParaRPr lang="ru-RU"/>
            </a:p>
          </p:txBody>
        </p:sp>
        <p:sp>
          <p:nvSpPr>
            <p:cNvPr id="115" name="Прямоугольник 114">
              <a:hlinkClick r:id="rId11" action="ppaction://hlinksldjump"/>
            </p:cNvPr>
            <p:cNvSpPr/>
            <p:nvPr/>
          </p:nvSpPr>
          <p:spPr>
            <a:xfrm>
              <a:off x="10145899" y="10150"/>
              <a:ext cx="748924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ru-RU" sz="8800" dirty="0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5</a:t>
              </a:r>
              <a:endParaRPr lang="ru-RU" sz="88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16" name="Скругленный прямоугольник 115">
            <a:hlinkClick r:id="rId12" action="ppaction://hlinksldjump"/>
          </p:cNvPr>
          <p:cNvSpPr/>
          <p:nvPr/>
        </p:nvSpPr>
        <p:spPr>
          <a:xfrm>
            <a:off x="3524249" y="2875925"/>
            <a:ext cx="1266825" cy="10668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>
            <a:sp3d extrusionH="57150">
              <a:bevelT h="25400" prst="softRound"/>
            </a:sp3d>
          </a:bodyPr>
          <a:lstStyle/>
          <a:p>
            <a:pPr algn="ctr"/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88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17" name="Группа 116"/>
          <p:cNvGrpSpPr/>
          <p:nvPr/>
        </p:nvGrpSpPr>
        <p:grpSpPr>
          <a:xfrm>
            <a:off x="5105400" y="2686050"/>
            <a:ext cx="1266825" cy="1446550"/>
            <a:chOff x="5105399" y="10150"/>
            <a:chExt cx="1266825" cy="1446550"/>
          </a:xfrm>
        </p:grpSpPr>
        <p:sp>
          <p:nvSpPr>
            <p:cNvPr id="118" name="Скругленный прямоугольник 117">
              <a:hlinkClick r:id="rId13" action="ppaction://hlinksldjump"/>
            </p:cNvPr>
            <p:cNvSpPr/>
            <p:nvPr/>
          </p:nvSpPr>
          <p:spPr>
            <a:xfrm>
              <a:off x="5105399" y="200025"/>
              <a:ext cx="1266825" cy="1066800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  <a:sp3d extrusionH="57150">
                <a:bevelT h="25400" prst="softRound"/>
              </a:sp3d>
            </a:bodyPr>
            <a:lstStyle/>
            <a:p>
              <a:pPr algn="ctr"/>
              <a:endParaRPr lang="ru-RU"/>
            </a:p>
          </p:txBody>
        </p:sp>
        <p:sp>
          <p:nvSpPr>
            <p:cNvPr id="119" name="Прямоугольник 118"/>
            <p:cNvSpPr/>
            <p:nvPr/>
          </p:nvSpPr>
          <p:spPr>
            <a:xfrm>
              <a:off x="5364349" y="10150"/>
              <a:ext cx="748923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ru-RU" sz="8800" dirty="0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sz="88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20" name="Группа 119"/>
          <p:cNvGrpSpPr/>
          <p:nvPr/>
        </p:nvGrpSpPr>
        <p:grpSpPr>
          <a:xfrm>
            <a:off x="6743700" y="2637800"/>
            <a:ext cx="1266825" cy="1446550"/>
            <a:chOff x="6743699" y="10150"/>
            <a:chExt cx="1266825" cy="1446550"/>
          </a:xfrm>
        </p:grpSpPr>
        <p:sp>
          <p:nvSpPr>
            <p:cNvPr id="121" name="Скругленный прямоугольник 120">
              <a:hlinkClick r:id="rId14" action="ppaction://hlinksldjump"/>
            </p:cNvPr>
            <p:cNvSpPr/>
            <p:nvPr/>
          </p:nvSpPr>
          <p:spPr>
            <a:xfrm>
              <a:off x="6743699" y="200025"/>
              <a:ext cx="1266825" cy="1066800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  <a:sp3d extrusionH="57150">
                <a:bevelT h="25400" prst="softRound"/>
              </a:sp3d>
            </a:bodyPr>
            <a:lstStyle/>
            <a:p>
              <a:pPr algn="ctr"/>
              <a:endParaRPr lang="ru-RU"/>
            </a:p>
          </p:txBody>
        </p:sp>
        <p:sp>
          <p:nvSpPr>
            <p:cNvPr id="122" name="Прямоугольник 121"/>
            <p:cNvSpPr/>
            <p:nvPr/>
          </p:nvSpPr>
          <p:spPr>
            <a:xfrm>
              <a:off x="7002649" y="10150"/>
              <a:ext cx="748924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ru-RU" sz="8800" dirty="0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endParaRPr lang="ru-RU" sz="88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23" name="Группа 122"/>
          <p:cNvGrpSpPr/>
          <p:nvPr/>
        </p:nvGrpSpPr>
        <p:grpSpPr>
          <a:xfrm>
            <a:off x="8348759" y="2628900"/>
            <a:ext cx="1266825" cy="1446550"/>
            <a:chOff x="8277224" y="10775"/>
            <a:chExt cx="1266825" cy="1446550"/>
          </a:xfrm>
        </p:grpSpPr>
        <p:sp>
          <p:nvSpPr>
            <p:cNvPr id="124" name="Скругленный прямоугольник 123">
              <a:hlinkClick r:id="rId15" action="ppaction://hlinksldjump"/>
            </p:cNvPr>
            <p:cNvSpPr/>
            <p:nvPr/>
          </p:nvSpPr>
          <p:spPr>
            <a:xfrm>
              <a:off x="8277224" y="200025"/>
              <a:ext cx="1266825" cy="1066800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  <a:sp3d extrusionH="57150">
                <a:bevelT h="25400" prst="softRound"/>
              </a:sp3d>
            </a:bodyPr>
            <a:lstStyle/>
            <a:p>
              <a:pPr algn="ctr"/>
              <a:endParaRPr lang="ru-RU"/>
            </a:p>
          </p:txBody>
        </p:sp>
        <p:sp>
          <p:nvSpPr>
            <p:cNvPr id="125" name="Прямоугольник 124"/>
            <p:cNvSpPr/>
            <p:nvPr/>
          </p:nvSpPr>
          <p:spPr>
            <a:xfrm>
              <a:off x="8536174" y="10775"/>
              <a:ext cx="748924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ru-RU" sz="8800" dirty="0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4</a:t>
              </a:r>
              <a:endParaRPr lang="ru-RU" sz="88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26" name="Группа 125"/>
          <p:cNvGrpSpPr/>
          <p:nvPr/>
        </p:nvGrpSpPr>
        <p:grpSpPr>
          <a:xfrm>
            <a:off x="9896474" y="2581900"/>
            <a:ext cx="1266825" cy="1446550"/>
            <a:chOff x="9886949" y="10150"/>
            <a:chExt cx="1266825" cy="1446550"/>
          </a:xfrm>
        </p:grpSpPr>
        <p:sp>
          <p:nvSpPr>
            <p:cNvPr id="127" name="Скругленный прямоугольник 126">
              <a:hlinkClick r:id="rId16" action="ppaction://hlinksldjump"/>
            </p:cNvPr>
            <p:cNvSpPr/>
            <p:nvPr/>
          </p:nvSpPr>
          <p:spPr>
            <a:xfrm>
              <a:off x="9886949" y="200025"/>
              <a:ext cx="1266825" cy="1066800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  <a:sp3d extrusionH="57150">
                <a:bevelT h="25400" prst="softRound"/>
              </a:sp3d>
            </a:bodyPr>
            <a:lstStyle/>
            <a:p>
              <a:pPr algn="ctr"/>
              <a:endParaRPr lang="ru-RU"/>
            </a:p>
          </p:txBody>
        </p:sp>
        <p:sp>
          <p:nvSpPr>
            <p:cNvPr id="128" name="Прямоугольник 127"/>
            <p:cNvSpPr/>
            <p:nvPr/>
          </p:nvSpPr>
          <p:spPr>
            <a:xfrm>
              <a:off x="10145899" y="10150"/>
              <a:ext cx="748924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ru-RU" sz="8800" dirty="0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5</a:t>
              </a:r>
              <a:endParaRPr lang="ru-RU" sz="88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29" name="Скругленный прямоугольник 128">
            <a:hlinkClick r:id="rId17" action="ppaction://hlinksldjump"/>
          </p:cNvPr>
          <p:cNvSpPr/>
          <p:nvPr/>
        </p:nvSpPr>
        <p:spPr>
          <a:xfrm>
            <a:off x="3524249" y="4200525"/>
            <a:ext cx="1266825" cy="10668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>
            <a:sp3d extrusionH="57150">
              <a:bevelT h="25400" prst="softRound"/>
            </a:sp3d>
          </a:bodyPr>
          <a:lstStyle/>
          <a:p>
            <a:pPr algn="ctr"/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88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30" name="Группа 129"/>
          <p:cNvGrpSpPr/>
          <p:nvPr/>
        </p:nvGrpSpPr>
        <p:grpSpPr>
          <a:xfrm>
            <a:off x="5105400" y="4010650"/>
            <a:ext cx="1266825" cy="1446550"/>
            <a:chOff x="5105399" y="10150"/>
            <a:chExt cx="1266825" cy="1446550"/>
          </a:xfrm>
        </p:grpSpPr>
        <p:sp>
          <p:nvSpPr>
            <p:cNvPr id="131" name="Скругленный прямоугольник 130">
              <a:hlinkClick r:id="rId18" action="ppaction://hlinksldjump"/>
            </p:cNvPr>
            <p:cNvSpPr/>
            <p:nvPr/>
          </p:nvSpPr>
          <p:spPr>
            <a:xfrm>
              <a:off x="5105399" y="200025"/>
              <a:ext cx="1266825" cy="1066800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  <a:sp3d extrusionH="57150">
                <a:bevelT h="25400" prst="softRound"/>
              </a:sp3d>
            </a:bodyPr>
            <a:lstStyle/>
            <a:p>
              <a:pPr algn="ctr"/>
              <a:endParaRPr lang="ru-RU"/>
            </a:p>
          </p:txBody>
        </p:sp>
        <p:sp>
          <p:nvSpPr>
            <p:cNvPr id="132" name="Прямоугольник 131"/>
            <p:cNvSpPr/>
            <p:nvPr/>
          </p:nvSpPr>
          <p:spPr>
            <a:xfrm>
              <a:off x="5364349" y="10150"/>
              <a:ext cx="748923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ru-RU" sz="8800" dirty="0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sz="88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33" name="Группа 132"/>
          <p:cNvGrpSpPr/>
          <p:nvPr/>
        </p:nvGrpSpPr>
        <p:grpSpPr>
          <a:xfrm>
            <a:off x="6743700" y="3962400"/>
            <a:ext cx="1266825" cy="1446550"/>
            <a:chOff x="6743699" y="10150"/>
            <a:chExt cx="1266825" cy="1446550"/>
          </a:xfrm>
        </p:grpSpPr>
        <p:sp>
          <p:nvSpPr>
            <p:cNvPr id="134" name="Скругленный прямоугольник 133">
              <a:hlinkClick r:id="rId19" action="ppaction://hlinksldjump"/>
            </p:cNvPr>
            <p:cNvSpPr/>
            <p:nvPr/>
          </p:nvSpPr>
          <p:spPr>
            <a:xfrm>
              <a:off x="6743699" y="200025"/>
              <a:ext cx="1266825" cy="1066800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  <a:sp3d extrusionH="57150">
                <a:bevelT h="25400" prst="softRound"/>
              </a:sp3d>
            </a:bodyPr>
            <a:lstStyle/>
            <a:p>
              <a:pPr algn="ctr"/>
              <a:endParaRPr lang="ru-RU"/>
            </a:p>
          </p:txBody>
        </p:sp>
        <p:sp>
          <p:nvSpPr>
            <p:cNvPr id="135" name="Прямоугольник 134"/>
            <p:cNvSpPr/>
            <p:nvPr/>
          </p:nvSpPr>
          <p:spPr>
            <a:xfrm>
              <a:off x="7002649" y="10150"/>
              <a:ext cx="748924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ru-RU" sz="8800" dirty="0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endParaRPr lang="ru-RU" sz="88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36" name="Группа 135"/>
          <p:cNvGrpSpPr/>
          <p:nvPr/>
        </p:nvGrpSpPr>
        <p:grpSpPr>
          <a:xfrm>
            <a:off x="8348759" y="3953500"/>
            <a:ext cx="1266825" cy="1446550"/>
            <a:chOff x="8277224" y="10775"/>
            <a:chExt cx="1266825" cy="1446550"/>
          </a:xfrm>
        </p:grpSpPr>
        <p:sp>
          <p:nvSpPr>
            <p:cNvPr id="137" name="Скругленный прямоугольник 136">
              <a:hlinkClick r:id="rId20" action="ppaction://hlinksldjump"/>
            </p:cNvPr>
            <p:cNvSpPr/>
            <p:nvPr/>
          </p:nvSpPr>
          <p:spPr>
            <a:xfrm>
              <a:off x="8277224" y="200025"/>
              <a:ext cx="1266825" cy="1066800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  <a:sp3d extrusionH="57150">
                <a:bevelT h="25400" prst="softRound"/>
              </a:sp3d>
            </a:bodyPr>
            <a:lstStyle/>
            <a:p>
              <a:pPr algn="ctr"/>
              <a:endParaRPr lang="ru-RU"/>
            </a:p>
          </p:txBody>
        </p:sp>
        <p:sp>
          <p:nvSpPr>
            <p:cNvPr id="138" name="Прямоугольник 137"/>
            <p:cNvSpPr/>
            <p:nvPr/>
          </p:nvSpPr>
          <p:spPr>
            <a:xfrm>
              <a:off x="8536174" y="10775"/>
              <a:ext cx="748924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ru-RU" sz="8800" dirty="0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4</a:t>
              </a:r>
              <a:endParaRPr lang="ru-RU" sz="88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39" name="Группа 138"/>
          <p:cNvGrpSpPr/>
          <p:nvPr/>
        </p:nvGrpSpPr>
        <p:grpSpPr>
          <a:xfrm>
            <a:off x="9896474" y="3906500"/>
            <a:ext cx="1266825" cy="1446550"/>
            <a:chOff x="9886949" y="10150"/>
            <a:chExt cx="1266825" cy="1446550"/>
          </a:xfrm>
        </p:grpSpPr>
        <p:sp>
          <p:nvSpPr>
            <p:cNvPr id="140" name="Скругленный прямоугольник 139">
              <a:hlinkClick r:id="rId21" action="ppaction://hlinksldjump"/>
            </p:cNvPr>
            <p:cNvSpPr/>
            <p:nvPr/>
          </p:nvSpPr>
          <p:spPr>
            <a:xfrm>
              <a:off x="9886949" y="200025"/>
              <a:ext cx="1266825" cy="1066800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  <a:sp3d extrusionH="57150">
                <a:bevelT h="25400" prst="softRound"/>
              </a:sp3d>
            </a:bodyPr>
            <a:lstStyle/>
            <a:p>
              <a:pPr algn="ctr"/>
              <a:endParaRPr lang="ru-RU"/>
            </a:p>
          </p:txBody>
        </p:sp>
        <p:sp>
          <p:nvSpPr>
            <p:cNvPr id="141" name="Прямоугольник 140"/>
            <p:cNvSpPr/>
            <p:nvPr/>
          </p:nvSpPr>
          <p:spPr>
            <a:xfrm>
              <a:off x="10145899" y="10150"/>
              <a:ext cx="748924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ru-RU" sz="8800" dirty="0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5</a:t>
              </a:r>
              <a:endParaRPr lang="ru-RU" sz="88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42" name="Скругленный прямоугольник 141">
            <a:hlinkClick r:id="rId22" action="ppaction://hlinksldjump"/>
          </p:cNvPr>
          <p:cNvSpPr/>
          <p:nvPr/>
        </p:nvSpPr>
        <p:spPr>
          <a:xfrm>
            <a:off x="3524247" y="5581650"/>
            <a:ext cx="1266825" cy="10668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>
            <a:sp3d extrusionH="57150">
              <a:bevelT h="25400" prst="softRound"/>
            </a:sp3d>
          </a:bodyPr>
          <a:lstStyle/>
          <a:p>
            <a:pPr algn="ctr"/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88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43" name="Группа 142"/>
          <p:cNvGrpSpPr/>
          <p:nvPr/>
        </p:nvGrpSpPr>
        <p:grpSpPr>
          <a:xfrm>
            <a:off x="5105398" y="5391775"/>
            <a:ext cx="1266825" cy="1446550"/>
            <a:chOff x="5105399" y="10150"/>
            <a:chExt cx="1266825" cy="1446550"/>
          </a:xfrm>
        </p:grpSpPr>
        <p:sp>
          <p:nvSpPr>
            <p:cNvPr id="144" name="Скругленный прямоугольник 143">
              <a:hlinkClick r:id="rId23" action="ppaction://hlinksldjump"/>
            </p:cNvPr>
            <p:cNvSpPr/>
            <p:nvPr/>
          </p:nvSpPr>
          <p:spPr>
            <a:xfrm>
              <a:off x="5105399" y="200025"/>
              <a:ext cx="1266825" cy="1066800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  <a:sp3d extrusionH="57150">
                <a:bevelT h="25400" prst="softRound"/>
              </a:sp3d>
            </a:bodyPr>
            <a:lstStyle/>
            <a:p>
              <a:pPr algn="ctr"/>
              <a:endParaRPr lang="ru-RU"/>
            </a:p>
          </p:txBody>
        </p:sp>
        <p:sp>
          <p:nvSpPr>
            <p:cNvPr id="145" name="Прямоугольник 144"/>
            <p:cNvSpPr/>
            <p:nvPr/>
          </p:nvSpPr>
          <p:spPr>
            <a:xfrm>
              <a:off x="5364349" y="10150"/>
              <a:ext cx="748923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ru-RU" sz="8800" dirty="0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sz="88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46" name="Группа 145"/>
          <p:cNvGrpSpPr/>
          <p:nvPr/>
        </p:nvGrpSpPr>
        <p:grpSpPr>
          <a:xfrm>
            <a:off x="6743698" y="5343525"/>
            <a:ext cx="1266825" cy="1446550"/>
            <a:chOff x="6743699" y="10150"/>
            <a:chExt cx="1266825" cy="1446550"/>
          </a:xfrm>
        </p:grpSpPr>
        <p:sp>
          <p:nvSpPr>
            <p:cNvPr id="147" name="Скругленный прямоугольник 146">
              <a:hlinkClick r:id="rId24" action="ppaction://hlinksldjump"/>
            </p:cNvPr>
            <p:cNvSpPr/>
            <p:nvPr/>
          </p:nvSpPr>
          <p:spPr>
            <a:xfrm>
              <a:off x="6743699" y="200025"/>
              <a:ext cx="1266825" cy="1066800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  <a:sp3d extrusionH="57150">
                <a:bevelT h="25400" prst="softRound"/>
              </a:sp3d>
            </a:bodyPr>
            <a:lstStyle/>
            <a:p>
              <a:pPr algn="ctr"/>
              <a:endParaRPr lang="ru-RU"/>
            </a:p>
          </p:txBody>
        </p:sp>
        <p:sp>
          <p:nvSpPr>
            <p:cNvPr id="148" name="Прямоугольник 147"/>
            <p:cNvSpPr/>
            <p:nvPr/>
          </p:nvSpPr>
          <p:spPr>
            <a:xfrm>
              <a:off x="7002649" y="10150"/>
              <a:ext cx="748924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ru-RU" sz="8800" dirty="0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endParaRPr lang="ru-RU" sz="88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49" name="Группа 148"/>
          <p:cNvGrpSpPr/>
          <p:nvPr/>
        </p:nvGrpSpPr>
        <p:grpSpPr>
          <a:xfrm>
            <a:off x="8348757" y="5334625"/>
            <a:ext cx="1266825" cy="1446550"/>
            <a:chOff x="8277224" y="10775"/>
            <a:chExt cx="1266825" cy="1446550"/>
          </a:xfrm>
        </p:grpSpPr>
        <p:sp>
          <p:nvSpPr>
            <p:cNvPr id="150" name="Скругленный прямоугольник 149">
              <a:hlinkClick r:id="rId25" action="ppaction://hlinksldjump"/>
            </p:cNvPr>
            <p:cNvSpPr/>
            <p:nvPr/>
          </p:nvSpPr>
          <p:spPr>
            <a:xfrm>
              <a:off x="8277224" y="200025"/>
              <a:ext cx="1266825" cy="1066800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  <a:sp3d extrusionH="57150">
                <a:bevelT h="25400" prst="softRound"/>
              </a:sp3d>
            </a:bodyPr>
            <a:lstStyle/>
            <a:p>
              <a:pPr algn="ctr"/>
              <a:endParaRPr lang="ru-RU"/>
            </a:p>
          </p:txBody>
        </p:sp>
        <p:sp>
          <p:nvSpPr>
            <p:cNvPr id="151" name="Прямоугольник 150"/>
            <p:cNvSpPr/>
            <p:nvPr/>
          </p:nvSpPr>
          <p:spPr>
            <a:xfrm>
              <a:off x="8536174" y="10775"/>
              <a:ext cx="748924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ru-RU" sz="8800" dirty="0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4</a:t>
              </a:r>
              <a:endParaRPr lang="ru-RU" sz="88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52" name="Группа 151"/>
          <p:cNvGrpSpPr/>
          <p:nvPr/>
        </p:nvGrpSpPr>
        <p:grpSpPr>
          <a:xfrm>
            <a:off x="9896472" y="5287625"/>
            <a:ext cx="1266825" cy="1446550"/>
            <a:chOff x="9886949" y="10150"/>
            <a:chExt cx="1266825" cy="1446550"/>
          </a:xfrm>
        </p:grpSpPr>
        <p:sp>
          <p:nvSpPr>
            <p:cNvPr id="153" name="Скругленный прямоугольник 152">
              <a:hlinkClick r:id="rId26" action="ppaction://hlinksldjump"/>
            </p:cNvPr>
            <p:cNvSpPr/>
            <p:nvPr/>
          </p:nvSpPr>
          <p:spPr>
            <a:xfrm>
              <a:off x="9886949" y="200025"/>
              <a:ext cx="1266825" cy="1066800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  <a:sp3d extrusionH="57150">
                <a:bevelT h="25400" prst="softRound"/>
              </a:sp3d>
            </a:bodyPr>
            <a:lstStyle/>
            <a:p>
              <a:pPr algn="ctr"/>
              <a:endParaRPr lang="ru-RU"/>
            </a:p>
          </p:txBody>
        </p:sp>
        <p:sp>
          <p:nvSpPr>
            <p:cNvPr id="154" name="Прямоугольник 153"/>
            <p:cNvSpPr/>
            <p:nvPr/>
          </p:nvSpPr>
          <p:spPr>
            <a:xfrm>
              <a:off x="10145899" y="10150"/>
              <a:ext cx="748924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ru-RU" sz="8800" dirty="0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5</a:t>
              </a:r>
              <a:endParaRPr lang="ru-RU" sz="88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9763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3464" y="196850"/>
            <a:ext cx="8291286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8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Мягок, а не пух,</a:t>
            </a:r>
          </a:p>
          <a:p>
            <a:pPr marL="0" indent="0">
              <a:buNone/>
            </a:pPr>
            <a:r>
              <a:rPr lang="ru-RU" sz="8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Зелен, а не трава.</a:t>
            </a:r>
          </a:p>
          <a:p>
            <a:pPr marL="0" indent="0">
              <a:buNone/>
            </a:pPr>
            <a:endParaRPr lang="ru-RU" sz="5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42865" y="4056634"/>
            <a:ext cx="207165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ru-RU" sz="8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Мох</a:t>
            </a:r>
            <a:endParaRPr lang="ru-RU" sz="5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1066" y="2762250"/>
            <a:ext cx="6140933" cy="4095749"/>
          </a:xfrm>
          <a:prstGeom prst="rect">
            <a:avLst/>
          </a:prstGeom>
        </p:spPr>
      </p:pic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3209925" y="6162675"/>
            <a:ext cx="561975" cy="48577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6795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92" r="14073"/>
          <a:stretch/>
        </p:blipFill>
        <p:spPr>
          <a:xfrm>
            <a:off x="8353425" y="2109248"/>
            <a:ext cx="3838575" cy="4748752"/>
          </a:xfrm>
          <a:prstGeom prst="rect">
            <a:avLst/>
          </a:prstGeom>
        </p:spPr>
      </p:pic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2900589" y="167481"/>
            <a:ext cx="8291286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5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Высоконько стоит,</a:t>
            </a:r>
          </a:p>
          <a:p>
            <a:pPr marL="0" indent="0">
              <a:buNone/>
            </a:pPr>
            <a:r>
              <a:rPr lang="ru-RU" sz="5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Далеконько</a:t>
            </a:r>
            <a:r>
              <a:rPr lang="ru-RU" sz="5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глядит,</a:t>
            </a:r>
          </a:p>
          <a:p>
            <a:pPr marL="0" indent="0">
              <a:buNone/>
            </a:pPr>
            <a:r>
              <a:rPr lang="ru-RU" sz="5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Станет старушкой —</a:t>
            </a:r>
          </a:p>
          <a:p>
            <a:pPr marL="0" indent="0">
              <a:buNone/>
            </a:pPr>
            <a:r>
              <a:rPr lang="ru-RU" sz="5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Будет избушкой.</a:t>
            </a:r>
          </a:p>
          <a:p>
            <a:pPr marL="0" indent="0">
              <a:buNone/>
            </a:pPr>
            <a:endParaRPr lang="ru-RU" sz="5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831337" y="4483624"/>
            <a:ext cx="3135025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ru-RU" sz="8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Сосна</a:t>
            </a:r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3209925" y="6162675"/>
            <a:ext cx="561975" cy="48577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9310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5774" y="2771774"/>
            <a:ext cx="4086225" cy="4086225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86314" y="111125"/>
            <a:ext cx="8291286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5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колыбельке подвесной</a:t>
            </a:r>
          </a:p>
          <a:p>
            <a:pPr marL="0" indent="0">
              <a:buNone/>
            </a:pPr>
            <a:r>
              <a:rPr lang="ru-RU" sz="5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Летом житель спит лесной.</a:t>
            </a:r>
          </a:p>
          <a:p>
            <a:pPr marL="0" indent="0">
              <a:buNone/>
            </a:pPr>
            <a:r>
              <a:rPr lang="ru-RU" sz="5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Осень пёстрая придёт —</a:t>
            </a:r>
          </a:p>
          <a:p>
            <a:pPr marL="0" indent="0">
              <a:buNone/>
            </a:pPr>
            <a:r>
              <a:rPr lang="ru-RU" sz="5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зубок он попадёт.</a:t>
            </a:r>
          </a:p>
          <a:p>
            <a:pPr marL="0" indent="0">
              <a:buNone/>
            </a:pPr>
            <a:endParaRPr lang="ru-RU" sz="6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33875" y="4563070"/>
            <a:ext cx="184165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ru-RU" sz="6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Орех</a:t>
            </a:r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3209925" y="6162675"/>
            <a:ext cx="561975" cy="48577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4911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24413" y="1311275"/>
            <a:ext cx="9043761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Большой пушистый хвост, цепкие лапки, большие, очень острые зубки, ушки с маленькими кисточками, мех летом рыжевато-золотистый, зимой – серебристо-серый.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550" y="15379"/>
            <a:ext cx="9315450" cy="684262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86075" y="365126"/>
            <a:ext cx="9305925" cy="69214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8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Белка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3209925" y="6162675"/>
            <a:ext cx="561975" cy="48577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1361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86076" y="1"/>
            <a:ext cx="9296400" cy="65405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Бобр</a:t>
            </a:r>
            <a:endParaRPr lang="ru-RU" sz="6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Крупный грызун, хвост без шерсти и похож на лопату; мех густой и красивый; трудолюбивый, прекрасно ныряет и плавает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6076" y="654051"/>
            <a:ext cx="9305924" cy="6203949"/>
          </a:xfrm>
          <a:prstGeom prst="rect">
            <a:avLst/>
          </a:prstGeom>
        </p:spPr>
      </p:pic>
      <p:sp>
        <p:nvSpPr>
          <p:cNvPr id="4" name="Управляющая кнопка: домой 3">
            <a:hlinkClick r:id="rId4" action="ppaction://hlinksldjump" highlightClick="1"/>
          </p:cNvPr>
          <p:cNvSpPr/>
          <p:nvPr/>
        </p:nvSpPr>
        <p:spPr>
          <a:xfrm>
            <a:off x="3209925" y="6162675"/>
            <a:ext cx="561975" cy="48577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26787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62514" y="1811337"/>
            <a:ext cx="8291286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Крупное тело, густая жесткая шерсть, заострённые торчащие уши, острые клыки, маленькие глаза, на вытянутом рыльце пятачок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09" b="4129"/>
          <a:stretch/>
        </p:blipFill>
        <p:spPr>
          <a:xfrm>
            <a:off x="2886075" y="0"/>
            <a:ext cx="9305925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86075" y="0"/>
            <a:ext cx="5019675" cy="1325563"/>
          </a:xfrm>
        </p:spPr>
        <p:txBody>
          <a:bodyPr/>
          <a:lstStyle/>
          <a:p>
            <a:pPr algn="ctr"/>
            <a:r>
              <a:rPr lang="ru-RU" sz="8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Кабан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3209925" y="6162675"/>
            <a:ext cx="561975" cy="48577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1611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62488" y="1"/>
            <a:ext cx="9329511" cy="65404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8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Крот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Глаза почти слепые, сильные передние лапы с длинными когтями, густой бархатистый тёмный мех, прижатый к туловищу, удлинённый нос, довольно короткий хвост.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6075" y="654050"/>
            <a:ext cx="9305925" cy="6203950"/>
          </a:xfrm>
          <a:prstGeom prst="rect">
            <a:avLst/>
          </a:prstGeom>
        </p:spPr>
      </p:pic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3209925" y="6162675"/>
            <a:ext cx="561975" cy="48577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3813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72014" y="0"/>
            <a:ext cx="9319986" cy="63817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8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Лось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Удлинённая и тяжелая голова с широкими плоскими рогами, ноги тонкие и длинные, а хвост короткий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6816" y="638175"/>
            <a:ext cx="9325184" cy="6219825"/>
          </a:xfrm>
          <a:prstGeom prst="rect">
            <a:avLst/>
          </a:prstGeom>
        </p:spPr>
      </p:pic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3209925" y="6162675"/>
            <a:ext cx="561975" cy="48577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8838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33700" y="365125"/>
            <a:ext cx="91821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Какая птица подбрасывает яйца в чужие гнёзда?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9706" y="1029397"/>
            <a:ext cx="8757871" cy="582860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886450" y="0"/>
            <a:ext cx="30710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>
                <a:latin typeface="Times New Roman" pitchFamily="18" charset="0"/>
                <a:ea typeface="+mj-ea"/>
                <a:cs typeface="Times New Roman" pitchFamily="18" charset="0"/>
              </a:rPr>
              <a:t>Кукушка</a:t>
            </a:r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3209925" y="6162675"/>
            <a:ext cx="561975" cy="48577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6094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33701" y="422275"/>
            <a:ext cx="9096374" cy="1325563"/>
          </a:xfrm>
        </p:spPr>
        <p:txBody>
          <a:bodyPr>
            <a:noAutofit/>
          </a:bodyPr>
          <a:lstStyle/>
          <a:p>
            <a:pPr algn="ctr"/>
            <a:r>
              <a:rPr lang="ru-RU" sz="5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вверх и вниз по стволу проползет, пока себе еду не найдет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7025" y="579183"/>
            <a:ext cx="9324975" cy="6278817"/>
          </a:xfrm>
        </p:spPr>
      </p:pic>
      <p:sp>
        <p:nvSpPr>
          <p:cNvPr id="5" name="TextBox 4"/>
          <p:cNvSpPr txBox="1"/>
          <p:nvPr/>
        </p:nvSpPr>
        <p:spPr>
          <a:xfrm>
            <a:off x="3048000" y="1333500"/>
            <a:ext cx="35450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>
                <a:latin typeface="Times New Roman" pitchFamily="18" charset="0"/>
                <a:ea typeface="+mj-ea"/>
                <a:cs typeface="Times New Roman" pitchFamily="18" charset="0"/>
              </a:rPr>
              <a:t>Поползень</a:t>
            </a:r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3209925" y="6162675"/>
            <a:ext cx="561975" cy="48577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2318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0" y="88900"/>
            <a:ext cx="9334500" cy="106362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Правда или ложь?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95839" y="1158875"/>
            <a:ext cx="9091386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Одними из наиболее 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распространённых </a:t>
            </a:r>
            <a:r>
              <a:rPr lang="ru-RU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лесных животных являются волки.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181350" y="4933950"/>
            <a:ext cx="3143250" cy="16002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Правда</a:t>
            </a:r>
            <a:endParaRPr lang="ru-RU" sz="6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239125" y="4933950"/>
            <a:ext cx="3143250" cy="16002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Ложь</a:t>
            </a:r>
            <a:endParaRPr lang="ru-RU" sz="6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3283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33701" y="117475"/>
            <a:ext cx="9191624" cy="1325563"/>
          </a:xfrm>
        </p:spPr>
        <p:txBody>
          <a:bodyPr>
            <a:noAutofit/>
          </a:bodyPr>
          <a:lstStyle/>
          <a:p>
            <a:pPr algn="ctr"/>
            <a:r>
              <a:rPr lang="ru-RU" sz="5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Какая птица является символом мудрости?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6075" y="460177"/>
            <a:ext cx="9305925" cy="6397823"/>
          </a:xfrm>
        </p:spPr>
      </p:pic>
      <p:sp>
        <p:nvSpPr>
          <p:cNvPr id="5" name="TextBox 4"/>
          <p:cNvSpPr txBox="1"/>
          <p:nvPr/>
        </p:nvSpPr>
        <p:spPr>
          <a:xfrm>
            <a:off x="9153525" y="971550"/>
            <a:ext cx="17335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>
                <a:latin typeface="Times New Roman" pitchFamily="18" charset="0"/>
                <a:ea typeface="+mj-ea"/>
                <a:cs typeface="Times New Roman" pitchFamily="18" charset="0"/>
              </a:rPr>
              <a:t>Сова</a:t>
            </a:r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3209925" y="6162675"/>
            <a:ext cx="561975" cy="48577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958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43225" y="146050"/>
            <a:ext cx="9124949" cy="1325563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Птица- лекарь для деревьев?</a:t>
            </a:r>
            <a:endParaRPr lang="ru-RU" sz="5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8896" y="0"/>
            <a:ext cx="10281859" cy="6858000"/>
          </a:xfrm>
        </p:spPr>
      </p:pic>
      <p:sp>
        <p:nvSpPr>
          <p:cNvPr id="5" name="TextBox 4"/>
          <p:cNvSpPr txBox="1"/>
          <p:nvPr/>
        </p:nvSpPr>
        <p:spPr>
          <a:xfrm>
            <a:off x="8620125" y="342900"/>
            <a:ext cx="207140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>
                <a:latin typeface="Times New Roman" pitchFamily="18" charset="0"/>
                <a:ea typeface="+mj-ea"/>
                <a:cs typeface="Times New Roman" pitchFamily="18" charset="0"/>
              </a:rPr>
              <a:t>Дятел</a:t>
            </a:r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3209925" y="6162675"/>
            <a:ext cx="561975" cy="48577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1677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4175" y="190501"/>
            <a:ext cx="9267825" cy="1500188"/>
          </a:xfrm>
        </p:spPr>
        <p:txBody>
          <a:bodyPr>
            <a:noAutofit/>
          </a:bodyPr>
          <a:lstStyle/>
          <a:p>
            <a:pPr algn="ctr"/>
            <a:r>
              <a:rPr lang="ru-RU" sz="5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Какая птица выводит птенцов зимой? </a:t>
            </a:r>
            <a:endParaRPr lang="ru-RU" sz="48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2754" y="-1"/>
            <a:ext cx="9808821" cy="6858001"/>
          </a:xfrm>
        </p:spPr>
      </p:pic>
      <p:sp>
        <p:nvSpPr>
          <p:cNvPr id="8" name="TextBox 7"/>
          <p:cNvSpPr txBox="1"/>
          <p:nvPr/>
        </p:nvSpPr>
        <p:spPr>
          <a:xfrm>
            <a:off x="2819400" y="3086100"/>
            <a:ext cx="202972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>
                <a:latin typeface="Times New Roman" pitchFamily="18" charset="0"/>
                <a:ea typeface="+mj-ea"/>
                <a:cs typeface="Times New Roman" pitchFamily="18" charset="0"/>
              </a:rPr>
              <a:t>Клёст</a:t>
            </a:r>
          </a:p>
        </p:txBody>
      </p:sp>
      <p:sp>
        <p:nvSpPr>
          <p:cNvPr id="9" name="Управляющая кнопка: домой 8">
            <a:hlinkClick r:id="rId3" action="ppaction://hlinksldjump" highlightClick="1"/>
          </p:cNvPr>
          <p:cNvSpPr/>
          <p:nvPr/>
        </p:nvSpPr>
        <p:spPr>
          <a:xfrm>
            <a:off x="3209925" y="6162675"/>
            <a:ext cx="561975" cy="48577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9192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0" y="88900"/>
            <a:ext cx="9334500" cy="106362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Правда или ложь?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95839" y="1158875"/>
            <a:ext cx="9091386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Одними из наиболее 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распространённых </a:t>
            </a:r>
            <a:r>
              <a:rPr lang="ru-RU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лесных животных являются волки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ctr">
              <a:buNone/>
            </a:pPr>
            <a:r>
              <a:rPr lang="ru-RU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Они встречаются в лесных массивах всех материков, кроме Антарктиды и Австралии.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829300" y="5105400"/>
            <a:ext cx="3143250" cy="16002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Правда</a:t>
            </a:r>
            <a:endParaRPr lang="ru-RU" sz="6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2943225" y="6296025"/>
            <a:ext cx="561975" cy="48577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7232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0" y="88900"/>
            <a:ext cx="9334500" cy="106362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Правда или ложь?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95839" y="1158875"/>
            <a:ext cx="9091386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Самым хитрым из лесных обитателей можно назвать 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рысь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181350" y="4933950"/>
            <a:ext cx="3143250" cy="16002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Правда</a:t>
            </a:r>
            <a:endParaRPr lang="ru-RU" sz="6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239125" y="4933950"/>
            <a:ext cx="3143250" cy="16002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Ложь</a:t>
            </a:r>
            <a:endParaRPr lang="ru-RU" sz="6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1044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0" y="88900"/>
            <a:ext cx="9334500" cy="106362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Правда или ложь?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86314" y="987425"/>
            <a:ext cx="9091386" cy="4351338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Самым хитрым из лесных обитателей можно назвать </a:t>
            </a:r>
            <a:r>
              <a:rPr lang="ru-RU" sz="4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лисицу</a:t>
            </a:r>
            <a:r>
              <a:rPr lang="ru-RU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Лисы иногда прикидываются мёртвыми, и лежат неподвижно часами, ожидая, пока 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какой-нибудь </a:t>
            </a:r>
            <a:r>
              <a:rPr lang="ru-RU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мелкий зверёк не отважится отведать “падали” и не подойдёт достаточно близко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695950" y="5162550"/>
            <a:ext cx="3143250" cy="16002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Ложь</a:t>
            </a:r>
            <a:endParaRPr lang="ru-RU" sz="6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2943225" y="6296025"/>
            <a:ext cx="561975" cy="48577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7100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0" y="88900"/>
            <a:ext cx="9334500" cy="106362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Правда или ложь?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95839" y="1158875"/>
            <a:ext cx="9091386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лесу нет вредных или полезных животных, для экосистемы важны они все.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181350" y="4933950"/>
            <a:ext cx="3143250" cy="16002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Правда</a:t>
            </a:r>
            <a:endParaRPr lang="ru-RU" sz="6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239125" y="4933950"/>
            <a:ext cx="3143250" cy="16002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Ложь</a:t>
            </a:r>
            <a:endParaRPr lang="ru-RU" sz="6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9154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0" y="88900"/>
            <a:ext cx="9334500" cy="106362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Правда или ложь?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95839" y="1158875"/>
            <a:ext cx="9091386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лесу нет вредных или полезных животных, для экосистемы важны они все.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067425" y="4914900"/>
            <a:ext cx="3143250" cy="16002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Правда</a:t>
            </a:r>
            <a:endParaRPr lang="ru-RU" sz="6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2943225" y="6296025"/>
            <a:ext cx="561975" cy="48577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9282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0" y="88900"/>
            <a:ext cx="9334500" cy="106362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Правда или ложь?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95839" y="1158875"/>
            <a:ext cx="9091386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бычный </a:t>
            </a:r>
            <a:r>
              <a:rPr lang="ru-RU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лесной 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ёж </a:t>
            </a:r>
            <a:r>
              <a:rPr lang="ru-RU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может съесть гадюку и не погибнуть при 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этом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181350" y="4933950"/>
            <a:ext cx="3143250" cy="16002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Правда</a:t>
            </a:r>
            <a:endParaRPr lang="ru-RU" sz="6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239125" y="4933950"/>
            <a:ext cx="3143250" cy="16002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Ложь</a:t>
            </a:r>
            <a:endParaRPr lang="ru-RU" sz="6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7641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Зеленый и желтый">
    <a:dk1>
      <a:sysClr val="windowText" lastClr="000000"/>
    </a:dk1>
    <a:lt1>
      <a:sysClr val="window" lastClr="FFFFFF"/>
    </a:lt1>
    <a:dk2>
      <a:srgbClr val="455F51"/>
    </a:dk2>
    <a:lt2>
      <a:srgbClr val="E2DFCC"/>
    </a:lt2>
    <a:accent1>
      <a:srgbClr val="99CB38"/>
    </a:accent1>
    <a:accent2>
      <a:srgbClr val="63A537"/>
    </a:accent2>
    <a:accent3>
      <a:srgbClr val="37A76F"/>
    </a:accent3>
    <a:accent4>
      <a:srgbClr val="44C1A3"/>
    </a:accent4>
    <a:accent5>
      <a:srgbClr val="4EB3CF"/>
    </a:accent5>
    <a:accent6>
      <a:srgbClr val="51C3F9"/>
    </a:accent6>
    <a:hlink>
      <a:srgbClr val="EE7B08"/>
    </a:hlink>
    <a:folHlink>
      <a:srgbClr val="977B2D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147</TotalTime>
  <Words>549</Words>
  <Application>Microsoft Office PowerPoint</Application>
  <PresentationFormat>Произвольный</PresentationFormat>
  <Paragraphs>120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ЛЕС</vt:lpstr>
      <vt:lpstr>Презентация PowerPoint</vt:lpstr>
      <vt:lpstr>Правда или ложь?</vt:lpstr>
      <vt:lpstr>Правда или ложь?</vt:lpstr>
      <vt:lpstr>Правда или ложь?</vt:lpstr>
      <vt:lpstr>Правда или ложь?</vt:lpstr>
      <vt:lpstr>Правда или ложь?</vt:lpstr>
      <vt:lpstr>Правда или ложь?</vt:lpstr>
      <vt:lpstr>Правда или ложь?</vt:lpstr>
      <vt:lpstr>Правда или ложь?</vt:lpstr>
      <vt:lpstr>Правда или ложь?</vt:lpstr>
      <vt:lpstr>Правда или ложь?</vt:lpstr>
      <vt:lpstr>Чье это?</vt:lpstr>
      <vt:lpstr>Чьё это?</vt:lpstr>
      <vt:lpstr>Чьё это?</vt:lpstr>
      <vt:lpstr>Чьё это?</vt:lpstr>
      <vt:lpstr>Чьё это?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Белка</vt:lpstr>
      <vt:lpstr>Бобр</vt:lpstr>
      <vt:lpstr>Кабан </vt:lpstr>
      <vt:lpstr>Крот </vt:lpstr>
      <vt:lpstr>Лось</vt:lpstr>
      <vt:lpstr>Какая птица подбрасывает яйца в чужие гнёзда? </vt:lpstr>
      <vt:lpstr>И вверх и вниз по стволу проползет, пока себе еду не найдет</vt:lpstr>
      <vt:lpstr>Какая птица является символом мудрости?</vt:lpstr>
      <vt:lpstr>Птица- лекарь для деревьев?</vt:lpstr>
      <vt:lpstr>Какая птица выводит птенцов зимой?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 Obstinate</dc:creator>
  <cp:lastModifiedBy>Nitro5</cp:lastModifiedBy>
  <cp:revision>23</cp:revision>
  <dcterms:created xsi:type="dcterms:W3CDTF">2021-05-05T06:13:49Z</dcterms:created>
  <dcterms:modified xsi:type="dcterms:W3CDTF">2024-03-18T16:01:12Z</dcterms:modified>
</cp:coreProperties>
</file>