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8" r:id="rId4"/>
    <p:sldId id="266" r:id="rId5"/>
    <p:sldId id="269" r:id="rId6"/>
    <p:sldId id="257" r:id="rId7"/>
    <p:sldId id="271" r:id="rId8"/>
    <p:sldId id="272" r:id="rId9"/>
    <p:sldId id="273" r:id="rId10"/>
    <p:sldId id="270" r:id="rId11"/>
    <p:sldId id="258" r:id="rId12"/>
    <p:sldId id="260" r:id="rId13"/>
    <p:sldId id="261" r:id="rId14"/>
    <p:sldId id="262" r:id="rId15"/>
    <p:sldId id="274" r:id="rId16"/>
    <p:sldId id="267" r:id="rId17"/>
    <p:sldId id="276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im3-tub-ru.yandex.net/i?id=e42a37dee43323ef6c64fcda509fbac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Мастер – класс</a:t>
            </a:r>
            <a:r>
              <a:rPr lang="ru-RU" sz="4000" b="1" dirty="0" smtClean="0">
                <a:latin typeface="Georgia" pitchFamily="18" charset="0"/>
              </a:rPr>
              <a:t/>
            </a:r>
            <a:br>
              <a:rPr lang="ru-RU" sz="4000" b="1" dirty="0" smtClean="0">
                <a:latin typeface="Georgia" pitchFamily="18" charset="0"/>
              </a:rPr>
            </a:br>
            <a:r>
              <a:rPr lang="ru-RU" sz="4000" b="1" dirty="0" smtClean="0">
                <a:latin typeface="Georgia" pitchFamily="18" charset="0"/>
              </a:rPr>
              <a:t/>
            </a:r>
            <a:br>
              <a:rPr lang="ru-RU" sz="4000" b="1" dirty="0" smtClean="0">
                <a:latin typeface="Georgia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«Хочу все знать </a:t>
            </a:r>
            <a:b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о родном языке»</a:t>
            </a:r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008000"/>
                </a:solidFill>
                <a:latin typeface="Georgia" pitchFamily="18" charset="0"/>
              </a:rPr>
              <a:t/>
            </a:r>
            <a:br>
              <a:rPr lang="ru-RU" sz="4000" b="1" dirty="0" smtClean="0">
                <a:solidFill>
                  <a:srgbClr val="008000"/>
                </a:solidFill>
                <a:latin typeface="Georgia" pitchFamily="18" charset="0"/>
              </a:rPr>
            </a:br>
            <a:r>
              <a:rPr lang="ru-RU" sz="4000" b="1" dirty="0" smtClean="0">
                <a:latin typeface="Georgia" pitchFamily="18" charset="0"/>
              </a:rPr>
              <a:t/>
            </a:r>
            <a:br>
              <a:rPr lang="ru-RU" sz="4000" b="1" dirty="0" smtClean="0">
                <a:latin typeface="Georgia" pitchFamily="18" charset="0"/>
              </a:rPr>
            </a:br>
            <a:r>
              <a:rPr lang="ru-RU" sz="4000" b="1" dirty="0" smtClean="0">
                <a:latin typeface="Georgia" pitchFamily="18" charset="0"/>
              </a:rPr>
              <a:t>Учитель: </a:t>
            </a:r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Ахмедова </a:t>
            </a:r>
            <a:r>
              <a:rPr lang="ru-RU" sz="4000" b="1" dirty="0" err="1" smtClean="0">
                <a:solidFill>
                  <a:srgbClr val="002060"/>
                </a:solidFill>
                <a:latin typeface="Georgia" pitchFamily="18" charset="0"/>
              </a:rPr>
              <a:t>Патимат</a:t>
            </a:r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 К.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esktop\фон\3.jpg"/>
          <p:cNvPicPr/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42976" y="3571876"/>
          <a:ext cx="6096000" cy="2487168"/>
        </p:xfrm>
        <a:graphic>
          <a:graphicData uri="http://schemas.openxmlformats.org/drawingml/2006/table">
            <a:tbl>
              <a:tblPr/>
              <a:tblGrid>
                <a:gridCol w="4787480"/>
                <a:gridCol w="1308520"/>
              </a:tblGrid>
              <a:tr h="240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0070C0"/>
                          </a:solidFill>
                          <a:latin typeface="Times New Roman"/>
                        </a:rPr>
                        <a:t>Предложениеби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70C0"/>
                          </a:solidFill>
                          <a:latin typeface="Times New Roman"/>
                        </a:rPr>
                        <a:t>Мяг</a:t>
                      </a:r>
                      <a:r>
                        <a:rPr lang="en-US" sz="1600" b="1">
                          <a:solidFill>
                            <a:srgbClr val="0070C0"/>
                          </a:solidFill>
                          <a:latin typeface="Times New Roman"/>
                        </a:rPr>
                        <a:t>I</a:t>
                      </a:r>
                      <a:r>
                        <a:rPr lang="ru-RU" sz="1600" b="1">
                          <a:solidFill>
                            <a:srgbClr val="0070C0"/>
                          </a:solidFill>
                          <a:latin typeface="Times New Roman"/>
                        </a:rPr>
                        <a:t>на</a:t>
                      </a:r>
                      <a:endParaRPr lang="ru-RU" sz="1100">
                        <a:latin typeface="Calibri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1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Илад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Казбек </a:t>
                      </a: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дубурла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    …..         </a:t>
                      </a: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чебиулри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1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Ил замана дила       …..      ваят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а изулри.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1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яли гьанна нушала районна      …..       сай.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43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Илх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ели больницализив     …..     тухтурра левли уили сай.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43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Ил жузла к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иибил      …..      цаибилличиб халаси ах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ен.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1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ямилабад ч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ич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ай сунела    …..     гьабатур.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</a:endParaRPr>
                    </a:p>
                  </a:txBody>
                  <a:tcPr marL="67553" marR="67553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857224" y="214290"/>
            <a:ext cx="71438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ДЕВЛА ГЬАРСИ ВА ЧЕХИБСИ МЯГ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Иш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назмулизир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чехибси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мяг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нала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дугьби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даргая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Дубуртазиб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дила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Бургар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гьанна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бусули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Ахъ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муза,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назвалишван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Бек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лиу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кабихьили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(Р.Рашидов)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2. 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Делч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еная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. Бурая,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чидил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предложениелизи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кабатурх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ели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чебаахъибси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девла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мяг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гьарси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чидиллизи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кабатурх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ели –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чехибси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бирарал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Бек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im0-tub-ru.yandex.net/i?id=94eac5fbdc3718c953d6d70461bca1a2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85852" y="1000108"/>
            <a:ext cx="6500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ДАХЪАЛ МЯГIНУБАР ДУГЬБИ</a:t>
            </a:r>
            <a:endParaRPr lang="ru-RU" sz="3200" b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214414" y="3214686"/>
          <a:ext cx="7000924" cy="2357456"/>
        </p:xfrm>
        <a:graphic>
          <a:graphicData uri="http://schemas.openxmlformats.org/drawingml/2006/table">
            <a:tbl>
              <a:tblPr/>
              <a:tblGrid>
                <a:gridCol w="4857784"/>
                <a:gridCol w="2143140"/>
              </a:tblGrid>
              <a:tr h="58936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ru-RU" sz="2800" dirty="0" err="1" smtClean="0">
                          <a:latin typeface="Times New Roman"/>
                          <a:ea typeface="Calibri"/>
                          <a:cs typeface="Times New Roman"/>
                        </a:rPr>
                        <a:t>Чайникла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лутIи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36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ru-RU" sz="2800" dirty="0" err="1" smtClean="0">
                          <a:latin typeface="Times New Roman"/>
                          <a:ea typeface="Calibri"/>
                          <a:cs typeface="Times New Roman"/>
                        </a:rPr>
                        <a:t>Урчила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>
                          <a:latin typeface="Times New Roman"/>
                          <a:ea typeface="Calibri"/>
                          <a:cs typeface="Times New Roman"/>
                        </a:rPr>
                        <a:t>кьяшлизибси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лутIи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36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ru-RU" sz="2800" dirty="0" err="1" smtClean="0">
                          <a:latin typeface="Times New Roman"/>
                          <a:ea typeface="Calibri"/>
                          <a:cs typeface="Times New Roman"/>
                        </a:rPr>
                        <a:t>Дабрила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лутIи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36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4. </a:t>
                      </a:r>
                      <a:r>
                        <a:rPr lang="ru-RU" sz="28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ЛутIи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>
                          <a:latin typeface="Times New Roman"/>
                          <a:ea typeface="Calibri"/>
                          <a:cs typeface="Times New Roman"/>
                        </a:rPr>
                        <a:t>кьяшми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57224" y="1928802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ЛутIи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ибси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ишаб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чумал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мягIнализиб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бакIили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саби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мягIна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сен-сен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иргъулрая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хIушани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урус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мезли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белкIеная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im0-tub-ru.yandex.net/i?id=d8d7b80feb1d9ac86315fd3d2ec03f56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marL="514350" indent="-514350">
              <a:buNone/>
            </a:pPr>
            <a:endParaRPr lang="ru-RU" sz="2400" dirty="0" smtClean="0"/>
          </a:p>
          <a:p>
            <a:pPr>
              <a:buNone/>
            </a:pPr>
            <a:r>
              <a:rPr lang="ru-RU" b="1" dirty="0" smtClean="0"/>
              <a:t> 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ОМОНИМТИ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	               </a:t>
            </a:r>
            <a:r>
              <a:rPr lang="ru-RU" sz="2800" b="1" dirty="0" err="1" smtClean="0">
                <a:solidFill>
                  <a:srgbClr val="7030A0"/>
                </a:solidFill>
              </a:rPr>
              <a:t>Омонимти</a:t>
            </a:r>
            <a:r>
              <a:rPr lang="ru-RU" sz="2800" b="1" dirty="0" smtClean="0">
                <a:solidFill>
                  <a:srgbClr val="7030A0"/>
                </a:solidFill>
              </a:rPr>
              <a:t> дек</a:t>
            </a:r>
            <a:r>
              <a:rPr lang="en-US" sz="2800" b="1" dirty="0" smtClean="0">
                <a:solidFill>
                  <a:srgbClr val="7030A0"/>
                </a:solidFill>
              </a:rPr>
              <a:t>I</a:t>
            </a:r>
            <a:r>
              <a:rPr lang="ru-RU" sz="2800" b="1" dirty="0" err="1" smtClean="0">
                <a:solidFill>
                  <a:srgbClr val="7030A0"/>
                </a:solidFill>
              </a:rPr>
              <a:t>ардарес</a:t>
            </a:r>
            <a:r>
              <a:rPr lang="ru-RU" sz="2800" b="1" dirty="0" smtClean="0">
                <a:solidFill>
                  <a:srgbClr val="7030A0"/>
                </a:solidFill>
              </a:rPr>
              <a:t>.	</a:t>
            </a:r>
            <a:endParaRPr lang="ru-RU" sz="2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  </a:t>
            </a:r>
            <a:r>
              <a:rPr lang="ru-RU" sz="2800" b="1" dirty="0" err="1" smtClean="0">
                <a:solidFill>
                  <a:srgbClr val="7030A0"/>
                </a:solidFill>
              </a:rPr>
              <a:t>Илди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</a:rPr>
              <a:t>чиди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</a:rPr>
              <a:t>гъайла</a:t>
            </a:r>
            <a:r>
              <a:rPr lang="ru-RU" sz="2800" b="1" dirty="0" smtClean="0">
                <a:solidFill>
                  <a:srgbClr val="7030A0"/>
                </a:solidFill>
              </a:rPr>
              <a:t> бут</a:t>
            </a:r>
            <a:r>
              <a:rPr lang="en-US" sz="2800" b="1" dirty="0" smtClean="0">
                <a:solidFill>
                  <a:srgbClr val="7030A0"/>
                </a:solidFill>
              </a:rPr>
              <a:t>I</a:t>
            </a:r>
            <a:r>
              <a:rPr lang="ru-RU" sz="2800" b="1" dirty="0" smtClean="0">
                <a:solidFill>
                  <a:srgbClr val="7030A0"/>
                </a:solidFill>
              </a:rPr>
              <a:t>али </a:t>
            </a:r>
            <a:r>
              <a:rPr lang="ru-RU" sz="2800" b="1" dirty="0" err="1" smtClean="0">
                <a:solidFill>
                  <a:srgbClr val="7030A0"/>
                </a:solidFill>
              </a:rPr>
              <a:t>аргъахъилил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</a:rPr>
              <a:t>бурес</a:t>
            </a:r>
            <a:r>
              <a:rPr lang="ru-RU" sz="2800" b="1" dirty="0" smtClean="0">
                <a:solidFill>
                  <a:srgbClr val="7030A0"/>
                </a:solidFill>
              </a:rPr>
              <a:t>.</a:t>
            </a:r>
          </a:p>
          <a:p>
            <a:pPr lvl="0" algn="ctr">
              <a:buNone/>
            </a:pPr>
            <a:endParaRPr lang="ru-RU" sz="1400" b="1" dirty="0" smtClean="0"/>
          </a:p>
          <a:p>
            <a:pPr lvl="0" algn="ctr">
              <a:buNone/>
            </a:pPr>
            <a:r>
              <a:rPr lang="ru-RU" sz="2800" b="1" dirty="0" smtClean="0"/>
              <a:t>Г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ях</a:t>
            </a:r>
            <a:r>
              <a:rPr lang="en-US" sz="2800" b="1" dirty="0" smtClean="0"/>
              <a:t>I</a:t>
            </a:r>
            <a:r>
              <a:rPr lang="ru-RU" sz="2800" b="1" dirty="0" smtClean="0"/>
              <a:t>ил бала  – </a:t>
            </a:r>
            <a:r>
              <a:rPr lang="ru-RU" sz="2800" b="1" dirty="0" err="1" smtClean="0"/>
              <a:t>бала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дялг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ун</a:t>
            </a:r>
            <a:r>
              <a:rPr lang="ru-RU" sz="2800" b="1" dirty="0" smtClean="0"/>
              <a:t>.</a:t>
            </a:r>
            <a:endParaRPr lang="ru-RU" sz="2800" dirty="0" smtClean="0"/>
          </a:p>
          <a:p>
            <a:pPr lvl="0" algn="ctr">
              <a:buNone/>
            </a:pPr>
            <a:r>
              <a:rPr lang="ru-RU" sz="2800" b="1" dirty="0" err="1" smtClean="0"/>
              <a:t>Шинна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бержес</a:t>
            </a:r>
            <a:r>
              <a:rPr lang="ru-RU" sz="2800" b="1" dirty="0" smtClean="0"/>
              <a:t> – </a:t>
            </a:r>
            <a:r>
              <a:rPr lang="ru-RU" sz="2800" b="1" dirty="0" err="1" smtClean="0"/>
              <a:t>х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яли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бержес</a:t>
            </a:r>
            <a:r>
              <a:rPr lang="ru-RU" sz="2800" b="1" dirty="0" smtClean="0"/>
              <a:t>.</a:t>
            </a:r>
            <a:endParaRPr lang="ru-RU" sz="2800" dirty="0" smtClean="0"/>
          </a:p>
          <a:p>
            <a:pPr lvl="0" algn="ctr">
              <a:buNone/>
            </a:pPr>
            <a:r>
              <a:rPr lang="ru-RU" sz="2800" b="1" dirty="0" err="1" smtClean="0"/>
              <a:t>Базла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ахир</a:t>
            </a:r>
            <a:r>
              <a:rPr lang="ru-RU" sz="2800" b="1" dirty="0" smtClean="0"/>
              <a:t> – </a:t>
            </a:r>
            <a:r>
              <a:rPr lang="ru-RU" sz="2800" b="1" dirty="0" err="1" smtClean="0"/>
              <a:t>базла</a:t>
            </a:r>
            <a:r>
              <a:rPr lang="ru-RU" sz="2800" b="1" dirty="0" smtClean="0"/>
              <a:t> г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янала</a:t>
            </a:r>
            <a:r>
              <a:rPr lang="ru-RU" sz="2800" b="1" dirty="0" smtClean="0"/>
              <a:t>.</a:t>
            </a:r>
            <a:endParaRPr lang="ru-RU" sz="2800" dirty="0" smtClean="0"/>
          </a:p>
          <a:p>
            <a:pPr lvl="0" algn="ctr">
              <a:buNone/>
            </a:pPr>
            <a:r>
              <a:rPr lang="ru-RU" sz="2800" b="1" dirty="0" err="1" smtClean="0"/>
              <a:t>Гьанк</a:t>
            </a:r>
            <a:r>
              <a:rPr lang="en-US" sz="2800" b="1" dirty="0" smtClean="0"/>
              <a:t>I</a:t>
            </a:r>
            <a:r>
              <a:rPr lang="ru-RU" sz="2800" b="1" dirty="0" smtClean="0"/>
              <a:t>ли </a:t>
            </a:r>
            <a:r>
              <a:rPr lang="ru-RU" sz="2800" b="1" dirty="0" err="1" smtClean="0"/>
              <a:t>усес</a:t>
            </a:r>
            <a:r>
              <a:rPr lang="ru-RU" sz="2800" b="1" dirty="0" smtClean="0"/>
              <a:t> – </a:t>
            </a:r>
            <a:r>
              <a:rPr lang="ru-RU" sz="2800" b="1" dirty="0" err="1" smtClean="0"/>
              <a:t>картошкали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усес</a:t>
            </a:r>
            <a:r>
              <a:rPr lang="ru-RU" sz="2800" b="1" dirty="0" smtClean="0"/>
              <a:t>.</a:t>
            </a:r>
            <a:endParaRPr lang="ru-RU" sz="2800" dirty="0" smtClean="0"/>
          </a:p>
          <a:p>
            <a:pPr lvl="0" algn="ctr">
              <a:buNone/>
            </a:pPr>
            <a:r>
              <a:rPr lang="ru-RU" sz="2800" b="1" dirty="0" err="1" smtClean="0"/>
              <a:t>Ниъ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изуси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кьял</a:t>
            </a:r>
            <a:r>
              <a:rPr lang="ru-RU" sz="2800" b="1" dirty="0" smtClean="0"/>
              <a:t> – </a:t>
            </a:r>
            <a:r>
              <a:rPr lang="ru-RU" sz="2800" b="1" dirty="0" err="1" smtClean="0"/>
              <a:t>изуси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дурх</a:t>
            </a:r>
            <a:r>
              <a:rPr lang="en-US" sz="2800" b="1" dirty="0" smtClean="0"/>
              <a:t>I</a:t>
            </a:r>
            <a:r>
              <a:rPr lang="ru-RU" sz="2800" b="1" dirty="0" smtClean="0"/>
              <a:t>я</a:t>
            </a: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 marL="514350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kurspresent.ru/uploads/7/b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71480"/>
            <a:ext cx="7972452" cy="555468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b="1" dirty="0" smtClean="0"/>
              <a:t>     </a:t>
            </a:r>
          </a:p>
          <a:p>
            <a:pPr>
              <a:buNone/>
            </a:pPr>
            <a:r>
              <a:rPr lang="ru-RU" sz="2800" b="1" dirty="0" smtClean="0"/>
              <a:t>                                                 </a:t>
            </a:r>
            <a:r>
              <a:rPr lang="ru-RU" sz="4600" b="1" dirty="0" smtClean="0">
                <a:solidFill>
                  <a:srgbClr val="FF0000"/>
                </a:solidFill>
              </a:rPr>
              <a:t>СИНОНИМТИ</a:t>
            </a:r>
          </a:p>
          <a:p>
            <a:pPr>
              <a:buNone/>
            </a:pPr>
            <a:r>
              <a:rPr lang="ru-RU" sz="2800" b="1" dirty="0" smtClean="0"/>
              <a:t>      Текст </a:t>
            </a:r>
            <a:r>
              <a:rPr lang="ru-RU" sz="2800" b="1" dirty="0" err="1" smtClean="0"/>
              <a:t>белч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ес</a:t>
            </a:r>
            <a:r>
              <a:rPr lang="ru-RU" sz="2800" b="1" dirty="0" smtClean="0"/>
              <a:t>. </a:t>
            </a:r>
            <a:r>
              <a:rPr lang="ru-RU" sz="2800" b="1" dirty="0" err="1" smtClean="0"/>
              <a:t>Батирайла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далайлизир</a:t>
            </a:r>
            <a:r>
              <a:rPr lang="ru-RU" sz="2800" b="1" dirty="0" smtClean="0"/>
              <a:t> урчи </a:t>
            </a:r>
            <a:r>
              <a:rPr lang="ru-RU" sz="2800" b="1" dirty="0" err="1" smtClean="0"/>
              <a:t>ибси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мяг</a:t>
            </a:r>
            <a:r>
              <a:rPr lang="en-US" sz="2800" b="1" dirty="0" smtClean="0"/>
              <a:t>I</a:t>
            </a:r>
            <a:r>
              <a:rPr lang="ru-RU" sz="2800" b="1" dirty="0" smtClean="0"/>
              <a:t>на </a:t>
            </a:r>
            <a:r>
              <a:rPr lang="ru-RU" sz="2800" b="1" dirty="0" err="1" smtClean="0"/>
              <a:t>иргъахъути</a:t>
            </a:r>
            <a:r>
              <a:rPr lang="ru-RU" sz="2800" b="1" dirty="0" smtClean="0"/>
              <a:t>   </a:t>
            </a:r>
            <a:r>
              <a:rPr lang="ru-RU" sz="2800" b="1" dirty="0" err="1" smtClean="0"/>
              <a:t>синонимти</a:t>
            </a:r>
            <a:r>
              <a:rPr lang="ru-RU" sz="2800" b="1" dirty="0" smtClean="0"/>
              <a:t> уди </a:t>
            </a:r>
            <a:r>
              <a:rPr lang="ru-RU" sz="2800" b="1" dirty="0" err="1" smtClean="0"/>
              <a:t>тугъаили</a:t>
            </a:r>
            <a:r>
              <a:rPr lang="ru-RU" sz="2800" b="1" dirty="0" smtClean="0"/>
              <a:t> дек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ардарес</a:t>
            </a:r>
            <a:r>
              <a:rPr lang="ru-RU" sz="2800" b="1" dirty="0" smtClean="0"/>
              <a:t>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 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     Х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ябкуб</a:t>
            </a:r>
            <a:r>
              <a:rPr lang="ru-RU" sz="2800" b="1" dirty="0" smtClean="0"/>
              <a:t> чум </a:t>
            </a:r>
            <a:r>
              <a:rPr lang="ru-RU" sz="2800" b="1" dirty="0" err="1" smtClean="0"/>
              <a:t>дакьаслира</a:t>
            </a:r>
            <a:r>
              <a:rPr lang="ru-RU" sz="2800" b="1" dirty="0" smtClean="0"/>
              <a:t>,                      </a:t>
            </a:r>
            <a:r>
              <a:rPr lang="ru-RU" sz="2800" b="1" dirty="0" err="1" smtClean="0"/>
              <a:t>Ва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х</a:t>
            </a:r>
            <a:r>
              <a:rPr lang="en-US" sz="2800" b="1" dirty="0" smtClean="0"/>
              <a:t>I</a:t>
            </a:r>
            <a:r>
              <a:rPr lang="ru-RU" sz="2800" b="1" dirty="0" smtClean="0"/>
              <a:t>у т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ут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ули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дуъла</a:t>
            </a:r>
            <a:r>
              <a:rPr lang="ru-RU" sz="2800" b="1" dirty="0" smtClean="0"/>
              <a:t>,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     Х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ябкуб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кункил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урчилис</a:t>
            </a:r>
            <a:r>
              <a:rPr lang="ru-RU" sz="2800" b="1" dirty="0" smtClean="0"/>
              <a:t>,                      </a:t>
            </a:r>
            <a:r>
              <a:rPr lang="ru-RU" sz="2800" b="1" dirty="0" err="1" smtClean="0"/>
              <a:t>Вайна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дунъя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либкьалли</a:t>
            </a:r>
            <a:r>
              <a:rPr lang="ru-RU" sz="2800" b="1" dirty="0" smtClean="0"/>
              <a:t>,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     Си дела </a:t>
            </a:r>
            <a:r>
              <a:rPr lang="ru-RU" sz="2800" b="1" dirty="0" err="1" smtClean="0"/>
              <a:t>урк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илишир</a:t>
            </a:r>
            <a:r>
              <a:rPr lang="ru-RU" sz="2800" b="1" dirty="0" smtClean="0"/>
              <a:t>                              </a:t>
            </a:r>
            <a:r>
              <a:rPr lang="ru-RU" sz="2800" b="1" dirty="0" err="1" smtClean="0"/>
              <a:t>Тевлайлир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тази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гушли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     </a:t>
            </a:r>
            <a:r>
              <a:rPr lang="ru-RU" sz="2800" b="1" dirty="0" err="1" smtClean="0"/>
              <a:t>Дикьул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гъабзала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мурад</a:t>
            </a:r>
            <a:r>
              <a:rPr lang="ru-RU" sz="2800" b="1" dirty="0" smtClean="0"/>
              <a:t>.                       </a:t>
            </a:r>
            <a:r>
              <a:rPr lang="ru-RU" sz="2800" b="1" dirty="0" err="1" smtClean="0"/>
              <a:t>Дугул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х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умх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раан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мухъи</a:t>
            </a:r>
            <a:r>
              <a:rPr lang="ru-RU" sz="2800" b="1" dirty="0" smtClean="0"/>
              <a:t>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 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     </a:t>
            </a:r>
            <a:r>
              <a:rPr lang="ru-RU" sz="2800" b="1" dirty="0" err="1" smtClean="0"/>
              <a:t>Гьай-аман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ахъри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дигиб</a:t>
            </a:r>
            <a:r>
              <a:rPr lang="ru-RU" sz="2800" b="1" dirty="0" smtClean="0"/>
              <a:t>                          </a:t>
            </a:r>
            <a:r>
              <a:rPr lang="ru-RU" sz="2800" b="1" dirty="0" err="1" smtClean="0"/>
              <a:t>Далайра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сион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иша</a:t>
            </a:r>
            <a:r>
              <a:rPr lang="ru-RU" sz="2800" b="1" dirty="0" smtClean="0"/>
              <a:t>,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     </a:t>
            </a:r>
            <a:r>
              <a:rPr lang="ru-RU" sz="2800" b="1" dirty="0" err="1" smtClean="0"/>
              <a:t>Дурашар</a:t>
            </a:r>
            <a:r>
              <a:rPr lang="ru-RU" sz="2800" b="1" dirty="0" smtClean="0"/>
              <a:t> хабар </a:t>
            </a:r>
            <a:r>
              <a:rPr lang="ru-RU" sz="2800" b="1" dirty="0" err="1" smtClean="0"/>
              <a:t>дихъис</a:t>
            </a:r>
            <a:r>
              <a:rPr lang="ru-RU" sz="2800" b="1" dirty="0" smtClean="0"/>
              <a:t>,                         Х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ябдусан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урчилаон</a:t>
            </a:r>
            <a:r>
              <a:rPr lang="ru-RU" sz="2800" b="1" dirty="0" smtClean="0"/>
              <a:t>,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     </a:t>
            </a:r>
            <a:r>
              <a:rPr lang="ru-RU" sz="2800" b="1" dirty="0" err="1" smtClean="0"/>
              <a:t>Ял-кьама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мургье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бидав</a:t>
            </a:r>
            <a:r>
              <a:rPr lang="ru-RU" sz="2800" b="1" dirty="0" smtClean="0"/>
              <a:t>                         </a:t>
            </a:r>
            <a:r>
              <a:rPr lang="ru-RU" sz="2800" b="1" dirty="0" err="1" smtClean="0"/>
              <a:t>Ва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дила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кункти</a:t>
            </a:r>
            <a:r>
              <a:rPr lang="ru-RU" sz="2800" b="1" dirty="0" smtClean="0"/>
              <a:t> т</a:t>
            </a:r>
            <a:r>
              <a:rPr lang="en-US" sz="2800" b="1" dirty="0" smtClean="0"/>
              <a:t>I</a:t>
            </a:r>
            <a:r>
              <a:rPr lang="ru-RU" sz="2800" b="1" dirty="0" err="1" smtClean="0"/>
              <a:t>вях</a:t>
            </a:r>
            <a:r>
              <a:rPr lang="en-US" sz="2800" b="1" dirty="0" smtClean="0"/>
              <a:t>I</a:t>
            </a:r>
            <a:r>
              <a:rPr lang="ru-RU" sz="2800" b="1" dirty="0" smtClean="0"/>
              <a:t>ми,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     </a:t>
            </a:r>
            <a:r>
              <a:rPr lang="ru-RU" sz="2800" b="1" dirty="0" err="1" smtClean="0"/>
              <a:t>Дулхъибал</a:t>
            </a:r>
            <a:r>
              <a:rPr lang="ru-RU" sz="2800" b="1" dirty="0" smtClean="0"/>
              <a:t> шила </a:t>
            </a:r>
            <a:r>
              <a:rPr lang="ru-RU" sz="2800" b="1" dirty="0" err="1" smtClean="0"/>
              <a:t>гьалар</a:t>
            </a:r>
            <a:r>
              <a:rPr lang="ru-RU" sz="2800" b="1" dirty="0" smtClean="0"/>
              <a:t>.                       </a:t>
            </a:r>
            <a:r>
              <a:rPr lang="ru-RU" sz="2800" b="1" dirty="0" err="1" smtClean="0"/>
              <a:t>Дила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дамсулли</a:t>
            </a:r>
            <a:r>
              <a:rPr lang="ru-RU" sz="2800" b="1" dirty="0" smtClean="0"/>
              <a:t> дели,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                                                                            </a:t>
            </a:r>
            <a:r>
              <a:rPr lang="ru-RU" sz="2800" b="1" dirty="0" err="1" smtClean="0"/>
              <a:t>Дихлиур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ябулаон</a:t>
            </a:r>
            <a:r>
              <a:rPr lang="ru-RU" sz="2800" b="1" dirty="0" smtClean="0"/>
              <a:t>.</a:t>
            </a:r>
            <a:r>
              <a:rPr lang="en-US" sz="2800" b="1" dirty="0" smtClean="0"/>
              <a:t> 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                                                                                                      </a:t>
            </a:r>
            <a:r>
              <a:rPr lang="en-US" sz="2800" b="1" dirty="0" smtClean="0"/>
              <a:t>(</a:t>
            </a:r>
            <a:r>
              <a:rPr lang="ru-RU" sz="2800" b="1" dirty="0" smtClean="0"/>
              <a:t>Г</a:t>
            </a:r>
            <a:r>
              <a:rPr lang="en-US" sz="2800" b="1" dirty="0" smtClean="0"/>
              <a:t>I</a:t>
            </a:r>
            <a:r>
              <a:rPr lang="ru-RU" sz="2800" b="1" dirty="0" smtClean="0"/>
              <a:t>.</a:t>
            </a:r>
            <a:r>
              <a:rPr lang="ru-RU" sz="2800" b="1" dirty="0" err="1" smtClean="0"/>
              <a:t>Батирай</a:t>
            </a:r>
            <a:r>
              <a:rPr lang="ru-RU" sz="2800" b="1" dirty="0" smtClean="0"/>
              <a:t>)</a:t>
            </a:r>
            <a:endParaRPr lang="ru-RU" sz="2800" dirty="0" smtClean="0"/>
          </a:p>
          <a:p>
            <a:pPr algn="ctr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m0-tub-ru.yandex.net/i?id=84d2a3d19a547ae127542affe745e0c3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329642" cy="5626121"/>
          </a:xfrm>
        </p:spPr>
        <p:txBody>
          <a:bodyPr/>
          <a:lstStyle/>
          <a:p>
            <a:pPr marL="514350" indent="-514350">
              <a:buNone/>
            </a:pPr>
            <a:r>
              <a:rPr lang="ru-RU" b="1" i="1" dirty="0" smtClean="0"/>
              <a:t>      </a:t>
            </a:r>
          </a:p>
          <a:p>
            <a:pPr marL="514350" indent="-514350">
              <a:buNone/>
            </a:pPr>
            <a:r>
              <a:rPr lang="ru-RU" b="1" i="1" dirty="0" smtClean="0"/>
              <a:t>        </a:t>
            </a:r>
            <a:r>
              <a:rPr lang="ru-RU" b="1" i="1" dirty="0" err="1" smtClean="0"/>
              <a:t>Ишди</a:t>
            </a:r>
            <a:r>
              <a:rPr lang="ru-RU" b="1" i="1" dirty="0" smtClean="0"/>
              <a:t> </a:t>
            </a:r>
            <a:r>
              <a:rPr lang="ru-RU" b="1" i="1" dirty="0" err="1" smtClean="0"/>
              <a:t>дугьбачи</a:t>
            </a:r>
            <a:r>
              <a:rPr lang="ru-RU" b="1" i="1" dirty="0" smtClean="0"/>
              <a:t> </a:t>
            </a:r>
            <a:r>
              <a:rPr lang="ru-RU" b="1" i="1" dirty="0" err="1" smtClean="0"/>
              <a:t>синонимти</a:t>
            </a:r>
            <a:r>
              <a:rPr lang="ru-RU" b="1" i="1" dirty="0" smtClean="0"/>
              <a:t>  </a:t>
            </a:r>
            <a:r>
              <a:rPr lang="ru-RU" b="1" i="1" dirty="0" err="1" smtClean="0"/>
              <a:t>даргая</a:t>
            </a:r>
            <a:r>
              <a:rPr lang="ru-RU" b="1" i="1" dirty="0" smtClean="0"/>
              <a:t>:</a:t>
            </a:r>
          </a:p>
          <a:p>
            <a:pPr marL="514350" indent="-514350">
              <a:buNone/>
            </a:pPr>
            <a:endParaRPr lang="ru-RU" b="1" i="1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85852" y="1857366"/>
          <a:ext cx="6929487" cy="3714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9829"/>
                <a:gridCol w="2309829"/>
                <a:gridCol w="2309829"/>
              </a:tblGrid>
              <a:tr h="619129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Хъалибарг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Дяв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Дергъ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Сяхбат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Гьалмагъ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Кулпет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Мекъ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Симсир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Жагаси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Юлдаш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Кьиркьир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Къугъаси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686800" cy="6126163"/>
          </a:xfrm>
        </p:spPr>
        <p:txBody>
          <a:bodyPr/>
          <a:lstStyle/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986405" y="2570226"/>
          <a:ext cx="3171190" cy="1717548"/>
        </p:xfrm>
        <a:graphic>
          <a:graphicData uri="http://schemas.openxmlformats.org/drawingml/2006/table">
            <a:tbl>
              <a:tblPr/>
              <a:tblGrid>
                <a:gridCol w="261620"/>
                <a:gridCol w="262255"/>
                <a:gridCol w="262255"/>
                <a:gridCol w="275590"/>
                <a:gridCol w="275590"/>
                <a:gridCol w="262255"/>
                <a:gridCol w="261620"/>
                <a:gridCol w="261620"/>
                <a:gridCol w="262255"/>
                <a:gridCol w="261620"/>
                <a:gridCol w="524510"/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                                 3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                                 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 descr="F:\урок 26 март 18год\111\depositphotos_23347442-stock-photo-white-spring-flowers-on-a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012495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357158" y="1071546"/>
            <a:ext cx="857256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FF0000"/>
              </a:solidFill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FF0000"/>
              </a:solidFill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FF0000"/>
              </a:solidFill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АНТОНИМТИ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Ишди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дугьбачи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антонимти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даргая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кроссворд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биц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ахъая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Душман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……..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Умудеш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…….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Лаг - ……..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Шаласи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……..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Хумарси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………..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Айзес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…………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Къалабали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………….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unlib.ru/cimg/2014/102122/342558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00232" y="214290"/>
            <a:ext cx="642942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   </a:t>
            </a: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ТЕСТ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/>
              <a:t>Лексика </a:t>
            </a:r>
            <a:r>
              <a:rPr lang="ru-RU" b="1" dirty="0" err="1" smtClean="0"/>
              <a:t>саби</a:t>
            </a:r>
            <a:r>
              <a:rPr lang="ru-RU" b="1" dirty="0" smtClean="0"/>
              <a:t>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А) </a:t>
            </a:r>
            <a:r>
              <a:rPr lang="ru-RU" dirty="0" err="1" smtClean="0"/>
              <a:t>Дугьбала</a:t>
            </a:r>
            <a:r>
              <a:rPr lang="ru-RU" dirty="0" smtClean="0"/>
              <a:t> </a:t>
            </a:r>
            <a:r>
              <a:rPr lang="ru-RU" dirty="0" err="1" smtClean="0"/>
              <a:t>давла</a:t>
            </a:r>
            <a:endParaRPr lang="ru-RU" dirty="0" smtClean="0"/>
          </a:p>
          <a:p>
            <a:r>
              <a:rPr lang="ru-RU" dirty="0" smtClean="0"/>
              <a:t>Б) </a:t>
            </a:r>
            <a:r>
              <a:rPr lang="ru-RU" dirty="0" err="1" smtClean="0"/>
              <a:t>Гъайла</a:t>
            </a:r>
            <a:r>
              <a:rPr lang="ru-RU" dirty="0" smtClean="0"/>
              <a:t> бут</a:t>
            </a:r>
            <a:r>
              <a:rPr lang="en-US" dirty="0" smtClean="0"/>
              <a:t>I</a:t>
            </a:r>
            <a:r>
              <a:rPr lang="ru-RU" dirty="0" smtClean="0"/>
              <a:t>ни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/>
              <a:t>2.Муракьяна - мура </a:t>
            </a:r>
            <a:r>
              <a:rPr lang="ru-RU" b="1" dirty="0" err="1" smtClean="0"/>
              <a:t>удуси</a:t>
            </a:r>
            <a:r>
              <a:rPr lang="ru-RU" b="1" dirty="0" smtClean="0"/>
              <a:t> </a:t>
            </a:r>
            <a:r>
              <a:rPr lang="ru-RU" b="1" dirty="0" err="1" smtClean="0"/>
              <a:t>адам</a:t>
            </a:r>
            <a:r>
              <a:rPr lang="ru-RU" b="1" dirty="0" smtClean="0"/>
              <a:t>. </a:t>
            </a:r>
            <a:r>
              <a:rPr lang="ru-RU" b="1" dirty="0" err="1" smtClean="0"/>
              <a:t>Сегъуна</a:t>
            </a:r>
            <a:r>
              <a:rPr lang="ru-RU" b="1" dirty="0" smtClean="0"/>
              <a:t> </a:t>
            </a:r>
            <a:r>
              <a:rPr lang="ru-RU" b="1" dirty="0" err="1" smtClean="0"/>
              <a:t>мяг</a:t>
            </a:r>
            <a:r>
              <a:rPr lang="en-US" b="1" dirty="0" smtClean="0"/>
              <a:t>I</a:t>
            </a:r>
            <a:r>
              <a:rPr lang="ru-RU" b="1" dirty="0" smtClean="0"/>
              <a:t>на </a:t>
            </a:r>
            <a:r>
              <a:rPr lang="ru-RU" b="1" dirty="0" err="1" smtClean="0"/>
              <a:t>аргъахъили</a:t>
            </a:r>
            <a:r>
              <a:rPr lang="ru-RU" b="1" dirty="0" smtClean="0"/>
              <a:t>?:</a:t>
            </a:r>
            <a:endParaRPr lang="ru-RU" dirty="0" smtClean="0"/>
          </a:p>
          <a:p>
            <a:r>
              <a:rPr lang="ru-RU" dirty="0" smtClean="0"/>
              <a:t>А) Грамматический</a:t>
            </a:r>
          </a:p>
          <a:p>
            <a:r>
              <a:rPr lang="ru-RU" dirty="0" smtClean="0"/>
              <a:t>Б) Лексический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err="1" smtClean="0"/>
              <a:t>Дила</a:t>
            </a:r>
            <a:r>
              <a:rPr lang="ru-RU" b="1" dirty="0" smtClean="0"/>
              <a:t> </a:t>
            </a:r>
            <a:r>
              <a:rPr lang="ru-RU" b="1" dirty="0" err="1" smtClean="0"/>
              <a:t>урк</a:t>
            </a:r>
            <a:r>
              <a:rPr lang="en-US" b="1" dirty="0" smtClean="0"/>
              <a:t>I</a:t>
            </a:r>
            <a:r>
              <a:rPr lang="ru-RU" b="1" dirty="0" smtClean="0"/>
              <a:t>и </a:t>
            </a:r>
            <a:r>
              <a:rPr lang="ru-RU" b="1" dirty="0" err="1" smtClean="0"/>
              <a:t>руржули</a:t>
            </a:r>
            <a:r>
              <a:rPr lang="ru-RU" b="1" dirty="0" smtClean="0"/>
              <a:t> </a:t>
            </a:r>
            <a:r>
              <a:rPr lang="ru-RU" b="1" dirty="0" err="1" smtClean="0"/>
              <a:t>саби</a:t>
            </a:r>
            <a:r>
              <a:rPr lang="ru-RU" b="1" dirty="0" smtClean="0"/>
              <a:t>. </a:t>
            </a:r>
            <a:r>
              <a:rPr lang="ru-RU" b="1" dirty="0" err="1" smtClean="0"/>
              <a:t>Руржули</a:t>
            </a:r>
            <a:r>
              <a:rPr lang="ru-RU" b="1" dirty="0" smtClean="0"/>
              <a:t> </a:t>
            </a:r>
            <a:r>
              <a:rPr lang="ru-RU" b="1" dirty="0" err="1" smtClean="0"/>
              <a:t>саби</a:t>
            </a:r>
            <a:r>
              <a:rPr lang="ru-RU" b="1" dirty="0" smtClean="0"/>
              <a:t> </a:t>
            </a:r>
            <a:r>
              <a:rPr lang="ru-RU" b="1" dirty="0" err="1" smtClean="0"/>
              <a:t>ибси</a:t>
            </a:r>
            <a:r>
              <a:rPr lang="ru-RU" b="1" dirty="0" smtClean="0"/>
              <a:t> дев </a:t>
            </a:r>
            <a:r>
              <a:rPr lang="ru-RU" b="1" dirty="0" err="1" smtClean="0"/>
              <a:t>сегъуна</a:t>
            </a:r>
            <a:r>
              <a:rPr lang="ru-RU" b="1" dirty="0" smtClean="0"/>
              <a:t> </a:t>
            </a:r>
            <a:r>
              <a:rPr lang="ru-RU" b="1" dirty="0" err="1" smtClean="0"/>
              <a:t>мяг</a:t>
            </a:r>
            <a:r>
              <a:rPr lang="en-US" b="1" dirty="0" smtClean="0"/>
              <a:t>I</a:t>
            </a:r>
            <a:r>
              <a:rPr lang="ru-RU" b="1" dirty="0" err="1" smtClean="0"/>
              <a:t>нализиб</a:t>
            </a:r>
            <a:r>
              <a:rPr lang="ru-RU" b="1" dirty="0" smtClean="0"/>
              <a:t> </a:t>
            </a:r>
            <a:r>
              <a:rPr lang="ru-RU" b="1" dirty="0" err="1" smtClean="0"/>
              <a:t>пайдалабарили</a:t>
            </a:r>
            <a:r>
              <a:rPr lang="ru-RU" b="1" dirty="0" smtClean="0"/>
              <a:t>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А) </a:t>
            </a:r>
            <a:r>
              <a:rPr lang="ru-RU" dirty="0" err="1" smtClean="0"/>
              <a:t>Гьарси</a:t>
            </a:r>
            <a:r>
              <a:rPr lang="ru-RU" dirty="0" smtClean="0"/>
              <a:t> </a:t>
            </a:r>
            <a:r>
              <a:rPr lang="ru-RU" dirty="0" err="1" smtClean="0"/>
              <a:t>мяг</a:t>
            </a:r>
            <a:r>
              <a:rPr lang="en-US" dirty="0" smtClean="0"/>
              <a:t>I</a:t>
            </a:r>
            <a:r>
              <a:rPr lang="ru-RU" dirty="0" err="1" smtClean="0"/>
              <a:t>нализиб</a:t>
            </a:r>
            <a:endParaRPr lang="ru-RU" dirty="0" smtClean="0"/>
          </a:p>
          <a:p>
            <a:r>
              <a:rPr lang="ru-RU" dirty="0" smtClean="0"/>
              <a:t>Б) </a:t>
            </a:r>
            <a:r>
              <a:rPr lang="ru-RU" dirty="0" err="1" smtClean="0"/>
              <a:t>Чехибси</a:t>
            </a:r>
            <a:r>
              <a:rPr lang="ru-RU" dirty="0" smtClean="0"/>
              <a:t> </a:t>
            </a:r>
            <a:r>
              <a:rPr lang="ru-RU" dirty="0" err="1" smtClean="0"/>
              <a:t>мяг</a:t>
            </a:r>
            <a:r>
              <a:rPr lang="en-US" dirty="0" smtClean="0"/>
              <a:t>I</a:t>
            </a:r>
            <a:r>
              <a:rPr lang="ru-RU" dirty="0" err="1" smtClean="0"/>
              <a:t>нализиб</a:t>
            </a:r>
            <a:endParaRPr lang="ru-RU" dirty="0" smtClean="0"/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err="1" smtClean="0"/>
              <a:t>Беркала</a:t>
            </a:r>
            <a:r>
              <a:rPr lang="ru-RU" b="1" dirty="0" smtClean="0"/>
              <a:t> – </a:t>
            </a:r>
            <a:r>
              <a:rPr lang="ru-RU" b="1" dirty="0" err="1" smtClean="0"/>
              <a:t>хурег</a:t>
            </a:r>
            <a:r>
              <a:rPr lang="ru-RU" b="1" dirty="0" smtClean="0"/>
              <a:t>. </a:t>
            </a:r>
            <a:r>
              <a:rPr lang="ru-RU" b="1" dirty="0" err="1" smtClean="0"/>
              <a:t>Ишди</a:t>
            </a:r>
            <a:r>
              <a:rPr lang="ru-RU" b="1" dirty="0" smtClean="0"/>
              <a:t> се сари?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А) </a:t>
            </a:r>
            <a:r>
              <a:rPr lang="ru-RU" dirty="0" err="1" smtClean="0"/>
              <a:t>Синонимти</a:t>
            </a:r>
            <a:endParaRPr lang="ru-RU" dirty="0" smtClean="0"/>
          </a:p>
          <a:p>
            <a:r>
              <a:rPr lang="ru-RU" dirty="0" smtClean="0"/>
              <a:t>В) </a:t>
            </a:r>
            <a:r>
              <a:rPr lang="ru-RU" dirty="0" err="1" smtClean="0"/>
              <a:t>Омонимти</a:t>
            </a:r>
            <a:endParaRPr lang="ru-RU" dirty="0" smtClean="0"/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b="1" dirty="0" err="1" smtClean="0"/>
              <a:t>Сагаси</a:t>
            </a:r>
            <a:r>
              <a:rPr lang="ru-RU" b="1" dirty="0" smtClean="0"/>
              <a:t> юрт – </a:t>
            </a:r>
            <a:r>
              <a:rPr lang="ru-RU" b="1" dirty="0" err="1" smtClean="0"/>
              <a:t>буркьа</a:t>
            </a:r>
            <a:r>
              <a:rPr lang="ru-RU" b="1" dirty="0" smtClean="0"/>
              <a:t> </a:t>
            </a:r>
            <a:r>
              <a:rPr lang="ru-RU" b="1" dirty="0" err="1" smtClean="0"/>
              <a:t>юрт</a:t>
            </a:r>
            <a:r>
              <a:rPr lang="ru-RU" b="1" dirty="0" smtClean="0"/>
              <a:t>. </a:t>
            </a:r>
            <a:r>
              <a:rPr lang="ru-RU" b="1" dirty="0" err="1" smtClean="0"/>
              <a:t>Ишди</a:t>
            </a:r>
            <a:r>
              <a:rPr lang="ru-RU" b="1" dirty="0" smtClean="0"/>
              <a:t> се сари?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А) </a:t>
            </a:r>
            <a:r>
              <a:rPr lang="ru-RU" dirty="0" err="1" smtClean="0"/>
              <a:t>Синонимти</a:t>
            </a:r>
            <a:endParaRPr lang="ru-RU" dirty="0" smtClean="0"/>
          </a:p>
          <a:p>
            <a:r>
              <a:rPr lang="ru-RU" dirty="0" smtClean="0"/>
              <a:t>В) </a:t>
            </a:r>
            <a:r>
              <a:rPr lang="ru-RU" dirty="0" err="1" smtClean="0"/>
              <a:t>Антонимти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:\урок 26 март 18год\111\17563662.jpg"/>
          <p:cNvPicPr/>
          <p:nvPr/>
        </p:nvPicPr>
        <p:blipFill>
          <a:blip r:embed="rId2" cstate="print">
            <a:lum bright="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234906"/>
            <a:ext cx="792088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Рефлексияла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тест.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Нуни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дахъал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сагати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сек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дагьурра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илди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ямрулизир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яг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нидиркур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Дарсличир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пикриухъести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сек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лерри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Гьар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дила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суас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нуни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жавабти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дургира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-Ну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дарсличив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ункъли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узира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4" name="Oval 2"/>
          <p:cNvSpPr>
            <a:spLocks noChangeArrowheads="1"/>
          </p:cNvSpPr>
          <p:nvPr/>
        </p:nvSpPr>
        <p:spPr bwMode="auto">
          <a:xfrm>
            <a:off x="7215206" y="428604"/>
            <a:ext cx="1500198" cy="114300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m0-tub-ru.yandex.net/i?id=7a845b75729daeb19977e96f1539a4b0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571480"/>
            <a:ext cx="6786610" cy="5554683"/>
          </a:xfrm>
        </p:spPr>
        <p:txBody>
          <a:bodyPr/>
          <a:lstStyle/>
          <a:p>
            <a:pPr algn="ctr">
              <a:buNone/>
            </a:pPr>
            <a:endParaRPr lang="ru-RU" sz="3000" b="1" dirty="0" smtClean="0">
              <a:cs typeface="Times New Roman" pitchFamily="18" charset="0"/>
            </a:endParaRPr>
          </a:p>
          <a:p>
            <a:pPr algn="ctr">
              <a:buNone/>
            </a:pPr>
            <a:endParaRPr lang="ru-RU" sz="30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cs typeface="Times New Roman" pitchFamily="18" charset="0"/>
              </a:rPr>
              <a:t>БАРКАЛЛА!</a:t>
            </a:r>
          </a:p>
          <a:p>
            <a:pPr algn="ctr">
              <a:buNone/>
            </a:pPr>
            <a:r>
              <a:rPr lang="ru-RU" sz="3600" b="1" dirty="0" smtClean="0">
                <a:cs typeface="Times New Roman" pitchFamily="18" charset="0"/>
              </a:rPr>
              <a:t>Г</a:t>
            </a:r>
            <a:r>
              <a:rPr lang="en-US" sz="3600" b="1" dirty="0" smtClean="0">
                <a:cs typeface="Times New Roman" pitchFamily="18" charset="0"/>
              </a:rPr>
              <a:t>I</a:t>
            </a:r>
            <a:r>
              <a:rPr lang="ru-RU" sz="3600" b="1" dirty="0" err="1" smtClean="0">
                <a:cs typeface="Times New Roman" pitchFamily="18" charset="0"/>
              </a:rPr>
              <a:t>ях</a:t>
            </a:r>
            <a:r>
              <a:rPr lang="en-US" sz="3600" b="1" dirty="0" smtClean="0">
                <a:cs typeface="Times New Roman" pitchFamily="18" charset="0"/>
              </a:rPr>
              <a:t>I</a:t>
            </a:r>
            <a:r>
              <a:rPr lang="ru-RU" sz="3600" b="1" dirty="0" smtClean="0">
                <a:cs typeface="Times New Roman" pitchFamily="18" charset="0"/>
              </a:rPr>
              <a:t>ли калена, </a:t>
            </a:r>
            <a:r>
              <a:rPr lang="ru-RU" sz="3600" b="1" dirty="0" err="1" smtClean="0">
                <a:cs typeface="Times New Roman" pitchFamily="18" charset="0"/>
              </a:rPr>
              <a:t>дурх</a:t>
            </a:r>
            <a:r>
              <a:rPr lang="en-US" sz="3600" b="1" dirty="0" smtClean="0">
                <a:cs typeface="Times New Roman" pitchFamily="18" charset="0"/>
              </a:rPr>
              <a:t>I</a:t>
            </a:r>
            <a:r>
              <a:rPr lang="ru-RU" sz="3600" b="1" dirty="0" smtClean="0">
                <a:cs typeface="Times New Roman" pitchFamily="18" charset="0"/>
              </a:rPr>
              <a:t>ни!</a:t>
            </a:r>
            <a:endParaRPr lang="ru-RU" sz="36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achalo4ka.ru/wp-content/uploads/2014/05/tsvetyshhiy-may-shablon-2-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5073427"/>
          </a:xfrm>
        </p:spPr>
        <p:txBody>
          <a:bodyPr/>
          <a:lstStyle/>
          <a:p>
            <a:pPr algn="ctr">
              <a:buNone/>
            </a:pPr>
            <a:r>
              <a:rPr lang="ru-RU" sz="4400" b="1" dirty="0" err="1" smtClean="0">
                <a:solidFill>
                  <a:srgbClr val="FF0000"/>
                </a:solidFill>
              </a:rPr>
              <a:t>Дарсла</a:t>
            </a:r>
            <a:r>
              <a:rPr lang="ru-RU" sz="4400" b="1" dirty="0" smtClean="0">
                <a:solidFill>
                  <a:srgbClr val="FF0000"/>
                </a:solidFill>
              </a:rPr>
              <a:t> эпиграф:</a:t>
            </a:r>
          </a:p>
          <a:p>
            <a:pPr algn="ctr">
              <a:buNone/>
            </a:pPr>
            <a:r>
              <a:rPr lang="ru-RU" sz="4800" b="1" dirty="0" smtClean="0"/>
              <a:t>«</a:t>
            </a:r>
            <a:r>
              <a:rPr lang="ru-RU" sz="4800" b="1" dirty="0" err="1" smtClean="0"/>
              <a:t>Дарган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дарган</a:t>
            </a:r>
            <a:r>
              <a:rPr lang="ru-RU" sz="4800" b="1" dirty="0" smtClean="0"/>
              <a:t> </a:t>
            </a:r>
            <a:r>
              <a:rPr lang="ru-RU" sz="4800" b="1" dirty="0" err="1" smtClean="0"/>
              <a:t>вирусив</a:t>
            </a:r>
            <a:r>
              <a:rPr lang="ru-RU" sz="4800" b="1" dirty="0" smtClean="0"/>
              <a:t>, </a:t>
            </a:r>
          </a:p>
          <a:p>
            <a:pPr algn="ctr">
              <a:buNone/>
            </a:pPr>
            <a:r>
              <a:rPr lang="ru-RU" sz="4800" b="1" dirty="0" err="1" smtClean="0"/>
              <a:t>дарган</a:t>
            </a:r>
            <a:r>
              <a:rPr lang="ru-RU" sz="4800" b="1" dirty="0" smtClean="0"/>
              <a:t> мез </a:t>
            </a:r>
            <a:r>
              <a:rPr lang="ru-RU" sz="4800" b="1" dirty="0" err="1" smtClean="0"/>
              <a:t>х</a:t>
            </a:r>
            <a:r>
              <a:rPr lang="en-US" sz="4800" b="1" dirty="0" smtClean="0"/>
              <a:t>I</a:t>
            </a:r>
            <a:r>
              <a:rPr lang="ru-RU" sz="4800" b="1" dirty="0" err="1" smtClean="0"/>
              <a:t>едалуси</a:t>
            </a:r>
            <a:r>
              <a:rPr lang="ru-RU" sz="4800" b="1" dirty="0" smtClean="0"/>
              <a:t>?»</a:t>
            </a:r>
          </a:p>
          <a:p>
            <a:pPr algn="ctr">
              <a:buNone/>
            </a:pPr>
            <a:r>
              <a:rPr lang="ru-RU" sz="4400" b="1" dirty="0" smtClean="0"/>
              <a:t>                                      Г</a:t>
            </a:r>
            <a:r>
              <a:rPr lang="en-US" sz="4400" b="1" dirty="0" smtClean="0"/>
              <a:t>I</a:t>
            </a:r>
            <a:r>
              <a:rPr lang="ru-RU" sz="4400" b="1" dirty="0" smtClean="0"/>
              <a:t>.</a:t>
            </a:r>
            <a:r>
              <a:rPr lang="ru-RU" sz="4400" b="1" dirty="0" err="1" smtClean="0"/>
              <a:t>Абу-Бакар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урок 26 март 18год\hello_html_m1e7cbadc.jpg"/>
          <p:cNvPicPr>
            <a:picLocks noChangeAspect="1" noChangeArrowheads="1"/>
          </p:cNvPicPr>
          <p:nvPr/>
        </p:nvPicPr>
        <p:blipFill>
          <a:blip r:embed="rId2" cstate="print">
            <a:lum bright="1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2132856"/>
            <a:ext cx="71287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/>
              <a:t>Берх</a:t>
            </a:r>
            <a:r>
              <a:rPr lang="en-US" sz="4800" b="1" dirty="0" smtClean="0"/>
              <a:t>I</a:t>
            </a:r>
            <a:r>
              <a:rPr lang="ru-RU" sz="4800" b="1" dirty="0" smtClean="0"/>
              <a:t>и, </a:t>
            </a:r>
            <a:r>
              <a:rPr lang="ru-RU" sz="4800" b="1" dirty="0" err="1" smtClean="0"/>
              <a:t>вавни</a:t>
            </a:r>
            <a:r>
              <a:rPr lang="ru-RU" sz="4800" b="1" dirty="0" smtClean="0"/>
              <a:t>, </a:t>
            </a:r>
            <a:r>
              <a:rPr lang="ru-RU" sz="4800" b="1" dirty="0" err="1" smtClean="0"/>
              <a:t>галга</a:t>
            </a:r>
            <a:r>
              <a:rPr lang="ru-RU" sz="4800" b="1" dirty="0" smtClean="0"/>
              <a:t>, </a:t>
            </a:r>
            <a:r>
              <a:rPr lang="ru-RU" sz="4800" b="1" dirty="0" err="1" smtClean="0"/>
              <a:t>кьар</a:t>
            </a:r>
            <a:r>
              <a:rPr lang="ru-RU" sz="4800" b="1" dirty="0" smtClean="0"/>
              <a:t>, </a:t>
            </a:r>
            <a:r>
              <a:rPr lang="ru-RU" sz="4800" b="1" dirty="0" err="1" smtClean="0"/>
              <a:t>шиниша</a:t>
            </a:r>
            <a:r>
              <a:rPr lang="ru-RU" sz="4800" b="1" dirty="0" smtClean="0"/>
              <a:t>, </a:t>
            </a:r>
            <a:r>
              <a:rPr lang="ru-RU" sz="4800" b="1" dirty="0" err="1" smtClean="0"/>
              <a:t>ванабиуб</a:t>
            </a:r>
            <a:r>
              <a:rPr lang="ru-RU" sz="4800" b="1" dirty="0" smtClean="0"/>
              <a:t>, </a:t>
            </a:r>
            <a:r>
              <a:rPr lang="ru-RU" sz="4800" b="1" dirty="0" err="1" smtClean="0"/>
              <a:t>вавалидяхъиб</a:t>
            </a:r>
            <a:r>
              <a:rPr lang="ru-RU" sz="4800" b="1" dirty="0" smtClean="0"/>
              <a:t>,  </a:t>
            </a:r>
            <a:r>
              <a:rPr lang="ru-RU" sz="4800" b="1" dirty="0" err="1" smtClean="0"/>
              <a:t>арцанти</a:t>
            </a:r>
            <a:r>
              <a:rPr lang="ru-RU" sz="4800" b="1" dirty="0" smtClean="0"/>
              <a:t>.</a:t>
            </a:r>
            <a:endParaRPr lang="ru-RU" sz="4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images.forwallpaper.com/files/thumbs/preview/32/321096__japan-spring-golf_p.jpg"/>
          <p:cNvPicPr/>
          <p:nvPr/>
        </p:nvPicPr>
        <p:blipFill>
          <a:blip r:embed="rId2" cstate="print">
            <a:lum bright="25000"/>
          </a:blip>
          <a:srcRect/>
          <a:stretch>
            <a:fillRect/>
          </a:stretch>
        </p:blipFill>
        <p:spPr bwMode="auto">
          <a:xfrm>
            <a:off x="428596" y="357166"/>
            <a:ext cx="392909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WordArt 2"/>
          <p:cNvSpPr>
            <a:spLocks noGrp="1" noChangeArrowheads="1" noChangeShapeType="1" noTextEdit="1"/>
          </p:cNvSpPr>
          <p:nvPr>
            <p:ph idx="1"/>
          </p:nvPr>
        </p:nvSpPr>
        <p:spPr bwMode="auto">
          <a:xfrm>
            <a:off x="2285984" y="1785926"/>
            <a:ext cx="2000264" cy="12858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56"/>
              </a:avLst>
            </a:prstTxWarp>
            <a:normAutofit fontScale="55000" lnSpcReduction="20000"/>
          </a:bodyPr>
          <a:lstStyle/>
          <a:p>
            <a:pPr algn="ctr" rtl="0">
              <a:buNone/>
            </a:pPr>
            <a:endParaRPr lang="en-US" sz="1800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  <a:p>
            <a:pPr algn="ctr" rtl="0">
              <a:buNone/>
            </a:pPr>
            <a:endParaRPr lang="en-US" sz="18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 Black"/>
            </a:endParaRPr>
          </a:p>
          <a:p>
            <a:pPr algn="ctr" rtl="0">
              <a:buNone/>
            </a:pPr>
            <a:endParaRPr lang="en-US" sz="1800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  <a:p>
            <a:pPr algn="ctr" rtl="0">
              <a:buNone/>
            </a:pPr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Х</a:t>
            </a:r>
            <a:r>
              <a:rPr lang="en-US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еб</a:t>
            </a:r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.</a:t>
            </a:r>
          </a:p>
          <a:p>
            <a:pPr algn="ctr" rtl="0">
              <a:buNone/>
            </a:pP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Ца</a:t>
            </a:r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шалк</a:t>
            </a:r>
            <a:r>
              <a:rPr lang="en-US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ур</a:t>
            </a:r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гулвавначил</a:t>
            </a:r>
            <a:endParaRPr lang="ru-RU" sz="1800" b="1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  <a:p>
            <a:pPr algn="ctr" rtl="0">
              <a:buNone/>
            </a:pP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Итил</a:t>
            </a:r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шалк</a:t>
            </a:r>
            <a:r>
              <a:rPr lang="en-US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ур</a:t>
            </a:r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чат</a:t>
            </a:r>
            <a:r>
              <a:rPr lang="en-US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начил</a:t>
            </a:r>
            <a:endParaRPr lang="ru-RU" sz="1800" b="1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  <a:p>
            <a:pPr algn="ctr" rtl="0">
              <a:buNone/>
            </a:pP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Мургьила</a:t>
            </a:r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х</a:t>
            </a:r>
            <a:r>
              <a:rPr lang="en-US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еб</a:t>
            </a:r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, 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арцла</a:t>
            </a:r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х</a:t>
            </a:r>
            <a:r>
              <a:rPr lang="en-US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еб</a:t>
            </a:r>
            <a:endParaRPr lang="en-US" sz="1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 Black"/>
            </a:endParaRPr>
          </a:p>
          <a:p>
            <a:pPr algn="ctr" rtl="0">
              <a:buNone/>
            </a:pP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Дак</a:t>
            </a:r>
            <a:r>
              <a:rPr lang="en-US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или 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сар</a:t>
            </a:r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18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нушачи</a:t>
            </a:r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.</a:t>
            </a:r>
            <a:endParaRPr lang="ru-RU" sz="18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pic>
        <p:nvPicPr>
          <p:cNvPr id="7" name="Рисунок 6" descr="http://www.niceimage.ru/pic/201305/2560x1600/niceimage.ru-56514.jpg"/>
          <p:cNvPicPr/>
          <p:nvPr/>
        </p:nvPicPr>
        <p:blipFill>
          <a:blip r:embed="rId3" cstate="print">
            <a:lum bright="25000"/>
          </a:blip>
          <a:srcRect/>
          <a:stretch>
            <a:fillRect/>
          </a:stretch>
        </p:blipFill>
        <p:spPr bwMode="auto">
          <a:xfrm>
            <a:off x="4786314" y="357166"/>
            <a:ext cx="385765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4857752" y="428604"/>
            <a:ext cx="2143140" cy="1143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Г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ебшни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.</a:t>
            </a:r>
          </a:p>
          <a:p>
            <a:pPr algn="ctr" rtl="0"/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Ца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барх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и г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янруч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  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дирихь</a:t>
            </a:r>
            <a:endParaRPr lang="ru-RU" sz="1800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  <a:p>
            <a:pPr algn="ctr" rtl="0"/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Багьарбиуб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къадалаб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.</a:t>
            </a:r>
          </a:p>
          <a:p>
            <a:pPr algn="ctr" rtl="0"/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Бамкьур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ц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удар – 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ц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яббиуб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,</a:t>
            </a:r>
          </a:p>
          <a:p>
            <a:pPr algn="ctr" rtl="0"/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Гъузгъалдибиуб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илаб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.</a:t>
            </a:r>
            <a:endParaRPr lang="ru-RU" sz="1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pic>
        <p:nvPicPr>
          <p:cNvPr id="9" name="Рисунок 8" descr="https://s1.1zoom.ru/big0/921/Sky_Summer_Rainbow_Grass_436957.jpg"/>
          <p:cNvPicPr/>
          <p:nvPr/>
        </p:nvPicPr>
        <p:blipFill>
          <a:blip r:embed="rId4" cstate="print">
            <a:lum bright="25000"/>
          </a:blip>
          <a:srcRect/>
          <a:stretch>
            <a:fillRect/>
          </a:stretch>
        </p:blipFill>
        <p:spPr bwMode="auto">
          <a:xfrm>
            <a:off x="357158" y="3500438"/>
            <a:ext cx="400052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1857356" y="3571876"/>
            <a:ext cx="2449500" cy="10398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48"/>
              </a:avLst>
            </a:prstTxWarp>
          </a:bodyPr>
          <a:lstStyle/>
          <a:p>
            <a:pPr algn="ctr" rtl="0"/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Дуц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рум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.</a:t>
            </a:r>
          </a:p>
          <a:p>
            <a:pPr algn="ctr" rtl="0"/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Ягъари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, 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дуц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рум</a:t>
            </a:r>
            <a:endParaRPr lang="ru-RU" sz="1800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  <a:p>
            <a:pPr algn="ctr" rtl="0"/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Урк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ец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и бара.</a:t>
            </a:r>
          </a:p>
          <a:p>
            <a:pPr algn="ctr" rtl="0"/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Берх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ила 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х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ули</a:t>
            </a:r>
            <a:endParaRPr lang="ru-RU" sz="1800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  <a:p>
            <a:pPr algn="ctr" rtl="0"/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Бара </a:t>
            </a:r>
            <a:r>
              <a:rPr lang="ru-RU" sz="1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кьяп</a:t>
            </a:r>
            <a:r>
              <a:rPr lang="en-US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бара.</a:t>
            </a:r>
            <a:endParaRPr lang="ru-RU" sz="1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pic>
        <p:nvPicPr>
          <p:cNvPr id="12" name="Рисунок 11" descr="http://widefon.com/_ld/161/74262934.jpg"/>
          <p:cNvPicPr/>
          <p:nvPr/>
        </p:nvPicPr>
        <p:blipFill>
          <a:blip r:embed="rId5" cstate="print">
            <a:lum bright="25000" contrast="-1000"/>
          </a:blip>
          <a:srcRect/>
          <a:stretch>
            <a:fillRect/>
          </a:stretch>
        </p:blipFill>
        <p:spPr bwMode="auto">
          <a:xfrm>
            <a:off x="4786314" y="3500438"/>
            <a:ext cx="3895719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6357950" y="4714884"/>
            <a:ext cx="2286016" cy="11255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Яни.</a:t>
            </a:r>
          </a:p>
          <a:p>
            <a:pPr algn="ctr" rtl="0"/>
            <a:r>
              <a:rPr lang="ru-RU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Янила буг</a:t>
            </a:r>
            <a:r>
              <a:rPr lang="en-US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ярдеш саб</a:t>
            </a:r>
          </a:p>
          <a:p>
            <a:pPr algn="ctr" rtl="0"/>
            <a:r>
              <a:rPr lang="ru-RU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Шилизи гъамбик</a:t>
            </a:r>
            <a:r>
              <a:rPr lang="en-US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ули.</a:t>
            </a:r>
          </a:p>
          <a:p>
            <a:pPr algn="ctr" rtl="0"/>
            <a:r>
              <a:rPr lang="ru-RU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Лявкьуси агаркъира,</a:t>
            </a:r>
          </a:p>
          <a:p>
            <a:pPr algn="ctr" rtl="0"/>
            <a:r>
              <a:rPr lang="ru-RU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Хя саби гъямбик</a:t>
            </a:r>
            <a:r>
              <a:rPr lang="en-US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I</a:t>
            </a:r>
            <a:r>
              <a:rPr lang="ru-RU" sz="18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ули.</a:t>
            </a:r>
            <a:endParaRPr lang="ru-RU" sz="18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урок 26 март 18год\3667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003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168352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</a:rPr>
              <a:t>ЛЕКСИКА</a:t>
            </a:r>
            <a:endParaRPr lang="ru-RU" sz="8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playcast.ru/uploads/2016/12/18/2093786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lvl="0" indent="0" algn="ctr" eaLnBrk="0" fontAlgn="base" hangingPunct="0">
              <a:spcAft>
                <a:spcPct val="0"/>
              </a:spcAft>
              <a:buSzPct val="60000"/>
              <a:buNone/>
              <a:defRPr/>
            </a:pPr>
            <a:r>
              <a:rPr lang="ru-RU" b="1" dirty="0" err="1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Дарсла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мурад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:</a:t>
            </a:r>
            <a:endParaRPr lang="en-US" b="1" dirty="0" smtClean="0">
              <a:solidFill>
                <a:srgbClr val="002060"/>
              </a:solidFill>
              <a:latin typeface="Georgia" pitchFamily="18" charset="0"/>
              <a:cs typeface="Arial" pitchFamily="34" charset="0"/>
            </a:endParaRPr>
          </a:p>
          <a:p>
            <a:pPr marL="108000" lvl="0" indent="0" algn="ctr" eaLnBrk="0" fontAlgn="base" hangingPunct="0">
              <a:spcAft>
                <a:spcPct val="0"/>
              </a:spcAft>
              <a:buSzPct val="60000"/>
              <a:buNone/>
              <a:defRPr/>
            </a:pPr>
            <a:endParaRPr lang="ru-RU" sz="900" b="1" dirty="0" smtClean="0">
              <a:solidFill>
                <a:srgbClr val="002060"/>
              </a:solidFill>
              <a:latin typeface="Georgia" pitchFamily="18" charset="0"/>
              <a:cs typeface="Arial" pitchFamily="34" charset="0"/>
            </a:endParaRPr>
          </a:p>
          <a:p>
            <a:pPr marL="108000" lvl="0" indent="0" eaLnBrk="0" fontAlgn="base" hangingPunct="0">
              <a:spcAft>
                <a:spcPct val="0"/>
              </a:spcAft>
              <a:buSzPct val="60000"/>
              <a:buNone/>
              <a:defRPr/>
            </a:pPr>
            <a:endParaRPr lang="ru-RU" sz="1100" b="1" dirty="0" smtClean="0">
              <a:solidFill>
                <a:srgbClr val="002060"/>
              </a:solidFill>
              <a:latin typeface="Georgia" pitchFamily="18" charset="0"/>
              <a:cs typeface="Arial" pitchFamily="34" charset="0"/>
            </a:endParaRPr>
          </a:p>
          <a:p>
            <a:pPr marL="108000" lvl="0" indent="0" algn="ctr" eaLnBrk="0" fontAlgn="base" hangingPunct="0">
              <a:spcAft>
                <a:spcPct val="0"/>
              </a:spcAft>
              <a:buSzPct val="60000"/>
              <a:buNone/>
              <a:defRPr/>
            </a:pPr>
            <a:r>
              <a:rPr lang="ru-RU" b="1" dirty="0" smtClean="0">
                <a:latin typeface="Georgia" pitchFamily="18" charset="0"/>
                <a:cs typeface="Arial" pitchFamily="34" charset="0"/>
              </a:rPr>
              <a:t>1) </a:t>
            </a:r>
            <a:r>
              <a:rPr lang="ru-RU" b="1" dirty="0" err="1" smtClean="0">
                <a:latin typeface="Georgia" pitchFamily="18" charset="0"/>
                <a:cs typeface="Arial" pitchFamily="34" charset="0"/>
              </a:rPr>
              <a:t>Делч</a:t>
            </a:r>
            <a:r>
              <a:rPr lang="en-US" b="1" dirty="0" smtClean="0">
                <a:latin typeface="Georgia" pitchFamily="18" charset="0"/>
                <a:cs typeface="Arial" pitchFamily="34" charset="0"/>
              </a:rPr>
              <a:t>I</a:t>
            </a:r>
            <a:r>
              <a:rPr lang="ru-RU" b="1" dirty="0" err="1" smtClean="0">
                <a:latin typeface="Georgia" pitchFamily="18" charset="0"/>
                <a:cs typeface="Arial" pitchFamily="34" charset="0"/>
              </a:rPr>
              <a:t>унти</a:t>
            </a:r>
            <a:r>
              <a:rPr lang="ru-RU" b="1" dirty="0" smtClean="0">
                <a:latin typeface="Georgia" pitchFamily="18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Georgia" pitchFamily="18" charset="0"/>
                <a:cs typeface="Arial" pitchFamily="34" charset="0"/>
              </a:rPr>
              <a:t>тикрардарни</a:t>
            </a:r>
            <a:r>
              <a:rPr lang="ru-RU" b="1" dirty="0" smtClean="0">
                <a:latin typeface="Georgia" pitchFamily="18" charset="0"/>
                <a:cs typeface="Arial" pitchFamily="34" charset="0"/>
              </a:rPr>
              <a:t>.</a:t>
            </a:r>
          </a:p>
          <a:p>
            <a:pPr marL="108000" lvl="0" indent="0" algn="ctr" eaLnBrk="0" fontAlgn="base" hangingPunct="0">
              <a:spcAft>
                <a:spcPct val="0"/>
              </a:spcAft>
              <a:buSzPct val="60000"/>
              <a:buNone/>
              <a:defRPr/>
            </a:pPr>
            <a:r>
              <a:rPr lang="ru-RU" b="1" dirty="0" smtClean="0">
                <a:latin typeface="Georgia" pitchFamily="18" charset="0"/>
                <a:cs typeface="Arial" pitchFamily="34" charset="0"/>
              </a:rPr>
              <a:t>2) </a:t>
            </a:r>
            <a:r>
              <a:rPr lang="ru-RU" b="1" dirty="0" err="1" smtClean="0">
                <a:latin typeface="Georgia" pitchFamily="18" charset="0"/>
                <a:cs typeface="Arial" pitchFamily="34" charset="0"/>
              </a:rPr>
              <a:t>Лексикаличила</a:t>
            </a:r>
            <a:r>
              <a:rPr lang="ru-RU" b="1" dirty="0" smtClean="0">
                <a:latin typeface="Georgia" pitchFamily="18" charset="0"/>
                <a:cs typeface="Arial" pitchFamily="34" charset="0"/>
              </a:rPr>
              <a:t> </a:t>
            </a:r>
            <a:endParaRPr lang="en-US" b="1" dirty="0" smtClean="0">
              <a:latin typeface="Georgia" pitchFamily="18" charset="0"/>
              <a:cs typeface="Arial" pitchFamily="34" charset="0"/>
            </a:endParaRPr>
          </a:p>
          <a:p>
            <a:pPr marL="108000" lvl="0" indent="0" algn="ctr" eaLnBrk="0" fontAlgn="base" hangingPunct="0">
              <a:spcAft>
                <a:spcPct val="0"/>
              </a:spcAft>
              <a:buSzPct val="60000"/>
              <a:buNone/>
              <a:defRPr/>
            </a:pPr>
            <a:r>
              <a:rPr lang="ru-RU" b="1" dirty="0" err="1" smtClean="0">
                <a:latin typeface="Georgia" pitchFamily="18" charset="0"/>
                <a:cs typeface="Arial" pitchFamily="34" charset="0"/>
              </a:rPr>
              <a:t>багьуди</a:t>
            </a:r>
            <a:r>
              <a:rPr lang="ru-RU" b="1" dirty="0" smtClean="0">
                <a:latin typeface="Georgia" pitchFamily="18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Georgia" pitchFamily="18" charset="0"/>
                <a:cs typeface="Arial" pitchFamily="34" charset="0"/>
              </a:rPr>
              <a:t>кагахъни</a:t>
            </a:r>
            <a:r>
              <a:rPr lang="ru-RU" b="1" dirty="0" smtClean="0">
                <a:latin typeface="Georgia" pitchFamily="18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7" name="Рисунок 2" descr="hello_html_m47576a8c"/>
          <p:cNvPicPr>
            <a:picLocks noChangeAspect="1" noChangeArrowheads="1"/>
          </p:cNvPicPr>
          <p:nvPr/>
        </p:nvPicPr>
        <p:blipFill>
          <a:blip r:embed="rId2" cstate="print">
            <a:lum bright="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984939" y="331858"/>
            <a:ext cx="782182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ДУГЬБАЛА ЛЕКСИЧЕСКИЙ ВА ГРАММАТИЧЕСКИЙ МЯГ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НУРБИ.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Кьяца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463058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БелчIеная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Чедаахъибти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дугьбала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чиди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номерла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мягIна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лексикалашалси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сабил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чиди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номерла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мягIна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грамматикалашалси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сабил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бурая.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899592" y="1340768"/>
          <a:ext cx="7704856" cy="2952328"/>
        </p:xfrm>
        <a:graphic>
          <a:graphicData uri="http://schemas.openxmlformats.org/drawingml/2006/table">
            <a:tbl>
              <a:tblPr/>
              <a:tblGrid>
                <a:gridCol w="3210583"/>
                <a:gridCol w="4494273"/>
              </a:tblGrid>
              <a:tr h="685746">
                <a:tc>
                  <a:txBody>
                    <a:bodyPr/>
                    <a:lstStyle/>
                    <a:p>
                      <a:pPr marL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Мяг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Дугьби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ва</a:t>
                      </a: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предложениеби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421">
                <a:tc>
                  <a:txBody>
                    <a:bodyPr/>
                    <a:lstStyle/>
                    <a:p>
                      <a:pPr marL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Лексический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Хъа</a:t>
                      </a: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миц</a:t>
                      </a: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r>
                        <a:rPr lang="ru-RU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ираг</a:t>
                      </a: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Цалихъ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Уйхъу</a:t>
                      </a: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падеж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Дудешли</a:t>
                      </a: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кьяца</a:t>
                      </a: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асиб</a:t>
                      </a: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Существительное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Кьяца</a:t>
                      </a: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шурмачибад</a:t>
                      </a: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башес</a:t>
                      </a: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бирар</a:t>
                      </a: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1">
                <a:tc>
                  <a:txBody>
                    <a:bodyPr/>
                    <a:lstStyle/>
                    <a:p>
                      <a:pPr marL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Грамматический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62" name="AutoShape 14"/>
          <p:cNvSpPr>
            <a:spLocks noChangeArrowheads="1"/>
          </p:cNvSpPr>
          <p:nvPr/>
        </p:nvSpPr>
        <p:spPr bwMode="auto">
          <a:xfrm>
            <a:off x="1619672" y="3356992"/>
            <a:ext cx="2028825" cy="180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F79646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1691680" y="2420888"/>
            <a:ext cx="2028825" cy="180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F79646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Admin\Desktop\fon-priroda12.jpg"/>
          <p:cNvPicPr/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984939" y="239525"/>
            <a:ext cx="782182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ДУГЬБАЛА ЛЕКСИЧЕСКИЙ ВА ГРАММАТИЧЕСКИЙ МЯГ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НУРБИ.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 smtClean="0">
                <a:solidFill>
                  <a:srgbClr val="7030A0"/>
                </a:solidFill>
              </a:rPr>
              <a:t>Буциб</a:t>
            </a:r>
            <a:r>
              <a:rPr lang="ru-RU" sz="3200" b="1" dirty="0" smtClean="0">
                <a:solidFill>
                  <a:srgbClr val="7030A0"/>
                </a:solidFill>
              </a:rPr>
              <a:t>.</a:t>
            </a:r>
            <a:endParaRPr lang="ru-RU" sz="3200" dirty="0" smtClean="0">
              <a:solidFill>
                <a:srgbClr val="7030A0"/>
              </a:solidFill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4916483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БелчIеная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Чедаахъибти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дугьбала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чиди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номерла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мягIна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лексикалашалси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сабил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чиди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номерла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мягIна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грамматикалашалси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сабил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бурая.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2" name="AutoShape 14"/>
          <p:cNvSpPr>
            <a:spLocks noChangeArrowheads="1"/>
          </p:cNvSpPr>
          <p:nvPr/>
        </p:nvSpPr>
        <p:spPr bwMode="auto">
          <a:xfrm>
            <a:off x="1619672" y="3356992"/>
            <a:ext cx="2028825" cy="180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F79646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1691680" y="2420888"/>
            <a:ext cx="2028825" cy="180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F79646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15616" y="1268760"/>
          <a:ext cx="7704856" cy="3168352"/>
        </p:xfrm>
        <a:graphic>
          <a:graphicData uri="http://schemas.openxmlformats.org/drawingml/2006/table">
            <a:tbl>
              <a:tblPr/>
              <a:tblGrid>
                <a:gridCol w="2808312"/>
                <a:gridCol w="4896544"/>
              </a:tblGrid>
              <a:tr h="652824">
                <a:tc>
                  <a:txBody>
                    <a:bodyPr/>
                    <a:lstStyle/>
                    <a:p>
                      <a:pPr marL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Мяг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Дугьби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ва</a:t>
                      </a: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предложениеби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3360">
                <a:tc>
                  <a:txBody>
                    <a:bodyPr/>
                    <a:lstStyle/>
                    <a:p>
                      <a:pPr marL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Лексический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Гурдали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яра 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буциб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Убла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замана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Се-биалра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някъбази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буцес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, ч</a:t>
                      </a: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умабарили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бих</a:t>
                      </a: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Глагол, се 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бариба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Илини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абзлизиб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цаибил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мер 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буциб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ябъибил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бях</a:t>
                      </a: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 marL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Грамматический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:\Users\Admin\Desktop\121068340-max-694.jpg"/>
          <p:cNvPicPr/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984939" y="85637"/>
            <a:ext cx="782182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ДУГЬБАЛА ЛЕКСИЧЕСКИЙ ВА ГРАММАТИЧЕСКИЙ МЯГ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НУРБИ.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 smtClean="0">
                <a:solidFill>
                  <a:srgbClr val="7030A0"/>
                </a:solidFill>
              </a:rPr>
              <a:t>Шиниша</a:t>
            </a:r>
            <a:r>
              <a:rPr lang="ru-RU" sz="3200" b="1" dirty="0" smtClean="0">
                <a:solidFill>
                  <a:srgbClr val="7030A0"/>
                </a:solidFill>
              </a:rPr>
              <a:t>.</a:t>
            </a:r>
            <a:endParaRPr lang="ru-RU" sz="3200" dirty="0" smtClean="0">
              <a:solidFill>
                <a:srgbClr val="7030A0"/>
              </a:solidFill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4916483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БелчIеная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Чедаахъибти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дугьбала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чиди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номерла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мягIна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лексикалашалси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сабил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чиди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номерла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мягIна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грамматикалашалси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сабил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бурая.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2" name="AutoShape 14"/>
          <p:cNvSpPr>
            <a:spLocks noChangeArrowheads="1"/>
          </p:cNvSpPr>
          <p:nvPr/>
        </p:nvSpPr>
        <p:spPr bwMode="auto">
          <a:xfrm>
            <a:off x="1619672" y="3356992"/>
            <a:ext cx="2028825" cy="180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F79646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1691680" y="2420888"/>
            <a:ext cx="2028825" cy="180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F79646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99592" y="1484784"/>
          <a:ext cx="7704856" cy="3025294"/>
        </p:xfrm>
        <a:graphic>
          <a:graphicData uri="http://schemas.openxmlformats.org/drawingml/2006/table">
            <a:tbl>
              <a:tblPr/>
              <a:tblGrid>
                <a:gridCol w="2808312"/>
                <a:gridCol w="4896544"/>
              </a:tblGrid>
              <a:tr h="586894">
                <a:tc>
                  <a:txBody>
                    <a:bodyPr/>
                    <a:lstStyle/>
                    <a:p>
                      <a:pPr marL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Мяг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Дугьби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ва</a:t>
                      </a: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предложениеби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764">
                <a:tc>
                  <a:txBody>
                    <a:bodyPr/>
                    <a:lstStyle/>
                    <a:p>
                      <a:pPr marL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Лексический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Дубуртала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шиниша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бях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яникад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мазала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дурзамти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яйдик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Прилагательное.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Х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еб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садаиб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шиниша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кьар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шибак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иб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Предложениелизиб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определение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биубли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башар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Цалихъ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</a:t>
                      </a: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Уйхъу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падеж.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 marL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Грамматический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</TotalTime>
  <Words>712</Words>
  <Application>Microsoft Office PowerPoint</Application>
  <PresentationFormat>Экран (4:3)</PresentationFormat>
  <Paragraphs>212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Мастер – класс  «Хочу все знать  о родном языке»   Учитель: Ахмедова Патимат К. </vt:lpstr>
      <vt:lpstr>Слайд 2</vt:lpstr>
      <vt:lpstr>Слайд 3</vt:lpstr>
      <vt:lpstr>Слайд 4</vt:lpstr>
      <vt:lpstr>ЛЕКСИКА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 родного языка на тему:  «Распространенные и       нераспространенные предложения» 5 класс  Учитель: Адаева Муминат Казимагомедовна</dc:title>
  <dc:creator>Admin</dc:creator>
  <cp:lastModifiedBy>МАСТЕРКОМ</cp:lastModifiedBy>
  <cp:revision>73</cp:revision>
  <dcterms:created xsi:type="dcterms:W3CDTF">2017-03-14T06:56:20Z</dcterms:created>
  <dcterms:modified xsi:type="dcterms:W3CDTF">2020-01-12T16:42:40Z</dcterms:modified>
</cp:coreProperties>
</file>