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6" r:id="rId10"/>
    <p:sldId id="262" r:id="rId11"/>
    <p:sldId id="263" r:id="rId12"/>
    <p:sldId id="265" r:id="rId13"/>
    <p:sldId id="267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6DE72D6-5D83-4D95-A35A-6B5FF2CDCD64}">
          <p14:sldIdLst>
            <p14:sldId id="256"/>
            <p14:sldId id="257"/>
          </p14:sldIdLst>
        </p14:section>
        <p14:section name="Раздел без заголовка" id="{DA3FB342-12EB-45EA-90A4-55EC56699504}">
          <p14:sldIdLst>
            <p14:sldId id="258"/>
            <p14:sldId id="259"/>
            <p14:sldId id="260"/>
            <p14:sldId id="266"/>
            <p14:sldId id="262"/>
            <p14:sldId id="263"/>
            <p14:sldId id="265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590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330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8F8E447-D05B-4FFA-97D1-0D40619C5058}" type="datetime1">
              <a:rPr lang="ru-RU" smtClean="0">
                <a:latin typeface="Arial" panose="020B0604020202020204" pitchFamily="34" charset="0"/>
              </a:rPr>
              <a:t>24.03.2024</a:t>
            </a:fld>
            <a:endParaRPr lang="ru-RU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6834459-7356-44BF-850D-8B30C4FB3B6B}" type="slidenum">
              <a:rPr lang="ru-RU">
                <a:latin typeface="Arial" panose="020B0604020202020204" pitchFamily="34" charset="0"/>
              </a:rPr>
              <a:t>‹#›</a:t>
            </a:fld>
            <a:endParaRPr 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9AB7BB4-B381-4B36-A878-801C2D535B6C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A3C37BE-C303-496D-B5CD-85F2937540FC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i="1">
                <a:latin typeface="Arial" pitchFamily="34" charset="0"/>
                <a:cs typeface="Arial" pitchFamily="34" charset="0"/>
              </a:rPr>
              <a:t>ПРИМЕЧАНИЕ.</a:t>
            </a:r>
          </a:p>
          <a:p>
            <a:pPr rtl="0"/>
            <a:r>
              <a:rPr lang="ru-RU" i="1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«Рисунки» в заполнителе, чтобы вставить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7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39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14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1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55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86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86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15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A3C37BE-C303-496D-B5CD-85F2937540F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>
              <a:defRPr sz="4400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fld id="{D8B4D001-6C79-4FD1-AF42-71BB3FA1B742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fld id="{0FF54DE5-C571-48E8-A5BC-B369434E2F4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FF03FF-A43A-40BF-83AB-CE3349878E54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8E68B7-A3F8-4FEF-882B-7944E2A82704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08174E-23E9-4832-894F-8EBFA04B2056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B0CC20-FBBA-4D4C-99D3-BD35DB445E5E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>
              <a:defRPr sz="4400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>
                <a:latin typeface="Arial" panose="020B0604020202020204" pitchFamily="34" charset="0"/>
              </a:endParaRPr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FF4DDC-A71E-4CFA-82E6-280290985665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14F0B8-33FA-40F9-A58A-30DB4BB279E6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03FD05-CCB6-4703-95F1-035600F1D8EA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65C484-0CAA-4CAD-9AE3-9374BF849181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C01BF4-B79E-49A8-881C-E61A40A3E9DD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340FF9-C789-4B98-9496-8946B23EDA26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noProof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  <a:p>
            <a:pPr lvl="5" rtl="0"/>
            <a:r>
              <a:rPr lang="ru-RU" noProof="0"/>
              <a:t>Шестой уровень</a:t>
            </a:r>
          </a:p>
          <a:p>
            <a:pPr lvl="6" rtl="0"/>
            <a:r>
              <a:rPr lang="ru-RU" noProof="0"/>
              <a:t>Седьмой уровень</a:t>
            </a:r>
          </a:p>
          <a:p>
            <a:pPr lvl="7" rtl="0"/>
            <a:r>
              <a:rPr lang="ru-RU" noProof="0"/>
              <a:t>Восьмой уровень</a:t>
            </a:r>
          </a:p>
          <a:p>
            <a:pPr lvl="8" rtl="0"/>
            <a:r>
              <a:rPr lang="ru-RU" noProof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E92A1406-CFD2-48C3-B2D4-06D1DAAD4CAE}" type="datetime1">
              <a:rPr lang="ru-RU" noProof="0" smtClean="0"/>
              <a:t>24.03.2024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FF54DE5-C571-48E8-A5BC-B369434E2F44}" type="slidenum">
              <a:rPr lang="ru-RU" noProof="0" smtClean="0"/>
              <a:pPr/>
              <a:t>‹#›</a:t>
            </a:fld>
            <a:endParaRPr lang="ru-RU" noProof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71061" y="2319154"/>
            <a:ext cx="6335367" cy="2219691"/>
          </a:xfrm>
        </p:spPr>
        <p:txBody>
          <a:bodyPr rtlCol="0" anchor="ctr">
            <a:normAutofit fontScale="90000"/>
          </a:bodyPr>
          <a:lstStyle/>
          <a:p>
            <a:pPr rtl="0"/>
            <a: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  <a:t>В. Ю. Драгунский</a:t>
            </a:r>
            <a:b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  <a:t>«ГЛАВНЫЕ РЕКИ»</a:t>
            </a:r>
            <a:b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noProof="1">
                <a:latin typeface="Arial" panose="020B0604020202020204" pitchFamily="34" charset="0"/>
                <a:cs typeface="Arial" panose="020B0604020202020204" pitchFamily="34" charset="0"/>
              </a:rPr>
              <a:t>Подготовила: Каплун  Н.И. </a:t>
            </a:r>
            <a:br>
              <a:rPr lang="ru-RU" sz="3100" noProof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noProof="1">
                <a:latin typeface="Arial" panose="020B0604020202020204" pitchFamily="34" charset="0"/>
                <a:cs typeface="Arial" panose="020B0604020202020204" pitchFamily="34" charset="0"/>
              </a:rPr>
              <a:t>мбоу Голицынская сош №1</a:t>
            </a:r>
          </a:p>
        </p:txBody>
      </p:sp>
      <p:pic>
        <p:nvPicPr>
          <p:cNvPr id="4" name="Рисунок 3" descr="Открытая книга на столе, размытые полки с книгами на заднем плане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800" noProof="1">
                <a:latin typeface="Arial" panose="020B0604020202020204" pitchFamily="34" charset="0"/>
                <a:cs typeface="Arial" panose="020B0604020202020204" pitchFamily="34" charset="0"/>
              </a:rPr>
              <a:t>ИТОГ УРОКА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817F9A-3FC4-4253-90B2-18F0CA6D6B1D}"/>
              </a:ext>
            </a:extLst>
          </p:cNvPr>
          <p:cNvSpPr txBox="1"/>
          <p:nvPr/>
        </p:nvSpPr>
        <p:spPr>
          <a:xfrm>
            <a:off x="2181364" y="1870717"/>
            <a:ext cx="7519228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5400" b="1" i="0" dirty="0">
                <a:solidFill>
                  <a:srgbClr val="00B0F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Мы познакомились…</a:t>
            </a:r>
            <a:endParaRPr lang="ru-RU" sz="5400" b="0" i="0" dirty="0">
              <a:solidFill>
                <a:srgbClr val="00B0F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54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Я вспомнил(а)…</a:t>
            </a:r>
            <a:endParaRPr lang="ru-RU" sz="5400" b="0" i="0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5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Мне понравилось…</a:t>
            </a:r>
            <a:endParaRPr lang="ru-RU" sz="54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5400" b="1" i="0" dirty="0">
                <a:solidFill>
                  <a:srgbClr val="FFC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Я думаю…</a:t>
            </a:r>
            <a:endParaRPr lang="ru-RU" sz="5400" b="0" i="0" dirty="0">
              <a:solidFill>
                <a:srgbClr val="FFC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800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6000" noProof="1">
                <a:latin typeface="Arial" panose="020B0604020202020204" pitchFamily="34" charset="0"/>
                <a:cs typeface="Arial" panose="020B0604020202020204" pitchFamily="34" charset="0"/>
              </a:rPr>
              <a:t>ОБЩИЕ СВЕДЕНИЯ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104900" y="1600200"/>
            <a:ext cx="3811657" cy="4572000"/>
          </a:xfrm>
        </p:spPr>
        <p:txBody>
          <a:bodyPr rtlCol="0"/>
          <a:lstStyle/>
          <a:p>
            <a:pPr rtl="0"/>
            <a:endParaRPr lang="ru-RU" noProof="1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87AE6BA-9706-4641-8522-3D2171D3A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91" y="1398103"/>
            <a:ext cx="3917674" cy="522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2CD997-402C-4D43-9D81-354B12490488}"/>
              </a:ext>
            </a:extLst>
          </p:cNvPr>
          <p:cNvSpPr txBox="1"/>
          <p:nvPr/>
        </p:nvSpPr>
        <p:spPr>
          <a:xfrm>
            <a:off x="5393635" y="1347617"/>
            <a:ext cx="60960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Виктор Юзефович Драгунский (1913–1972)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— писатель-прозаик, поэт, классик советской литературы, автор известного детского цикла «Денискины рассказы».</a:t>
            </a:r>
          </a:p>
          <a:p>
            <a:pPr algn="l"/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Родился 1 декабря 1913 года в Нью-Йорке. В 1914 году семья Драгунских вернулась в Белоруссию, в Гомель. В 1925 году мальчик с матерью и отчимом переехал в Москву.</a:t>
            </a:r>
          </a:p>
          <a:p>
            <a:pPr algn="l"/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1940 году произведения Драгунского впервые появились в печати. В 1959 году в печати впервые появились произведения писателя для детей из серии «Денискины рассказы». Они принесли автору большую популярность. Многие из рассказов были экранизированы.</a:t>
            </a:r>
          </a:p>
          <a:p>
            <a:pPr algn="l"/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 мая 1972 года Виктор Юзефович Драгунский умер в Москве. Похоронили писателя на Ваганьковском кладбище.</a:t>
            </a:r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087" y="76200"/>
            <a:ext cx="11131826" cy="1096962"/>
          </a:xfrm>
        </p:spPr>
        <p:txBody>
          <a:bodyPr rtlCol="0">
            <a:noAutofit/>
          </a:bodyPr>
          <a:lstStyle/>
          <a:p>
            <a:pPr algn="ctr" rtl="0"/>
            <a:r>
              <a:rPr lang="ru-RU" sz="4400" noProof="1">
                <a:latin typeface="Arial" panose="020B0604020202020204" pitchFamily="34" charset="0"/>
                <a:cs typeface="Arial" panose="020B0604020202020204" pitchFamily="34" charset="0"/>
              </a:rPr>
              <a:t>УГАДАЙ  ИМЯ ГЛАВНОГО ГЕРОЯ: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D68FDDE4-1372-4DFB-8AB2-F48A055E4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64" y="1481280"/>
            <a:ext cx="3388242" cy="266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637A90-4853-4C22-8A9F-D11A6BBEEFE8}"/>
              </a:ext>
            </a:extLst>
          </p:cNvPr>
          <p:cNvSpPr txBox="1"/>
          <p:nvPr/>
        </p:nvSpPr>
        <p:spPr>
          <a:xfrm>
            <a:off x="3578087" y="1982450"/>
            <a:ext cx="16167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 ,,,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2B904201-E3AF-4BFB-ADE5-7D7A4700F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65" y="1925943"/>
            <a:ext cx="4528243" cy="22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23B0ED-1797-45A1-BC51-CAB627247F89}"/>
              </a:ext>
            </a:extLst>
          </p:cNvPr>
          <p:cNvSpPr txBox="1"/>
          <p:nvPr/>
        </p:nvSpPr>
        <p:spPr>
          <a:xfrm>
            <a:off x="5565913" y="2314387"/>
            <a:ext cx="8083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3ED3C432-4EFC-46CE-942D-7278D869611F}"/>
              </a:ext>
            </a:extLst>
          </p:cNvPr>
          <p:cNvCxnSpPr/>
          <p:nvPr/>
        </p:nvCxnSpPr>
        <p:spPr>
          <a:xfrm>
            <a:off x="5446643" y="2160104"/>
            <a:ext cx="1139687" cy="176253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E009878-46B0-4DD4-8438-F9787EE493F5}"/>
              </a:ext>
            </a:extLst>
          </p:cNvPr>
          <p:cNvSpPr txBox="1"/>
          <p:nvPr/>
        </p:nvSpPr>
        <p:spPr>
          <a:xfrm>
            <a:off x="5519529" y="1173162"/>
            <a:ext cx="8083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CB60BB-C591-49FF-AFA9-54D8C33CD6AB}"/>
              </a:ext>
            </a:extLst>
          </p:cNvPr>
          <p:cNvSpPr txBox="1"/>
          <p:nvPr/>
        </p:nvSpPr>
        <p:spPr>
          <a:xfrm>
            <a:off x="10767389" y="1982450"/>
            <a:ext cx="16167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0646A9F6-A8E3-4B38-B889-AAA7437C7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45" y="4253491"/>
            <a:ext cx="2563742" cy="273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B9A5F6B-8A3E-4011-BD07-3510A32B1D5F}"/>
              </a:ext>
            </a:extLst>
          </p:cNvPr>
          <p:cNvSpPr txBox="1"/>
          <p:nvPr/>
        </p:nvSpPr>
        <p:spPr>
          <a:xfrm>
            <a:off x="3713906" y="4653445"/>
            <a:ext cx="16167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</a:p>
        </p:txBody>
      </p:sp>
      <p:pic>
        <p:nvPicPr>
          <p:cNvPr id="2060" name="Picture 12">
            <a:extLst>
              <a:ext uri="{FF2B5EF4-FFF2-40B4-BE49-F238E27FC236}">
                <a16:creationId xmlns:a16="http://schemas.microsoft.com/office/drawing/2014/main" id="{808C1861-EE56-407E-91E6-7019DD61D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313" y="4094849"/>
            <a:ext cx="2563742" cy="256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B659F062-9A4D-492F-8804-E9C9A01EB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2" y="3733800"/>
            <a:ext cx="2886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400" noProof="1">
                <a:latin typeface="Arial" panose="020B0604020202020204" pitchFamily="34" charset="0"/>
                <a:cs typeface="Arial" panose="020B0604020202020204" pitchFamily="34" charset="0"/>
              </a:rPr>
              <a:t>ГЛАВНЫЙ ГЕРОЙ РАССКАЗА: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2787844"/>
            <a:ext cx="4914900" cy="2189922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6600" noProof="1"/>
              <a:t>ДЕНИС</a:t>
            </a:r>
          </a:p>
          <a:p>
            <a:pPr marL="0" indent="0" rtl="0">
              <a:buNone/>
            </a:pPr>
            <a:r>
              <a:rPr lang="ru-RU" sz="6600" noProof="1"/>
              <a:t>КОРАБЛЁВ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0C3E57F-6F95-4B30-B584-843E2F05F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95" y="1593412"/>
            <a:ext cx="4490209" cy="457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  <a:t>РАБОТА СО СЛОВАМИ. </a:t>
            </a:r>
            <a:b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noProof="1">
                <a:latin typeface="Arial" panose="020B0604020202020204" pitchFamily="34" charset="0"/>
                <a:cs typeface="Arial" panose="020B0604020202020204" pitchFamily="34" charset="0"/>
              </a:rPr>
              <a:t>ПОДБЕРИ СИНОНИМ К СЛОВУ: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7A7BEA-99D5-456D-8DAC-FD1EC3E9A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78" y="1600199"/>
            <a:ext cx="3122543" cy="4071731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</a:rPr>
              <a:t>Позор</a:t>
            </a:r>
            <a:endParaRPr lang="ru-RU" sz="2800" b="0" i="0" dirty="0">
              <a:solidFill>
                <a:schemeClr val="tx2"/>
              </a:solidFill>
              <a:effectLst/>
            </a:endParaRPr>
          </a:p>
          <a:p>
            <a:pPr marL="0" indent="0" algn="l"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</a:rPr>
              <a:t>стыд, бесславие</a:t>
            </a:r>
          </a:p>
          <a:p>
            <a:pPr marL="0" indent="0" algn="l"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</a:rPr>
              <a:t>Ловко</a:t>
            </a:r>
            <a:endParaRPr lang="ru-RU" sz="2800" b="0" i="0" dirty="0">
              <a:solidFill>
                <a:schemeClr val="tx2"/>
              </a:solidFill>
              <a:effectLst/>
            </a:endParaRPr>
          </a:p>
          <a:p>
            <a:pPr marL="0" indent="0" algn="l"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</a:rPr>
              <a:t>проворно, юрко</a:t>
            </a:r>
          </a:p>
          <a:p>
            <a:pPr marL="0" indent="0" algn="l"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</a:rPr>
              <a:t>Примчаться</a:t>
            </a:r>
            <a:endParaRPr lang="ru-RU" sz="2800" b="0" i="0" dirty="0">
              <a:solidFill>
                <a:schemeClr val="tx2"/>
              </a:solidFill>
              <a:effectLst/>
            </a:endParaRPr>
          </a:p>
          <a:p>
            <a:pPr marL="0" indent="0" algn="l"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</a:rPr>
              <a:t>прибежать, приехать</a:t>
            </a:r>
          </a:p>
          <a:p>
            <a:pPr marL="0" indent="0">
              <a:buNone/>
            </a:pP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521330-7D17-4E01-8D2F-D9C6AEE7C3F2}"/>
              </a:ext>
            </a:extLst>
          </p:cNvPr>
          <p:cNvSpPr txBox="1"/>
          <p:nvPr/>
        </p:nvSpPr>
        <p:spPr>
          <a:xfrm>
            <a:off x="3637721" y="1483755"/>
            <a:ext cx="4320209" cy="3890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Продекламировать</a:t>
            </a:r>
            <a:endParaRPr lang="ru-RU" sz="2800" b="0" i="0" dirty="0">
              <a:solidFill>
                <a:schemeClr val="tx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выразительно прочесть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Влепить</a:t>
            </a:r>
            <a:endParaRPr lang="ru-RU" sz="2800" b="0" i="0" dirty="0">
              <a:solidFill>
                <a:schemeClr val="tx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ударить, стукнуть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2800" b="1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Ежеминутно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часто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B59C0-7BAC-4A4A-8363-2A701F404A38}"/>
              </a:ext>
            </a:extLst>
          </p:cNvPr>
          <p:cNvSpPr txBox="1"/>
          <p:nvPr/>
        </p:nvSpPr>
        <p:spPr>
          <a:xfrm>
            <a:off x="7792278" y="1329444"/>
            <a:ext cx="4081670" cy="5183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b="1" i="0" dirty="0">
                <a:solidFill>
                  <a:schemeClr val="tx2"/>
                </a:solidFill>
                <a:effectLst/>
                <a:latin typeface="Helvetica Neue"/>
              </a:rPr>
              <a:t>Прыть</a:t>
            </a:r>
            <a:endParaRPr lang="ru-RU" sz="2800" b="0" i="0" dirty="0">
              <a:solidFill>
                <a:schemeClr val="tx2"/>
              </a:solidFill>
              <a:effectLst/>
              <a:latin typeface="Helvetica Neue"/>
            </a:endParaRPr>
          </a:p>
          <a:p>
            <a:pPr algn="l">
              <a:lnSpc>
                <a:spcPct val="150000"/>
              </a:lnSpc>
            </a:pPr>
            <a:r>
              <a:rPr lang="ru-RU" sz="2800" b="0" i="0" dirty="0">
                <a:solidFill>
                  <a:schemeClr val="tx2"/>
                </a:solidFill>
                <a:effectLst/>
                <a:latin typeface="Helvetica Neue"/>
              </a:rPr>
              <a:t>быстрота, подвижность</a:t>
            </a:r>
          </a:p>
          <a:p>
            <a:pPr algn="l">
              <a:lnSpc>
                <a:spcPct val="150000"/>
              </a:lnSpc>
            </a:pPr>
            <a:r>
              <a:rPr lang="ru-RU" sz="2800" b="1" i="0" dirty="0">
                <a:solidFill>
                  <a:schemeClr val="tx2"/>
                </a:solidFill>
                <a:effectLst/>
                <a:latin typeface="Helvetica Neue"/>
              </a:rPr>
              <a:t>Сноровисто</a:t>
            </a:r>
            <a:endParaRPr lang="ru-RU" sz="2800" b="0" i="0" dirty="0">
              <a:solidFill>
                <a:schemeClr val="tx2"/>
              </a:solidFill>
              <a:effectLst/>
              <a:latin typeface="Helvetica Neue"/>
            </a:endParaRPr>
          </a:p>
          <a:p>
            <a:pPr algn="l">
              <a:lnSpc>
                <a:spcPct val="150000"/>
              </a:lnSpc>
            </a:pPr>
            <a:r>
              <a:rPr lang="ru-RU" sz="2800" b="0" i="0" dirty="0">
                <a:solidFill>
                  <a:schemeClr val="tx2"/>
                </a:solidFill>
                <a:effectLst/>
                <a:latin typeface="Helvetica Neue"/>
              </a:rPr>
              <a:t>удобно</a:t>
            </a:r>
          </a:p>
          <a:p>
            <a:pPr algn="l">
              <a:lnSpc>
                <a:spcPct val="150000"/>
              </a:lnSpc>
            </a:pPr>
            <a:r>
              <a:rPr lang="ru-RU" sz="2800" b="1" i="0" dirty="0">
                <a:solidFill>
                  <a:schemeClr val="tx2"/>
                </a:solidFill>
                <a:effectLst/>
                <a:latin typeface="Helvetica Neue"/>
              </a:rPr>
              <a:t>Вежливый</a:t>
            </a:r>
            <a:endParaRPr lang="ru-RU" sz="2800" b="0" i="0" dirty="0">
              <a:solidFill>
                <a:schemeClr val="tx2"/>
              </a:solidFill>
              <a:effectLst/>
              <a:latin typeface="Helvetica Neue"/>
            </a:endParaRPr>
          </a:p>
          <a:p>
            <a:pPr algn="l">
              <a:lnSpc>
                <a:spcPct val="150000"/>
              </a:lnSpc>
            </a:pPr>
            <a:r>
              <a:rPr lang="ru-RU" sz="2800" b="0" i="0" dirty="0">
                <a:solidFill>
                  <a:schemeClr val="tx2"/>
                </a:solidFill>
                <a:effectLst/>
                <a:latin typeface="Helvetica Neue"/>
              </a:rPr>
              <a:t>учтивый, корректный</a:t>
            </a:r>
            <a:endParaRPr lang="ru-RU" sz="2800" dirty="0">
              <a:solidFill>
                <a:schemeClr val="tx2"/>
              </a:solidFill>
              <a:latin typeface="Helvetica Neue"/>
            </a:endParaRPr>
          </a:p>
          <a:p>
            <a:pPr algn="l">
              <a:lnSpc>
                <a:spcPct val="150000"/>
              </a:lnSpc>
            </a:pPr>
            <a:r>
              <a:rPr lang="ru-RU" sz="2800" b="1" i="0" dirty="0">
                <a:solidFill>
                  <a:schemeClr val="tx2"/>
                </a:solidFill>
                <a:effectLst/>
                <a:latin typeface="Helvetica Neue"/>
              </a:rPr>
              <a:t>Бодро</a:t>
            </a:r>
            <a:endParaRPr lang="ru-RU" sz="2800" b="0" i="0" dirty="0">
              <a:solidFill>
                <a:schemeClr val="tx2"/>
              </a:solidFill>
              <a:effectLst/>
              <a:latin typeface="Helvetica Neue"/>
            </a:endParaRPr>
          </a:p>
          <a:p>
            <a:pPr algn="l">
              <a:lnSpc>
                <a:spcPct val="150000"/>
              </a:lnSpc>
            </a:pPr>
            <a:r>
              <a:rPr lang="ru-RU" sz="2800" b="0" i="0" dirty="0">
                <a:solidFill>
                  <a:schemeClr val="tx2"/>
                </a:solidFill>
                <a:effectLst/>
                <a:latin typeface="Helvetica Neue"/>
              </a:rPr>
              <a:t>молодцом, лихо</a:t>
            </a:r>
          </a:p>
        </p:txBody>
      </p:sp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rtl="0"/>
            <a:r>
              <a:rPr lang="ru-RU" sz="4400" noProof="1">
                <a:latin typeface="Arial" panose="020B0604020202020204" pitchFamily="34" charset="0"/>
                <a:cs typeface="Arial" panose="020B0604020202020204" pitchFamily="34" charset="0"/>
              </a:rPr>
              <a:t>ЧТЕНИЕ РАССКАЗА «ГЛАВНЫЕ РЕКИ»</a:t>
            </a:r>
          </a:p>
        </p:txBody>
      </p:sp>
      <p:pic>
        <p:nvPicPr>
          <p:cNvPr id="5" name="Рисунок 4" descr="Книги на полках крупным планом и размытые книги на переднем и заднем планах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>
          <a:xfrm>
            <a:off x="7287937" y="1497353"/>
            <a:ext cx="4506498" cy="320385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79A21A-CD73-4B38-94DD-04EA55D57D17}"/>
              </a:ext>
            </a:extLst>
          </p:cNvPr>
          <p:cNvSpPr txBox="1"/>
          <p:nvPr/>
        </p:nvSpPr>
        <p:spPr>
          <a:xfrm>
            <a:off x="848139" y="1497353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Расскажите о своих впечатлениях.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Почему вы смеялись?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От чьего имени ведётся рассказ?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Назовите главных героев рассказа?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Какой характер у каждого героя? Как передадим это при чтении?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автор относится к своим героям?</a:t>
            </a:r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5400" noProof="1">
                <a:latin typeface="Arial" panose="020B0604020202020204" pitchFamily="34" charset="0"/>
                <a:cs typeface="Arial" panose="020B0604020202020204" pitchFamily="34" charset="0"/>
              </a:rPr>
              <a:t>МИССИСИПИ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95241" y="1623392"/>
            <a:ext cx="4919472" cy="3748088"/>
          </a:xfrm>
        </p:spPr>
        <p:txBody>
          <a:bodyPr rtlCol="0">
            <a:normAutofit fontScale="92500"/>
          </a:bodyPr>
          <a:lstStyle/>
          <a:p>
            <a:pPr marL="0" indent="0" rtl="0"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</a:rPr>
              <a:t>Миссисипи – это великая река Северной Америки. Протекает по территории США. Берёт начало в Кордильерах, впадает в Мексиканский залив.</a:t>
            </a:r>
          </a:p>
          <a:p>
            <a:pPr marL="0" indent="0" rtl="0">
              <a:buNone/>
            </a:pPr>
            <a:r>
              <a:rPr lang="ru-RU" sz="2800" b="0" i="0" dirty="0">
                <a:solidFill>
                  <a:schemeClr val="tx2"/>
                </a:solidFill>
                <a:effectLst/>
              </a:rPr>
              <a:t>Самыми крупными притоками реки являются Миссури, Арканзас, Иллинойс, Огайо. На реке есть водопад Антония. </a:t>
            </a:r>
            <a:endParaRPr lang="ru-RU" sz="2800" dirty="0">
              <a:solidFill>
                <a:schemeClr val="tx2"/>
              </a:solidFill>
            </a:endParaRPr>
          </a:p>
          <a:p>
            <a:pPr marL="0" indent="0" rtl="0">
              <a:buNone/>
            </a:pPr>
            <a:endParaRPr lang="ru-RU" b="0" i="0" dirty="0">
              <a:solidFill>
                <a:srgbClr val="323749"/>
              </a:solidFill>
              <a:effectLst/>
              <a:latin typeface="Inter"/>
            </a:endParaRPr>
          </a:p>
          <a:p>
            <a:pPr marL="0" indent="0" rtl="0">
              <a:buNone/>
            </a:pPr>
            <a:endParaRPr lang="ru-RU" noProof="1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0275AE1-D1DE-4884-B3B8-42CA96D33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40" y="1623392"/>
            <a:ext cx="4950375" cy="361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800" noProof="1"/>
              <a:t>РАБОТА С ТЕКСТОМ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1EE5E3-022C-41F3-821E-951589B16EDB}"/>
              </a:ext>
            </a:extLst>
          </p:cNvPr>
          <p:cNvSpPr txBox="1"/>
          <p:nvPr/>
        </p:nvSpPr>
        <p:spPr>
          <a:xfrm>
            <a:off x="5732868" y="1750899"/>
            <a:ext cx="58309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хочешь, не хочешь…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Вылетело из головы…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припустился во всю прыть…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как будто приклеился…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ухитрился подсказать…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стал красный…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как насчёт кругозора…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уже наверняка умру…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смеялась до слёз…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влепила будь здоров…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… до глубокой старости…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650072-FE78-4213-A63E-CC121BE3F0D8}"/>
              </a:ext>
            </a:extLst>
          </p:cNvPr>
          <p:cNvSpPr txBox="1"/>
          <p:nvPr/>
        </p:nvSpPr>
        <p:spPr>
          <a:xfrm>
            <a:off x="264286" y="2255866"/>
            <a:ext cx="3813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НАЙДИТЕ И ОБЪЯСНИТЕ ОБРАЗНЫЕ СЛОВА И ВЫРАЖЕНИЯ:</a:t>
            </a:r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000" noProof="1">
                <a:latin typeface="Arial" panose="020B0604020202020204" pitchFamily="34" charset="0"/>
                <a:cs typeface="Arial" panose="020B0604020202020204" pitchFamily="34" charset="0"/>
              </a:rPr>
              <a:t>ГЛАВНАЯ МЫСЛЬ РАССКАЗА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98" y="1507435"/>
            <a:ext cx="8370404" cy="1096962"/>
          </a:xfrm>
        </p:spPr>
        <p:txBody>
          <a:bodyPr rtlCol="0">
            <a:normAutofit/>
          </a:bodyPr>
          <a:lstStyle/>
          <a:p>
            <a:pPr marL="0" indent="0" algn="ctr" rtl="0">
              <a:buNone/>
            </a:pPr>
            <a:r>
              <a:rPr lang="ru-RU" sz="2800" noProof="1"/>
              <a:t>ВЕК ЖИВИ – ВЕК УЧИСЬ.</a:t>
            </a:r>
          </a:p>
          <a:p>
            <a:pPr marL="0" indent="0" algn="ctr" rtl="0">
              <a:buNone/>
            </a:pPr>
            <a:r>
              <a:rPr lang="ru-RU" sz="2800" noProof="1"/>
              <a:t>УЧЕНЬЕ – ЛУЧШЕЕ БОГАТСТВО.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817F9A-3FC4-4253-90B2-18F0CA6D6B1D}"/>
              </a:ext>
            </a:extLst>
          </p:cNvPr>
          <p:cNvSpPr txBox="1"/>
          <p:nvPr/>
        </p:nvSpPr>
        <p:spPr>
          <a:xfrm>
            <a:off x="485085" y="3235691"/>
            <a:ext cx="690438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вы думаете, почему В. Драгунский использует много образных выражений в этом рассказе?</a:t>
            </a:r>
          </a:p>
          <a:p>
            <a:pPr algn="l"/>
            <a:r>
              <a:rPr lang="ru-RU" sz="28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вы понимаете выражение «дал клятву» 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A9F3CD4-9998-4AC0-9552-BC4AAD3B0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325" y="2242931"/>
            <a:ext cx="2983886" cy="453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50521062_TF03431380_Win32" id="{A6E822EE-F76A-47D0-9249-6D708B3EA282}" vid="{56E3C628-9B47-49D6-A52A-36E073D67663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56</TotalTime>
  <Words>449</Words>
  <Application>Microsoft Office PowerPoint</Application>
  <PresentationFormat>Широкоэкранный</PresentationFormat>
  <Paragraphs>81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Helvetica Neue</vt:lpstr>
      <vt:lpstr>Inter</vt:lpstr>
      <vt:lpstr>Times New Roman</vt:lpstr>
      <vt:lpstr>Wingdings</vt:lpstr>
      <vt:lpstr>Научная литература 16 х 9</vt:lpstr>
      <vt:lpstr>В. Ю. Драгунский «ГЛАВНЫЕ РЕКИ»  Подготовила: Каплун  Н.И.  мбоу Голицынская сош №1</vt:lpstr>
      <vt:lpstr>ОБЩИЕ СВЕДЕНИЯ</vt:lpstr>
      <vt:lpstr>УГАДАЙ  ИМЯ ГЛАВНОГО ГЕРОЯ:</vt:lpstr>
      <vt:lpstr>ГЛАВНЫЙ ГЕРОЙ РАССКАЗА:</vt:lpstr>
      <vt:lpstr>РАБОТА СО СЛОВАМИ.  ПОДБЕРИ СИНОНИМ К СЛОВУ:</vt:lpstr>
      <vt:lpstr>ЧТЕНИЕ РАССКАЗА «ГЛАВНЫЕ РЕКИ»</vt:lpstr>
      <vt:lpstr>МИССИСИПИ</vt:lpstr>
      <vt:lpstr>РАБОТА С ТЕКСТОМ</vt:lpstr>
      <vt:lpstr>ГЛАВНАЯ МЫСЛЬ РАССКАЗА</vt:lpstr>
      <vt:lpstr>ИТОГ УРОКА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 Ю. Драгунский «ГЛАВНЫЕ РЕКИ»</dc:title>
  <dc:creator>Zver</dc:creator>
  <cp:lastModifiedBy>Наталья</cp:lastModifiedBy>
  <cp:revision>8</cp:revision>
  <dcterms:created xsi:type="dcterms:W3CDTF">2024-03-17T13:39:21Z</dcterms:created>
  <dcterms:modified xsi:type="dcterms:W3CDTF">2024-03-24T06:12:14Z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