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450" y="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228EF-D353-486F-B3DD-E068676AB537}" type="datetimeFigureOut">
              <a:rPr lang="ru-RU" smtClean="0"/>
              <a:t>24.03.2024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95BF4B-8977-4E98-BB42-831A01A4A2AD}" type="slidenum">
              <a:rPr lang="ru-RU" smtClean="0"/>
              <a:t>‹#›</a:t>
            </a:fld>
            <a:endParaRPr lang="ru-RU"/>
          </a:p>
        </p:txBody>
      </p:sp>
    </p:spTree>
    <p:extLst>
      <p:ext uri="{BB962C8B-B14F-4D97-AF65-F5344CB8AC3E}">
        <p14:creationId xmlns:p14="http://schemas.microsoft.com/office/powerpoint/2010/main" val="3223875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595BF4B-8977-4E98-BB42-831A01A4A2AD}" type="slidenum">
              <a:rPr lang="ru-RU" smtClean="0"/>
              <a:t>7</a:t>
            </a:fld>
            <a:endParaRPr lang="ru-RU"/>
          </a:p>
        </p:txBody>
      </p:sp>
    </p:spTree>
    <p:extLst>
      <p:ext uri="{BB962C8B-B14F-4D97-AF65-F5344CB8AC3E}">
        <p14:creationId xmlns:p14="http://schemas.microsoft.com/office/powerpoint/2010/main" val="3608996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0EE64C6-B9D5-4478-933B-643AF61F9D84}"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FCF90C6-56C5-4C6D-A651-6DB1E1AA3403}" type="slidenum">
              <a:rPr lang="ru-RU" smtClean="0"/>
              <a:t>‹#›</a:t>
            </a:fld>
            <a:endParaRPr lang="ru-RU"/>
          </a:p>
        </p:txBody>
      </p:sp>
    </p:spTree>
    <p:extLst>
      <p:ext uri="{BB962C8B-B14F-4D97-AF65-F5344CB8AC3E}">
        <p14:creationId xmlns:p14="http://schemas.microsoft.com/office/powerpoint/2010/main" val="4194811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0EE64C6-B9D5-4478-933B-643AF61F9D84}"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FCF90C6-56C5-4C6D-A651-6DB1E1AA3403}" type="slidenum">
              <a:rPr lang="ru-RU" smtClean="0"/>
              <a:t>‹#›</a:t>
            </a:fld>
            <a:endParaRPr lang="ru-RU"/>
          </a:p>
        </p:txBody>
      </p:sp>
    </p:spTree>
    <p:extLst>
      <p:ext uri="{BB962C8B-B14F-4D97-AF65-F5344CB8AC3E}">
        <p14:creationId xmlns:p14="http://schemas.microsoft.com/office/powerpoint/2010/main" val="1805875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0EE64C6-B9D5-4478-933B-643AF61F9D84}"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FCF90C6-56C5-4C6D-A651-6DB1E1AA3403}" type="slidenum">
              <a:rPr lang="ru-RU" smtClean="0"/>
              <a:t>‹#›</a:t>
            </a:fld>
            <a:endParaRPr lang="ru-RU"/>
          </a:p>
        </p:txBody>
      </p:sp>
    </p:spTree>
    <p:extLst>
      <p:ext uri="{BB962C8B-B14F-4D97-AF65-F5344CB8AC3E}">
        <p14:creationId xmlns:p14="http://schemas.microsoft.com/office/powerpoint/2010/main" val="21432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0EE64C6-B9D5-4478-933B-643AF61F9D84}"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FCF90C6-56C5-4C6D-A651-6DB1E1AA3403}" type="slidenum">
              <a:rPr lang="ru-RU" smtClean="0"/>
              <a:t>‹#›</a:t>
            </a:fld>
            <a:endParaRPr lang="ru-RU"/>
          </a:p>
        </p:txBody>
      </p:sp>
    </p:spTree>
    <p:extLst>
      <p:ext uri="{BB962C8B-B14F-4D97-AF65-F5344CB8AC3E}">
        <p14:creationId xmlns:p14="http://schemas.microsoft.com/office/powerpoint/2010/main" val="2108548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0EE64C6-B9D5-4478-933B-643AF61F9D84}"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FCF90C6-56C5-4C6D-A651-6DB1E1AA3403}" type="slidenum">
              <a:rPr lang="ru-RU" smtClean="0"/>
              <a:t>‹#›</a:t>
            </a:fld>
            <a:endParaRPr lang="ru-RU"/>
          </a:p>
        </p:txBody>
      </p:sp>
    </p:spTree>
    <p:extLst>
      <p:ext uri="{BB962C8B-B14F-4D97-AF65-F5344CB8AC3E}">
        <p14:creationId xmlns:p14="http://schemas.microsoft.com/office/powerpoint/2010/main" val="130803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0EE64C6-B9D5-4478-933B-643AF61F9D84}" type="datetimeFigureOut">
              <a:rPr lang="ru-RU" smtClean="0"/>
              <a:t>24.03.2024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FCF90C6-56C5-4C6D-A651-6DB1E1AA3403}" type="slidenum">
              <a:rPr lang="ru-RU" smtClean="0"/>
              <a:t>‹#›</a:t>
            </a:fld>
            <a:endParaRPr lang="ru-RU"/>
          </a:p>
        </p:txBody>
      </p:sp>
    </p:spTree>
    <p:extLst>
      <p:ext uri="{BB962C8B-B14F-4D97-AF65-F5344CB8AC3E}">
        <p14:creationId xmlns:p14="http://schemas.microsoft.com/office/powerpoint/2010/main" val="2220652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0EE64C6-B9D5-4478-933B-643AF61F9D84}" type="datetimeFigureOut">
              <a:rPr lang="ru-RU" smtClean="0"/>
              <a:t>24.03.2024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FCF90C6-56C5-4C6D-A651-6DB1E1AA3403}" type="slidenum">
              <a:rPr lang="ru-RU" smtClean="0"/>
              <a:t>‹#›</a:t>
            </a:fld>
            <a:endParaRPr lang="ru-RU"/>
          </a:p>
        </p:txBody>
      </p:sp>
    </p:spTree>
    <p:extLst>
      <p:ext uri="{BB962C8B-B14F-4D97-AF65-F5344CB8AC3E}">
        <p14:creationId xmlns:p14="http://schemas.microsoft.com/office/powerpoint/2010/main" val="3315349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0EE64C6-B9D5-4478-933B-643AF61F9D84}" type="datetimeFigureOut">
              <a:rPr lang="ru-RU" smtClean="0"/>
              <a:t>24.03.2024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FCF90C6-56C5-4C6D-A651-6DB1E1AA3403}" type="slidenum">
              <a:rPr lang="ru-RU" smtClean="0"/>
              <a:t>‹#›</a:t>
            </a:fld>
            <a:endParaRPr lang="ru-RU"/>
          </a:p>
        </p:txBody>
      </p:sp>
    </p:spTree>
    <p:extLst>
      <p:ext uri="{BB962C8B-B14F-4D97-AF65-F5344CB8AC3E}">
        <p14:creationId xmlns:p14="http://schemas.microsoft.com/office/powerpoint/2010/main" val="2570713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0EE64C6-B9D5-4478-933B-643AF61F9D84}" type="datetimeFigureOut">
              <a:rPr lang="ru-RU" smtClean="0"/>
              <a:t>24.03.2024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FCF90C6-56C5-4C6D-A651-6DB1E1AA3403}" type="slidenum">
              <a:rPr lang="ru-RU" smtClean="0"/>
              <a:t>‹#›</a:t>
            </a:fld>
            <a:endParaRPr lang="ru-RU"/>
          </a:p>
        </p:txBody>
      </p:sp>
    </p:spTree>
    <p:extLst>
      <p:ext uri="{BB962C8B-B14F-4D97-AF65-F5344CB8AC3E}">
        <p14:creationId xmlns:p14="http://schemas.microsoft.com/office/powerpoint/2010/main" val="1621551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0EE64C6-B9D5-4478-933B-643AF61F9D84}" type="datetimeFigureOut">
              <a:rPr lang="ru-RU" smtClean="0"/>
              <a:t>24.03.2024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FCF90C6-56C5-4C6D-A651-6DB1E1AA3403}" type="slidenum">
              <a:rPr lang="ru-RU" smtClean="0"/>
              <a:t>‹#›</a:t>
            </a:fld>
            <a:endParaRPr lang="ru-RU"/>
          </a:p>
        </p:txBody>
      </p:sp>
    </p:spTree>
    <p:extLst>
      <p:ext uri="{BB962C8B-B14F-4D97-AF65-F5344CB8AC3E}">
        <p14:creationId xmlns:p14="http://schemas.microsoft.com/office/powerpoint/2010/main" val="817018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0EE64C6-B9D5-4478-933B-643AF61F9D84}" type="datetimeFigureOut">
              <a:rPr lang="ru-RU" smtClean="0"/>
              <a:t>24.03.2024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FCF90C6-56C5-4C6D-A651-6DB1E1AA3403}" type="slidenum">
              <a:rPr lang="ru-RU" smtClean="0"/>
              <a:t>‹#›</a:t>
            </a:fld>
            <a:endParaRPr lang="ru-RU"/>
          </a:p>
        </p:txBody>
      </p:sp>
    </p:spTree>
    <p:extLst>
      <p:ext uri="{BB962C8B-B14F-4D97-AF65-F5344CB8AC3E}">
        <p14:creationId xmlns:p14="http://schemas.microsoft.com/office/powerpoint/2010/main" val="3130900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EE64C6-B9D5-4478-933B-643AF61F9D84}" type="datetimeFigureOut">
              <a:rPr lang="ru-RU" smtClean="0"/>
              <a:t>24.03.2024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CF90C6-56C5-4C6D-A651-6DB1E1AA3403}" type="slidenum">
              <a:rPr lang="ru-RU" smtClean="0"/>
              <a:t>‹#›</a:t>
            </a:fld>
            <a:endParaRPr lang="ru-RU"/>
          </a:p>
        </p:txBody>
      </p:sp>
    </p:spTree>
    <p:extLst>
      <p:ext uri="{BB962C8B-B14F-4D97-AF65-F5344CB8AC3E}">
        <p14:creationId xmlns:p14="http://schemas.microsoft.com/office/powerpoint/2010/main" val="2237949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sites.google.com/site/2nikity2iz9/vopros-otve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387424"/>
            <a:ext cx="9144000" cy="2232248"/>
          </a:xfrm>
        </p:spPr>
        <p:txBody>
          <a:bodyPr>
            <a:noAutofit/>
          </a:bodyPr>
          <a:lstStyle/>
          <a:p>
            <a:r>
              <a:rPr lang="ru-RU" sz="3200" dirty="0" smtClean="0">
                <a:latin typeface="Times New Roman" panose="02020603050405020304" pitchFamily="18" charset="0"/>
                <a:cs typeface="Times New Roman" panose="02020603050405020304" pitchFamily="18" charset="0"/>
              </a:rPr>
              <a:t>Исследовательская работа по теме</a:t>
            </a:r>
            <a:r>
              <a:rPr lang="en-US" sz="3200" dirty="0" smtClean="0">
                <a:latin typeface="Times New Roman" panose="02020603050405020304" pitchFamily="18" charset="0"/>
                <a:cs typeface="Times New Roman" panose="02020603050405020304" pitchFamily="18" charset="0"/>
              </a:rPr>
              <a:t>: </a:t>
            </a:r>
            <a:r>
              <a:rPr lang="ru-RU" sz="3200" dirty="0" smtClean="0">
                <a:latin typeface="Times New Roman" panose="02020603050405020304" pitchFamily="18" charset="0"/>
                <a:cs typeface="Times New Roman" panose="02020603050405020304" pitchFamily="18" charset="0"/>
              </a:rPr>
              <a:t/>
            </a:r>
            <a:br>
              <a:rPr lang="ru-RU" sz="3200" dirty="0" smtClean="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«Метод математической индукции как эффективный метод доказательства гипотезы»</a:t>
            </a:r>
            <a:endParaRPr lang="ru-RU" sz="32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31261" y="1772816"/>
            <a:ext cx="9151815" cy="5517232"/>
          </a:xfrm>
        </p:spPr>
        <p:txBody>
          <a:bodyPr>
            <a:normAutofit/>
          </a:bodyPr>
          <a:lstStyle/>
          <a:p>
            <a:pPr algn="r"/>
            <a:r>
              <a:rPr lang="ru-RU" sz="2400" dirty="0" smtClean="0">
                <a:latin typeface="Times New Roman" panose="02020603050405020304" pitchFamily="18" charset="0"/>
                <a:cs typeface="Times New Roman" panose="02020603050405020304" pitchFamily="18" charset="0"/>
              </a:rPr>
              <a:t>Выполнил</a:t>
            </a:r>
            <a:r>
              <a:rPr lang="en-US" sz="2400" dirty="0" smtClean="0">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 ученик 10-А класса</a:t>
            </a:r>
          </a:p>
          <a:p>
            <a:pPr algn="r"/>
            <a:r>
              <a:rPr lang="ru-RU" sz="2400" dirty="0" smtClean="0">
                <a:latin typeface="Times New Roman" panose="02020603050405020304" pitchFamily="18" charset="0"/>
                <a:cs typeface="Times New Roman" panose="02020603050405020304" pitchFamily="18" charset="0"/>
              </a:rPr>
              <a:t>МБОУ СОШ №1</a:t>
            </a:r>
          </a:p>
          <a:p>
            <a:pPr algn="r"/>
            <a:r>
              <a:rPr lang="ru-RU" sz="2400" dirty="0" smtClean="0">
                <a:latin typeface="Times New Roman" panose="02020603050405020304" pitchFamily="18" charset="0"/>
                <a:cs typeface="Times New Roman" panose="02020603050405020304" pitchFamily="18" charset="0"/>
              </a:rPr>
              <a:t>Чаркин </a:t>
            </a:r>
            <a:r>
              <a:rPr lang="ru-RU" sz="2400" dirty="0" smtClean="0">
                <a:latin typeface="Times New Roman" panose="02020603050405020304" pitchFamily="18" charset="0"/>
                <a:cs typeface="Times New Roman" panose="02020603050405020304" pitchFamily="18" charset="0"/>
              </a:rPr>
              <a:t>Алексей</a:t>
            </a:r>
          </a:p>
          <a:p>
            <a:pPr algn="r"/>
            <a:r>
              <a:rPr lang="ru-RU" sz="2400" dirty="0" smtClean="0">
                <a:latin typeface="Times New Roman" panose="02020603050405020304" pitchFamily="18" charset="0"/>
                <a:cs typeface="Times New Roman" panose="02020603050405020304" pitchFamily="18" charset="0"/>
              </a:rPr>
              <a:t>Руководитель: учитель математики</a:t>
            </a:r>
          </a:p>
          <a:p>
            <a:pPr algn="r"/>
            <a:r>
              <a:rPr lang="ru-RU" sz="2400" dirty="0" err="1" smtClean="0">
                <a:latin typeface="Times New Roman" panose="02020603050405020304" pitchFamily="18" charset="0"/>
                <a:cs typeface="Times New Roman" panose="02020603050405020304" pitchFamily="18" charset="0"/>
              </a:rPr>
              <a:t>Марковцева</a:t>
            </a:r>
            <a:r>
              <a:rPr lang="ru-RU" sz="2400" dirty="0" smtClean="0">
                <a:latin typeface="Times New Roman" panose="02020603050405020304" pitchFamily="18" charset="0"/>
                <a:cs typeface="Times New Roman" panose="02020603050405020304" pitchFamily="18" charset="0"/>
              </a:rPr>
              <a:t> Л.П.</a:t>
            </a:r>
            <a:endParaRPr lang="ru-RU" sz="2400" dirty="0">
              <a:latin typeface="Times New Roman" panose="02020603050405020304" pitchFamily="18" charset="0"/>
              <a:cs typeface="Times New Roman" panose="02020603050405020304" pitchFamily="18" charset="0"/>
            </a:endParaRPr>
          </a:p>
          <a:p>
            <a:pPr algn="r"/>
            <a:endParaRPr lang="ru-RU" sz="2400" dirty="0" smtClean="0">
              <a:latin typeface="Times New Roman" panose="02020603050405020304" pitchFamily="18" charset="0"/>
              <a:cs typeface="Times New Roman" panose="02020603050405020304" pitchFamily="18" charset="0"/>
            </a:endParaRPr>
          </a:p>
          <a:p>
            <a:pPr algn="r"/>
            <a:endParaRPr lang="ru-RU" sz="2400" dirty="0">
              <a:latin typeface="Times New Roman" panose="02020603050405020304" pitchFamily="18" charset="0"/>
              <a:cs typeface="Times New Roman" panose="02020603050405020304" pitchFamily="18" charset="0"/>
            </a:endParaRPr>
          </a:p>
          <a:p>
            <a:pPr algn="r"/>
            <a:endParaRPr lang="ru-RU" sz="2400" dirty="0" smtClean="0">
              <a:latin typeface="Times New Roman" panose="02020603050405020304" pitchFamily="18" charset="0"/>
              <a:cs typeface="Times New Roman" panose="02020603050405020304" pitchFamily="18" charset="0"/>
            </a:endParaRPr>
          </a:p>
          <a:p>
            <a:pPr algn="r"/>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Красногорск</a:t>
            </a:r>
            <a:r>
              <a:rPr lang="en-US" sz="2400" dirty="0" smtClean="0">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 2020год</a:t>
            </a:r>
          </a:p>
          <a:p>
            <a:pPr algn="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81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sz="3200" dirty="0" smtClean="0"/>
              <a:t>Пример 3 (</a:t>
            </a:r>
            <a:r>
              <a:rPr lang="ru-RU" sz="3200" dirty="0"/>
              <a:t>Метод математической индукции </a:t>
            </a:r>
            <a:r>
              <a:rPr lang="ru-RU" sz="3200" dirty="0" smtClean="0"/>
              <a:t>в задаче на </a:t>
            </a:r>
            <a:r>
              <a:rPr lang="ru-RU" sz="3200" dirty="0"/>
              <a:t>геометрическую </a:t>
            </a:r>
            <a:r>
              <a:rPr lang="ru-RU" sz="3200" dirty="0" smtClean="0"/>
              <a:t>прогрессию)</a:t>
            </a:r>
            <a:r>
              <a:rPr lang="ru-RU" sz="3200" dirty="0"/>
              <a:t/>
            </a:r>
            <a:br>
              <a:rPr lang="ru-RU" sz="3200" dirty="0"/>
            </a:br>
            <a:endParaRPr lang="ru-RU" sz="3200"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1628800"/>
            <a:ext cx="8172000" cy="4186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1286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3200" dirty="0" smtClean="0"/>
              <a:t>Пример 4</a:t>
            </a:r>
            <a:endParaRPr lang="ru-RU" sz="3200"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340768"/>
            <a:ext cx="6624000" cy="5514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1090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4624"/>
            <a:ext cx="8229600" cy="576064"/>
          </a:xfrm>
        </p:spPr>
        <p:txBody>
          <a:bodyPr>
            <a:normAutofit fontScale="90000"/>
          </a:bodyPr>
          <a:lstStyle/>
          <a:p>
            <a:pPr algn="l"/>
            <a:r>
              <a:rPr lang="ru-RU" sz="3200" dirty="0" smtClean="0"/>
              <a:t>Пример 5</a:t>
            </a:r>
            <a:endParaRPr lang="ru-RU" sz="3200" dirty="0"/>
          </a:p>
        </p:txBody>
      </p:sp>
      <p:pic>
        <p:nvPicPr>
          <p:cNvPr id="614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620688"/>
            <a:ext cx="6588000" cy="6004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1320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dirty="0" smtClean="0"/>
              <a:t>Вывод</a:t>
            </a:r>
            <a:endParaRPr lang="ru-RU" dirty="0"/>
          </a:p>
        </p:txBody>
      </p:sp>
      <p:sp>
        <p:nvSpPr>
          <p:cNvPr id="3" name="Объект 2"/>
          <p:cNvSpPr>
            <a:spLocks noGrp="1"/>
          </p:cNvSpPr>
          <p:nvPr>
            <p:ph idx="1"/>
          </p:nvPr>
        </p:nvSpPr>
        <p:spPr>
          <a:xfrm>
            <a:off x="467544" y="836712"/>
            <a:ext cx="8229600" cy="5616624"/>
          </a:xfrm>
        </p:spPr>
        <p:txBody>
          <a:bodyPr>
            <a:normAutofit/>
          </a:bodyPr>
          <a:lstStyle/>
          <a:p>
            <a:pPr marL="0" indent="0">
              <a:buNone/>
            </a:pPr>
            <a:r>
              <a:rPr lang="ru-RU" sz="2000" dirty="0"/>
              <a:t>Метод математической индукции является одной из теоретических основ при решении задач на суммирование, доказательстве тождеств, доказательстве и решении неравенств, решении вопроса делимости, при изучении свойств числовых последовательностей, при решении геометрических задач и т. </a:t>
            </a:r>
            <a:r>
              <a:rPr lang="ru-RU" sz="2000" dirty="0" smtClean="0"/>
              <a:t>д. Знакомясь </a:t>
            </a:r>
            <a:r>
              <a:rPr lang="ru-RU" sz="2000" dirty="0"/>
              <a:t>с методом математической индукции, я изучал специальную литературу</a:t>
            </a:r>
            <a:r>
              <a:rPr lang="ru-RU" sz="2000" dirty="0" smtClean="0"/>
              <a:t>, </a:t>
            </a:r>
            <a:r>
              <a:rPr lang="ru-RU" sz="2000" dirty="0"/>
              <a:t>анализировал данные и решения задач, пользовался ресурсами Интернета, выполнял необходимые </a:t>
            </a:r>
            <a:r>
              <a:rPr lang="ru-RU" sz="2000" dirty="0" smtClean="0"/>
              <a:t>вычисления</a:t>
            </a:r>
          </a:p>
          <a:p>
            <a:pPr marL="0" indent="0">
              <a:buNone/>
            </a:pPr>
            <a:r>
              <a:rPr lang="ru-RU" sz="2000" dirty="0"/>
              <a:t>В ходе работы я узнал, чтобы решать задачи методом математической индукции нужно знать и понимать основной принцип математической </a:t>
            </a:r>
            <a:r>
              <a:rPr lang="ru-RU" sz="2000" dirty="0" smtClean="0"/>
              <a:t>индукции. Достоинством </a:t>
            </a:r>
            <a:r>
              <a:rPr lang="ru-RU" sz="2000" dirty="0"/>
              <a:t>метода математической индукции является его универсальность, так как с помощью этого метода можно решить многие задачи. </a:t>
            </a:r>
            <a:r>
              <a:rPr lang="ru-RU" sz="2000" dirty="0" smtClean="0"/>
              <a:t>Обобщив </a:t>
            </a:r>
            <a:r>
              <a:rPr lang="ru-RU" sz="2000" dirty="0"/>
              <a:t>и систематизировав знания по математической индукции, я убедился в необходимости знаний по теме «метод математической индукции». </a:t>
            </a:r>
            <a:r>
              <a:rPr lang="ru-RU" sz="2000" dirty="0" smtClean="0"/>
              <a:t>Так </a:t>
            </a:r>
            <a:r>
              <a:rPr lang="ru-RU" sz="2000" dirty="0"/>
              <a:t>же в ходе работы приобрел навыки решения задач по использованию метода математической индукции. Считаю, что эти навыки помогут мне в будущем. </a:t>
            </a:r>
          </a:p>
          <a:p>
            <a:pPr marL="0" indent="0">
              <a:buNone/>
            </a:pPr>
            <a:endParaRPr lang="ru-RU" sz="2000" dirty="0"/>
          </a:p>
        </p:txBody>
      </p:sp>
    </p:spTree>
    <p:extLst>
      <p:ext uri="{BB962C8B-B14F-4D97-AF65-F5344CB8AC3E}">
        <p14:creationId xmlns:p14="http://schemas.microsoft.com/office/powerpoint/2010/main" val="2986651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Список литературы</a:t>
            </a:r>
            <a:endParaRPr lang="ru-RU" dirty="0"/>
          </a:p>
        </p:txBody>
      </p:sp>
      <p:sp>
        <p:nvSpPr>
          <p:cNvPr id="3" name="Объект 2"/>
          <p:cNvSpPr>
            <a:spLocks noGrp="1"/>
          </p:cNvSpPr>
          <p:nvPr>
            <p:ph idx="1"/>
          </p:nvPr>
        </p:nvSpPr>
        <p:spPr/>
        <p:txBody>
          <a:bodyPr/>
          <a:lstStyle/>
          <a:p>
            <a:pPr marL="0" indent="0">
              <a:buNone/>
            </a:pPr>
            <a:r>
              <a:rPr lang="ru-RU" sz="2000" dirty="0" smtClean="0"/>
              <a:t>1.</a:t>
            </a:r>
            <a:r>
              <a:rPr lang="ru-RU" sz="2000" dirty="0"/>
              <a:t> Галицкий М. Л., Мошкович М. М., </a:t>
            </a:r>
            <a:r>
              <a:rPr lang="ru-RU" sz="2000" dirty="0" err="1"/>
              <a:t>Шварцбурд</a:t>
            </a:r>
            <a:r>
              <a:rPr lang="ru-RU" sz="2000" dirty="0"/>
              <a:t> С. И. Углубленное изучение курса алгебры и математического анализа: методические рекомендации, дидактические материалы</a:t>
            </a:r>
            <a:r>
              <a:rPr lang="ru-RU" sz="2000" dirty="0" smtClean="0"/>
              <a:t>.</a:t>
            </a:r>
          </a:p>
          <a:p>
            <a:pPr marL="0" indent="0">
              <a:buNone/>
            </a:pPr>
            <a:r>
              <a:rPr lang="ru-RU" sz="2000" dirty="0" smtClean="0"/>
              <a:t>2.Шарыгин </a:t>
            </a:r>
            <a:r>
              <a:rPr lang="ru-RU" sz="2000" dirty="0"/>
              <a:t>И. Ф. Факультативный курс по математике. Решение задач учебное пособие для 10 класса средней школы – М.: Просвещение,1989г.</a:t>
            </a:r>
          </a:p>
          <a:p>
            <a:pPr marL="0" indent="0">
              <a:buNone/>
            </a:pPr>
            <a:r>
              <a:rPr lang="ru-RU" sz="2000" dirty="0" smtClean="0"/>
              <a:t>3. Сайт №1</a:t>
            </a:r>
            <a:r>
              <a:rPr lang="en-US" sz="2000" dirty="0" smtClean="0"/>
              <a:t>: </a:t>
            </a:r>
            <a:r>
              <a:rPr lang="ru-RU" sz="2000" dirty="0" smtClean="0"/>
              <a:t> </a:t>
            </a:r>
            <a:r>
              <a:rPr lang="en-US" sz="2000" dirty="0" smtClean="0">
                <a:hlinkClick r:id="rId2"/>
              </a:rPr>
              <a:t>https://www.sites.google.com/site/2nikity2iz9/vopros-otvet</a:t>
            </a:r>
            <a:endParaRPr lang="ru-RU" sz="2000" dirty="0" smtClean="0"/>
          </a:p>
          <a:p>
            <a:pPr marL="0" indent="0">
              <a:buNone/>
            </a:pPr>
            <a:r>
              <a:rPr lang="ru-RU" sz="2000" dirty="0" smtClean="0"/>
              <a:t>4</a:t>
            </a:r>
            <a:r>
              <a:rPr lang="en-US" sz="2000" dirty="0" smtClean="0"/>
              <a:t>. </a:t>
            </a:r>
            <a:r>
              <a:rPr lang="ru-RU" sz="2000" dirty="0" smtClean="0"/>
              <a:t>Сайт №2</a:t>
            </a:r>
            <a:r>
              <a:rPr lang="en-US" sz="2000" dirty="0" smtClean="0"/>
              <a:t>:</a:t>
            </a:r>
            <a:r>
              <a:rPr lang="ru-RU" sz="2000" dirty="0" smtClean="0"/>
              <a:t> </a:t>
            </a:r>
            <a:r>
              <a:rPr lang="en-US" sz="2000" dirty="0" smtClean="0"/>
              <a:t>https://ru.wikipedia.org/wiki/</a:t>
            </a:r>
            <a:r>
              <a:rPr lang="ru-RU" sz="2000" dirty="0" err="1" smtClean="0"/>
              <a:t>Математическая_индукция</a:t>
            </a:r>
            <a:endParaRPr lang="ru-RU" sz="2000" dirty="0" smtClean="0"/>
          </a:p>
          <a:p>
            <a:pPr marL="0" indent="0">
              <a:buNone/>
            </a:pPr>
            <a:r>
              <a:rPr lang="ru-RU" sz="2000" dirty="0" smtClean="0"/>
              <a:t>5. Сайт №3</a:t>
            </a:r>
            <a:r>
              <a:rPr lang="en-US" sz="2000" dirty="0" smtClean="0"/>
              <a:t>:</a:t>
            </a:r>
            <a:r>
              <a:rPr lang="ru-RU" sz="2000" dirty="0" smtClean="0"/>
              <a:t> </a:t>
            </a:r>
            <a:r>
              <a:rPr lang="en-US" sz="2000" dirty="0" smtClean="0"/>
              <a:t>https://school10.ru/mat_induction.html</a:t>
            </a:r>
            <a:endParaRPr lang="ru-RU" sz="2000" dirty="0" smtClean="0"/>
          </a:p>
          <a:p>
            <a:pPr marL="0" indent="0">
              <a:buNone/>
            </a:pPr>
            <a:r>
              <a:rPr lang="ru-RU" sz="2000" dirty="0" smtClean="0"/>
              <a:t>6. Видео</a:t>
            </a:r>
            <a:r>
              <a:rPr lang="en-US" sz="2000" dirty="0" smtClean="0"/>
              <a:t> </a:t>
            </a:r>
            <a:r>
              <a:rPr lang="ru-RU" sz="2000" dirty="0" smtClean="0"/>
              <a:t>№1</a:t>
            </a:r>
            <a:r>
              <a:rPr lang="en-US" sz="2000" dirty="0" smtClean="0"/>
              <a:t>: https://yandex.ru/efir?stream_id=4ff37de85dea55cba1df1d78aa5cb689</a:t>
            </a:r>
            <a:endParaRPr lang="en-US" sz="2000" dirty="0"/>
          </a:p>
          <a:p>
            <a:pPr marL="0" indent="0">
              <a:buNone/>
            </a:pPr>
            <a:r>
              <a:rPr lang="ru-RU" sz="2000" dirty="0" smtClean="0"/>
              <a:t>7</a:t>
            </a:r>
            <a:r>
              <a:rPr lang="en-US" sz="2000" dirty="0" smtClean="0"/>
              <a:t>. </a:t>
            </a:r>
            <a:r>
              <a:rPr lang="ru-RU" sz="2000" dirty="0" smtClean="0"/>
              <a:t>Видео №2</a:t>
            </a:r>
            <a:r>
              <a:rPr lang="en-US" sz="2000" dirty="0" smtClean="0"/>
              <a:t>: https://www.youtube.com/watch?v=X_KXgYFCmz0</a:t>
            </a:r>
          </a:p>
          <a:p>
            <a:pPr marL="0" indent="0">
              <a:buNone/>
            </a:pPr>
            <a:r>
              <a:rPr lang="ru-RU" sz="2000" smtClean="0"/>
              <a:t>8. </a:t>
            </a:r>
            <a:r>
              <a:rPr lang="ru-RU" sz="2000" dirty="0" smtClean="0"/>
              <a:t>Видео №3</a:t>
            </a:r>
            <a:r>
              <a:rPr lang="en-US" sz="2000" dirty="0" smtClean="0"/>
              <a:t>: https://www.youtube.com/watch?v=swg3z4Eq8M0</a:t>
            </a:r>
            <a:endParaRPr lang="ru-RU" sz="2000" dirty="0"/>
          </a:p>
        </p:txBody>
      </p:sp>
    </p:spTree>
    <p:extLst>
      <p:ext uri="{BB962C8B-B14F-4D97-AF65-F5344CB8AC3E}">
        <p14:creationId xmlns:p14="http://schemas.microsoft.com/office/powerpoint/2010/main" val="2163232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4624"/>
            <a:ext cx="8229600" cy="504056"/>
          </a:xfrm>
        </p:spPr>
        <p:txBody>
          <a:bodyPr>
            <a:normAutofit fontScale="90000"/>
          </a:bodyPr>
          <a:lstStyle/>
          <a:p>
            <a:r>
              <a:rPr lang="ru-RU" dirty="0" smtClean="0">
                <a:latin typeface="Times New Roman" panose="02020603050405020304" pitchFamily="18" charset="0"/>
                <a:cs typeface="Times New Roman" panose="02020603050405020304" pitchFamily="18" charset="0"/>
              </a:rPr>
              <a:t>Содержание </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620688"/>
            <a:ext cx="8229600" cy="5505475"/>
          </a:xfrm>
        </p:spPr>
        <p:txBody>
          <a:bodyPr>
            <a:normAutofit fontScale="92500" lnSpcReduction="10000"/>
          </a:bodyPr>
          <a:lstStyle/>
          <a:p>
            <a:pPr marL="0" indent="0">
              <a:buNone/>
            </a:pPr>
            <a:r>
              <a:rPr lang="en-US" sz="2800" dirty="0"/>
              <a:t>I</a:t>
            </a:r>
            <a:r>
              <a:rPr lang="ru-RU" sz="2800" dirty="0" smtClean="0"/>
              <a:t>. </a:t>
            </a:r>
            <a:r>
              <a:rPr lang="ru-RU" sz="2800" dirty="0" smtClean="0">
                <a:cs typeface="Times New Roman" panose="02020603050405020304" pitchFamily="18" charset="0"/>
              </a:rPr>
              <a:t>Введение…………………………………………………….3 </a:t>
            </a:r>
          </a:p>
          <a:p>
            <a:pPr marL="0" indent="0">
              <a:buNone/>
            </a:pPr>
            <a:r>
              <a:rPr lang="en-US" sz="2800" dirty="0" smtClean="0"/>
              <a:t>II</a:t>
            </a:r>
            <a:r>
              <a:rPr lang="ru-RU" sz="2800" dirty="0" smtClean="0"/>
              <a:t>. </a:t>
            </a:r>
            <a:r>
              <a:rPr lang="ru-RU" sz="2800" dirty="0" smtClean="0">
                <a:cs typeface="Times New Roman" panose="02020603050405020304" pitchFamily="18" charset="0"/>
              </a:rPr>
              <a:t>Из истории возникновения и развития метода математической индукции……………………………4</a:t>
            </a:r>
            <a:endParaRPr lang="ru-RU" sz="2800" dirty="0" smtClean="0"/>
          </a:p>
          <a:p>
            <a:pPr marL="0" indent="0">
              <a:buNone/>
            </a:pPr>
            <a:r>
              <a:rPr lang="en-US" sz="2800" dirty="0" smtClean="0"/>
              <a:t>III</a:t>
            </a:r>
            <a:r>
              <a:rPr lang="ru-RU" sz="2800" dirty="0" smtClean="0"/>
              <a:t>. Теоретическая часть………………………………….5-7</a:t>
            </a:r>
          </a:p>
          <a:p>
            <a:pPr marL="0" indent="0">
              <a:buNone/>
            </a:pPr>
            <a:r>
              <a:rPr lang="ru-RU" sz="2800" dirty="0"/>
              <a:t> </a:t>
            </a:r>
            <a:r>
              <a:rPr lang="ru-RU" sz="2800" dirty="0" smtClean="0"/>
              <a:t>          1. Дедукция…………………………………………..5</a:t>
            </a:r>
          </a:p>
          <a:p>
            <a:pPr marL="0" indent="0">
              <a:buNone/>
            </a:pPr>
            <a:r>
              <a:rPr lang="ru-RU" sz="2800" dirty="0"/>
              <a:t> </a:t>
            </a:r>
            <a:r>
              <a:rPr lang="ru-RU" sz="2800" dirty="0" smtClean="0"/>
              <a:t>          2. Индукция  …………………………………………5</a:t>
            </a:r>
          </a:p>
          <a:p>
            <a:pPr marL="0" indent="0">
              <a:buNone/>
            </a:pPr>
            <a:r>
              <a:rPr lang="ru-RU" sz="2800" dirty="0"/>
              <a:t> </a:t>
            </a:r>
            <a:r>
              <a:rPr lang="ru-RU" sz="2800" dirty="0" smtClean="0"/>
              <a:t>          3. Метод математической индукции…..6</a:t>
            </a:r>
          </a:p>
          <a:p>
            <a:pPr marL="0" indent="0">
              <a:buNone/>
            </a:pPr>
            <a:r>
              <a:rPr lang="ru-RU" sz="2800" dirty="0"/>
              <a:t> </a:t>
            </a:r>
            <a:r>
              <a:rPr lang="ru-RU" sz="2800" dirty="0" smtClean="0"/>
              <a:t>          4. Применение метода мат. индукции..7</a:t>
            </a:r>
          </a:p>
          <a:p>
            <a:pPr marL="0" indent="0">
              <a:buNone/>
            </a:pPr>
            <a:r>
              <a:rPr lang="en-US" sz="2800" dirty="0" smtClean="0"/>
              <a:t>IV</a:t>
            </a:r>
            <a:r>
              <a:rPr lang="ru-RU" sz="2800" dirty="0" smtClean="0"/>
              <a:t>. Задачи на использование мет. мат</a:t>
            </a:r>
            <a:r>
              <a:rPr lang="en-US" sz="2800" dirty="0" smtClean="0"/>
              <a:t>.</a:t>
            </a:r>
            <a:r>
              <a:rPr lang="ru-RU" sz="2800" dirty="0" smtClean="0"/>
              <a:t> индукции…8-12</a:t>
            </a:r>
          </a:p>
          <a:p>
            <a:pPr marL="0" indent="0">
              <a:buNone/>
            </a:pPr>
            <a:r>
              <a:rPr lang="en-US" sz="2800" dirty="0" smtClean="0"/>
              <a:t>V. </a:t>
            </a:r>
            <a:r>
              <a:rPr lang="ru-RU" sz="2800" dirty="0" smtClean="0"/>
              <a:t>Приложение…………………………………………………….13-14</a:t>
            </a:r>
          </a:p>
          <a:p>
            <a:pPr marL="0" indent="0">
              <a:buNone/>
            </a:pPr>
            <a:r>
              <a:rPr lang="ru-RU" sz="2800" dirty="0"/>
              <a:t> </a:t>
            </a:r>
            <a:r>
              <a:rPr lang="ru-RU" sz="2800" dirty="0" smtClean="0"/>
              <a:t>          1. Вывод……………………………………………………..13</a:t>
            </a:r>
          </a:p>
          <a:p>
            <a:pPr marL="0" indent="0">
              <a:buNone/>
            </a:pPr>
            <a:r>
              <a:rPr lang="ru-RU" sz="2800" dirty="0"/>
              <a:t> </a:t>
            </a:r>
            <a:r>
              <a:rPr lang="ru-RU" sz="2800" dirty="0" smtClean="0"/>
              <a:t>          2. Список литературы…………………………….....14</a:t>
            </a:r>
          </a:p>
          <a:p>
            <a:pPr marL="0" indent="0">
              <a:buNone/>
            </a:pPr>
            <a:endParaRPr lang="ru-RU" sz="2800" dirty="0" smtClean="0"/>
          </a:p>
        </p:txBody>
      </p:sp>
    </p:spTree>
    <p:extLst>
      <p:ext uri="{BB962C8B-B14F-4D97-AF65-F5344CB8AC3E}">
        <p14:creationId xmlns:p14="http://schemas.microsoft.com/office/powerpoint/2010/main" val="3740548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548680"/>
          </a:xfrm>
        </p:spPr>
        <p:txBody>
          <a:bodyPr>
            <a:normAutofit fontScale="90000"/>
          </a:bodyPr>
          <a:lstStyle/>
          <a:p>
            <a:r>
              <a:rPr lang="ru-RU" dirty="0" smtClean="0"/>
              <a:t>Введение</a:t>
            </a:r>
            <a:endParaRPr lang="ru-RU" dirty="0"/>
          </a:p>
        </p:txBody>
      </p:sp>
      <p:sp>
        <p:nvSpPr>
          <p:cNvPr id="3" name="Объект 2"/>
          <p:cNvSpPr>
            <a:spLocks noGrp="1"/>
          </p:cNvSpPr>
          <p:nvPr>
            <p:ph idx="1"/>
          </p:nvPr>
        </p:nvSpPr>
        <p:spPr>
          <a:xfrm>
            <a:off x="395536" y="548680"/>
            <a:ext cx="8352928" cy="6048672"/>
          </a:xfrm>
        </p:spPr>
        <p:txBody>
          <a:bodyPr>
            <a:noAutofit/>
          </a:bodyPr>
          <a:lstStyle/>
          <a:p>
            <a:pPr marL="0" indent="0">
              <a:buNone/>
            </a:pPr>
            <a:r>
              <a:rPr lang="ru-RU" sz="1800" b="1" i="1" dirty="0"/>
              <a:t> </a:t>
            </a:r>
            <a:r>
              <a:rPr lang="ru-RU" sz="1800" b="1" i="1" dirty="0" smtClean="0"/>
              <a:t>Актуальность темы</a:t>
            </a:r>
            <a:endParaRPr lang="ru-RU" sz="1800" dirty="0"/>
          </a:p>
          <a:p>
            <a:pPr marL="0" indent="0">
              <a:buNone/>
            </a:pPr>
            <a:r>
              <a:rPr lang="ru-RU" sz="1800" dirty="0" smtClean="0"/>
              <a:t>В экспериментальных </a:t>
            </a:r>
            <a:r>
              <a:rPr lang="ru-RU" sz="1800" dirty="0"/>
              <a:t>науках велика роль индуктивных выводов. В математике индукция часто позволяет угадать формулировку теорем, а в ряде случаев и наметить пути доказательств.</a:t>
            </a:r>
          </a:p>
          <a:p>
            <a:pPr marL="0" indent="0">
              <a:buNone/>
            </a:pPr>
            <a:r>
              <a:rPr lang="ru-RU" sz="1800" dirty="0"/>
              <a:t>     Для исследования я выбрал тему « Метод математической индукции», т. к. </a:t>
            </a:r>
            <a:r>
              <a:rPr lang="ru-RU" sz="1800" dirty="0" smtClean="0"/>
              <a:t>подробное </a:t>
            </a:r>
            <a:r>
              <a:rPr lang="ru-RU" sz="1800" dirty="0"/>
              <a:t>знакомство с этим методом полезно учащимся не только из-за расширения их кругозора, но также и потому, что на его принципе основано решение многих </a:t>
            </a:r>
            <a:r>
              <a:rPr lang="ru-RU" sz="1800" dirty="0" smtClean="0"/>
              <a:t>задач. </a:t>
            </a:r>
            <a:r>
              <a:rPr lang="ru-RU" sz="1800" dirty="0"/>
              <a:t>Мною был изучен принцип математической </a:t>
            </a:r>
            <a:r>
              <a:rPr lang="ru-RU" sz="1800" dirty="0" smtClean="0"/>
              <a:t>индукции</a:t>
            </a:r>
            <a:r>
              <a:rPr lang="ru-RU" sz="1800" dirty="0"/>
              <a:t>.</a:t>
            </a:r>
          </a:p>
          <a:p>
            <a:pPr marL="0" indent="0">
              <a:buNone/>
            </a:pPr>
            <a:r>
              <a:rPr lang="ru-RU" sz="1800" b="1" i="1" dirty="0"/>
              <a:t>Цель работы:</a:t>
            </a:r>
            <a:endParaRPr lang="ru-RU" sz="1800" dirty="0"/>
          </a:p>
          <a:p>
            <a:pPr marL="0" indent="0">
              <a:buNone/>
            </a:pPr>
            <a:r>
              <a:rPr lang="ru-RU" sz="1800" b="1" i="1" dirty="0"/>
              <a:t> </a:t>
            </a:r>
            <a:r>
              <a:rPr lang="ru-RU" sz="1800" dirty="0"/>
              <a:t>познакомиться с методом математической индукции, </a:t>
            </a:r>
            <a:r>
              <a:rPr lang="ru-RU" sz="1800" dirty="0" smtClean="0"/>
              <a:t>обосновать </a:t>
            </a:r>
            <a:r>
              <a:rPr lang="ru-RU" sz="1800" dirty="0"/>
              <a:t>и наглядно показать практическое значение метода математической </a:t>
            </a:r>
            <a:r>
              <a:rPr lang="ru-RU" sz="1800" dirty="0" smtClean="0"/>
              <a:t>индукции.</a:t>
            </a:r>
            <a:endParaRPr lang="ru-RU" sz="1800" dirty="0"/>
          </a:p>
          <a:p>
            <a:pPr marL="0" indent="0">
              <a:buNone/>
            </a:pPr>
            <a:r>
              <a:rPr lang="ru-RU" sz="1800" b="1" i="1" dirty="0"/>
              <a:t>Задачи работы:</a:t>
            </a:r>
            <a:r>
              <a:rPr lang="ru-RU" sz="1800" dirty="0"/>
              <a:t> </a:t>
            </a:r>
          </a:p>
          <a:p>
            <a:pPr marL="0" indent="0">
              <a:buNone/>
            </a:pPr>
            <a:r>
              <a:rPr lang="ru-RU" sz="1800" dirty="0" smtClean="0"/>
              <a:t>1. </a:t>
            </a:r>
            <a:r>
              <a:rPr lang="ru-RU" sz="1800" dirty="0"/>
              <a:t>Освоить разные методы и методики работы.</a:t>
            </a:r>
          </a:p>
          <a:p>
            <a:pPr marL="0" indent="0">
              <a:buNone/>
            </a:pPr>
            <a:r>
              <a:rPr lang="ru-RU" sz="1800" dirty="0" smtClean="0"/>
              <a:t>2.Обобщить </a:t>
            </a:r>
            <a:r>
              <a:rPr lang="ru-RU" sz="1800" dirty="0"/>
              <a:t>и систематизировать знания по данной теме.</a:t>
            </a:r>
          </a:p>
          <a:p>
            <a:pPr marL="0" indent="0">
              <a:buNone/>
            </a:pPr>
            <a:r>
              <a:rPr lang="ru-RU" sz="1800" dirty="0" smtClean="0"/>
              <a:t>3. </a:t>
            </a:r>
            <a:r>
              <a:rPr lang="ru-RU" sz="1800" dirty="0"/>
              <a:t>Совершенствовать знания, умения, навыки по данной теме.</a:t>
            </a:r>
          </a:p>
          <a:p>
            <a:pPr marL="0" indent="0">
              <a:buNone/>
            </a:pPr>
            <a:r>
              <a:rPr lang="ru-RU" sz="1800" dirty="0" smtClean="0"/>
              <a:t>4. Показать применение данного метода при решении задач различных видов </a:t>
            </a:r>
            <a:r>
              <a:rPr lang="ru-RU" sz="1800" dirty="0" smtClean="0">
                <a:solidFill>
                  <a:srgbClr val="FF0000"/>
                </a:solidFill>
              </a:rPr>
              <a:t>(</a:t>
            </a:r>
            <a:r>
              <a:rPr lang="ru-RU" sz="1800" dirty="0" err="1" smtClean="0">
                <a:solidFill>
                  <a:srgbClr val="FF0000"/>
                </a:solidFill>
              </a:rPr>
              <a:t>Прорешать</a:t>
            </a:r>
            <a:r>
              <a:rPr lang="ru-RU" sz="1800" dirty="0" smtClean="0">
                <a:solidFill>
                  <a:srgbClr val="FF0000"/>
                </a:solidFill>
              </a:rPr>
              <a:t> </a:t>
            </a:r>
            <a:r>
              <a:rPr lang="ru-RU" sz="1800" dirty="0">
                <a:solidFill>
                  <a:srgbClr val="FF0000"/>
                </a:solidFill>
              </a:rPr>
              <a:t>задачи различных видов, применяя данный метод</a:t>
            </a:r>
            <a:r>
              <a:rPr lang="ru-RU" sz="1800" dirty="0" smtClean="0">
                <a:solidFill>
                  <a:srgbClr val="FF0000"/>
                </a:solidFill>
              </a:rPr>
              <a:t>.)</a:t>
            </a:r>
            <a:endParaRPr lang="ru-RU" sz="1800" dirty="0">
              <a:solidFill>
                <a:srgbClr val="FF0000"/>
              </a:solidFill>
            </a:endParaRPr>
          </a:p>
          <a:p>
            <a:pPr marL="0" indent="0">
              <a:buNone/>
            </a:pPr>
            <a:r>
              <a:rPr lang="ru-RU" sz="1800" dirty="0" smtClean="0"/>
              <a:t>5.Предоставить </a:t>
            </a:r>
            <a:r>
              <a:rPr lang="ru-RU" sz="1800" dirty="0"/>
              <a:t>выводы по данной теме.</a:t>
            </a:r>
          </a:p>
          <a:p>
            <a:pPr marL="0" indent="0">
              <a:buNone/>
            </a:pPr>
            <a:r>
              <a:rPr lang="ru-RU" sz="1800" b="1" i="1" dirty="0" smtClean="0"/>
              <a:t>Гипотеза</a:t>
            </a:r>
            <a:endParaRPr lang="ru-RU" sz="1800" dirty="0"/>
          </a:p>
          <a:p>
            <a:pPr marL="0" indent="0">
              <a:buNone/>
            </a:pPr>
            <a:r>
              <a:rPr lang="ru-RU" sz="1800" b="1" i="1" dirty="0"/>
              <a:t> </a:t>
            </a:r>
            <a:r>
              <a:rPr lang="ru-RU" sz="1800" dirty="0"/>
              <a:t>Метод математической индукции приводит только к верным выводам.</a:t>
            </a:r>
          </a:p>
        </p:txBody>
      </p:sp>
    </p:spTree>
    <p:extLst>
      <p:ext uri="{BB962C8B-B14F-4D97-AF65-F5344CB8AC3E}">
        <p14:creationId xmlns:p14="http://schemas.microsoft.com/office/powerpoint/2010/main" val="2000678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4624"/>
            <a:ext cx="8229600" cy="864096"/>
          </a:xfrm>
        </p:spPr>
        <p:txBody>
          <a:bodyPr>
            <a:normAutofit fontScale="90000"/>
          </a:bodyPr>
          <a:lstStyle/>
          <a:p>
            <a:r>
              <a:rPr lang="ru-RU" dirty="0" smtClean="0">
                <a:cs typeface="Times New Roman" panose="02020603050405020304" pitchFamily="18" charset="0"/>
              </a:rPr>
              <a:t>Из истории возникновения и развития метода математической</a:t>
            </a:r>
            <a:endParaRPr lang="ru-RU" dirty="0"/>
          </a:p>
        </p:txBody>
      </p:sp>
      <p:sp>
        <p:nvSpPr>
          <p:cNvPr id="3" name="Объект 2"/>
          <p:cNvSpPr>
            <a:spLocks noGrp="1"/>
          </p:cNvSpPr>
          <p:nvPr>
            <p:ph idx="1"/>
          </p:nvPr>
        </p:nvSpPr>
        <p:spPr>
          <a:xfrm>
            <a:off x="323528" y="1196752"/>
            <a:ext cx="8301608" cy="5472608"/>
          </a:xfrm>
        </p:spPr>
        <p:txBody>
          <a:bodyPr>
            <a:noAutofit/>
          </a:bodyPr>
          <a:lstStyle/>
          <a:p>
            <a:pPr marL="0" indent="0">
              <a:buNone/>
            </a:pPr>
            <a:r>
              <a:rPr lang="ru-RU" sz="2000" dirty="0"/>
              <a:t>В математике уже издавна используется индуктивный метод, основанный на том, что то или иное общее утверждение делается на основании рассмотрения  лишь нескольких частных случаев. История, например, сохранила следующее высказывание </a:t>
            </a:r>
            <a:r>
              <a:rPr lang="ru-RU" sz="2000" dirty="0" smtClean="0"/>
              <a:t>Эйлера: </a:t>
            </a:r>
            <a:r>
              <a:rPr lang="ru-RU" sz="2000" dirty="0"/>
              <a:t>« У меня нет для доказательства никаких других доводов, за исключением длинной индукции, которую я провел так далеко, что никоим образом не могу сомневаться в законе, управляющем образованием этих членов… И кажется невозможным, чтобы закон, который, как было обнаружено, выполняется, например, для 20 членов, нельзя было бы наблюдать и для следующих».</a:t>
            </a:r>
          </a:p>
          <a:p>
            <a:pPr marL="0" indent="0">
              <a:buNone/>
            </a:pPr>
            <a:r>
              <a:rPr lang="ru-RU" sz="2000" dirty="0" smtClean="0"/>
              <a:t>К </a:t>
            </a:r>
            <a:r>
              <a:rPr lang="ru-RU" sz="2000" dirty="0"/>
              <a:t>середине семнадцатого столетия в математике накопилось немало ошибочных выводов. Стала сильно ощущаться потребность в научно обоснованном методе, который позволял бы делать общие выводы на основании рассмотрения нескольких частных случаев. И такой метод был разработан. Основная заслуга в этом принадлежит французским математикам </a:t>
            </a:r>
            <a:r>
              <a:rPr lang="ru-RU" sz="2000" dirty="0" smtClean="0"/>
              <a:t>Паскалю (1623 </a:t>
            </a:r>
            <a:r>
              <a:rPr lang="ru-RU" sz="2000" dirty="0"/>
              <a:t>- 1662)  и  </a:t>
            </a:r>
            <a:r>
              <a:rPr lang="ru-RU" sz="2000" dirty="0" smtClean="0"/>
              <a:t>Декарту (1596 - 1650), </a:t>
            </a:r>
            <a:r>
              <a:rPr lang="ru-RU" sz="2000" dirty="0"/>
              <a:t>а также швейцарскому математику Якобу  </a:t>
            </a:r>
            <a:r>
              <a:rPr lang="ru-RU" sz="2000" dirty="0" err="1" smtClean="0"/>
              <a:t>Бер-нулли</a:t>
            </a:r>
            <a:r>
              <a:rPr lang="ru-RU" sz="2000" dirty="0" smtClean="0"/>
              <a:t> (1654-1705</a:t>
            </a:r>
            <a:r>
              <a:rPr lang="ru-RU" sz="2000" dirty="0"/>
              <a:t>).</a:t>
            </a:r>
          </a:p>
        </p:txBody>
      </p:sp>
    </p:spTree>
    <p:extLst>
      <p:ext uri="{BB962C8B-B14F-4D97-AF65-F5344CB8AC3E}">
        <p14:creationId xmlns:p14="http://schemas.microsoft.com/office/powerpoint/2010/main" val="2954055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720080"/>
          </a:xfrm>
        </p:spPr>
        <p:txBody>
          <a:bodyPr>
            <a:normAutofit fontScale="90000"/>
          </a:bodyPr>
          <a:lstStyle/>
          <a:p>
            <a:r>
              <a:rPr lang="ru-RU" dirty="0" smtClean="0"/>
              <a:t>Теоретическая часть</a:t>
            </a:r>
            <a:endParaRPr lang="ru-RU" dirty="0"/>
          </a:p>
        </p:txBody>
      </p:sp>
      <p:sp>
        <p:nvSpPr>
          <p:cNvPr id="3" name="Объект 2"/>
          <p:cNvSpPr>
            <a:spLocks noGrp="1"/>
          </p:cNvSpPr>
          <p:nvPr>
            <p:ph idx="1"/>
          </p:nvPr>
        </p:nvSpPr>
        <p:spPr>
          <a:xfrm>
            <a:off x="457200" y="764704"/>
            <a:ext cx="8229600" cy="5361459"/>
          </a:xfrm>
        </p:spPr>
        <p:txBody>
          <a:bodyPr>
            <a:normAutofit/>
          </a:bodyPr>
          <a:lstStyle/>
          <a:p>
            <a:pPr marL="0" indent="0">
              <a:buNone/>
            </a:pPr>
            <a:r>
              <a:rPr lang="ru-RU" dirty="0"/>
              <a:t>1</a:t>
            </a:r>
            <a:r>
              <a:rPr lang="ru-RU" dirty="0" smtClean="0"/>
              <a:t>. </a:t>
            </a:r>
            <a:r>
              <a:rPr lang="ru-RU" sz="2000" dirty="0"/>
              <a:t>Переход от общих утверждений к</a:t>
            </a:r>
            <a:r>
              <a:rPr lang="ru-RU" sz="2000" b="1" dirty="0"/>
              <a:t> </a:t>
            </a:r>
            <a:r>
              <a:rPr lang="ru-RU" sz="2000" dirty="0"/>
              <a:t>частным называется </a:t>
            </a:r>
            <a:r>
              <a:rPr lang="ru-RU" sz="2000" b="1" i="1" dirty="0"/>
              <a:t>дедук­цией.</a:t>
            </a:r>
            <a:r>
              <a:rPr lang="ru-RU" sz="2000" i="1" dirty="0"/>
              <a:t> </a:t>
            </a:r>
            <a:r>
              <a:rPr lang="ru-RU" sz="2000" dirty="0"/>
              <a:t>В математике дедуктивный метод мы применяем, например, в рассуждениях такого типа: данная фигура - прямоугольник; у каждого прямоугольника диагонали равны, следовательно, и у данного прямоугольника диагонали равны.</a:t>
            </a:r>
          </a:p>
          <a:p>
            <a:pPr marL="0" indent="0">
              <a:buNone/>
            </a:pPr>
            <a:r>
              <a:rPr lang="ru-RU" dirty="0" smtClean="0"/>
              <a:t>2.</a:t>
            </a:r>
            <a:r>
              <a:rPr lang="ru-RU" b="1" i="1" dirty="0" smtClean="0"/>
              <a:t> </a:t>
            </a:r>
            <a:r>
              <a:rPr lang="ru-RU" sz="2000" b="1" i="1" dirty="0"/>
              <a:t>Индуктивный</a:t>
            </a:r>
            <a:r>
              <a:rPr lang="ru-RU" sz="2000" dirty="0"/>
              <a:t> подход обычно начинается с анализа и сравнения, данных наблюдения или эксперимента. Многократность повторения какого-либо факта приводит к индуктивному обобщению. Результат, полученный  </a:t>
            </a:r>
            <a:r>
              <a:rPr lang="ru-RU" sz="2000" dirty="0" smtClean="0"/>
              <a:t>индукцией </a:t>
            </a:r>
            <a:r>
              <a:rPr lang="ru-RU" sz="2000" dirty="0"/>
              <a:t>не является логически </a:t>
            </a:r>
            <a:r>
              <a:rPr lang="ru-RU" sz="2000" dirty="0" smtClean="0"/>
              <a:t>обоснованным доказанным т. </a:t>
            </a:r>
            <a:r>
              <a:rPr lang="ru-RU" sz="2000" dirty="0"/>
              <a:t>е. индукция может привести как к верным, так и к неверным выводам. </a:t>
            </a:r>
          </a:p>
          <a:p>
            <a:pPr marL="0" indent="0">
              <a:buNone/>
            </a:pPr>
            <a:endParaRPr lang="ru-RU" dirty="0"/>
          </a:p>
        </p:txBody>
      </p:sp>
    </p:spTree>
    <p:extLst>
      <p:ext uri="{BB962C8B-B14F-4D97-AF65-F5344CB8AC3E}">
        <p14:creationId xmlns:p14="http://schemas.microsoft.com/office/powerpoint/2010/main" val="1721418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sp>
        <p:nvSpPr>
          <p:cNvPr id="3" name="Объект 2"/>
          <p:cNvSpPr>
            <a:spLocks noGrp="1"/>
          </p:cNvSpPr>
          <p:nvPr>
            <p:ph idx="1"/>
          </p:nvPr>
        </p:nvSpPr>
        <p:spPr>
          <a:xfrm>
            <a:off x="467544" y="404664"/>
            <a:ext cx="8229600" cy="6453336"/>
          </a:xfrm>
        </p:spPr>
        <p:txBody>
          <a:bodyPr>
            <a:noAutofit/>
          </a:bodyPr>
          <a:lstStyle/>
          <a:p>
            <a:pPr marL="0" indent="0">
              <a:buNone/>
            </a:pPr>
            <a:r>
              <a:rPr lang="ru-RU" dirty="0" smtClean="0"/>
              <a:t>3. </a:t>
            </a:r>
            <a:r>
              <a:rPr lang="ru-RU" sz="2000" dirty="0" smtClean="0"/>
              <a:t>Пусть </a:t>
            </a:r>
            <a:r>
              <a:rPr lang="ru-RU" sz="2000" dirty="0"/>
              <a:t>некоторое утверждение справедливо в нескольких част­ных случаях. Рассмотрение всех остальных случаев или совсем невозможно, или требует большого числа вычислений. Как же узнать, справедливо ли это утверждение вообще? Этот вопрос иногда удается решить посредством применения особого метода рассуждений, называемого </a:t>
            </a:r>
            <a:r>
              <a:rPr lang="ru-RU" sz="2000" b="1" i="1" dirty="0"/>
              <a:t>методом математической индукции</a:t>
            </a:r>
            <a:r>
              <a:rPr lang="ru-RU" sz="2000" dirty="0"/>
              <a:t>.</a:t>
            </a:r>
            <a:r>
              <a:rPr lang="ru-RU" sz="2000" b="1" dirty="0"/>
              <a:t> </a:t>
            </a:r>
            <a:r>
              <a:rPr lang="ru-RU" sz="2000" dirty="0"/>
              <a:t>В основе данного метода</a:t>
            </a:r>
            <a:r>
              <a:rPr lang="ru-RU" sz="2000" b="1" i="1" dirty="0"/>
              <a:t> </a:t>
            </a:r>
            <a:r>
              <a:rPr lang="ru-RU" sz="2000" dirty="0"/>
              <a:t>лежит принцип математической индукции.</a:t>
            </a:r>
          </a:p>
          <a:p>
            <a:pPr marL="0" indent="0">
              <a:buNone/>
            </a:pPr>
            <a:r>
              <a:rPr lang="ru-RU" sz="2000" b="1" dirty="0"/>
              <a:t>       Если предположение, зависящее от натурального числа </a:t>
            </a:r>
            <a:r>
              <a:rPr lang="en-US" sz="2000" b="1" dirty="0"/>
              <a:t>n</a:t>
            </a:r>
            <a:r>
              <a:rPr lang="ru-RU" sz="2000" b="1" dirty="0"/>
              <a:t>, истинно для </a:t>
            </a:r>
            <a:r>
              <a:rPr lang="en-US" sz="2000" b="1" dirty="0"/>
              <a:t>n</a:t>
            </a:r>
            <a:r>
              <a:rPr lang="ru-RU" sz="2000" b="1" dirty="0"/>
              <a:t>=1 и из того, что оно истинно для </a:t>
            </a:r>
            <a:r>
              <a:rPr lang="en-US" sz="2000" b="1" dirty="0"/>
              <a:t>n</a:t>
            </a:r>
            <a:r>
              <a:rPr lang="ru-RU" sz="2000" b="1" dirty="0"/>
              <a:t>=</a:t>
            </a:r>
            <a:r>
              <a:rPr lang="en-US" sz="2000" b="1" dirty="0"/>
              <a:t>k</a:t>
            </a:r>
            <a:r>
              <a:rPr lang="ru-RU" sz="2000" b="1" dirty="0"/>
              <a:t> (где </a:t>
            </a:r>
            <a:r>
              <a:rPr lang="en-US" sz="2000" b="1" dirty="0"/>
              <a:t>k</a:t>
            </a:r>
            <a:r>
              <a:rPr lang="ru-RU" sz="2000" b="1" dirty="0"/>
              <a:t>-любое натуральное число), следует, что оно истинно и для следующего числа </a:t>
            </a:r>
            <a:r>
              <a:rPr lang="en-US" sz="2000" b="1" dirty="0"/>
              <a:t>n</a:t>
            </a:r>
            <a:r>
              <a:rPr lang="ru-RU" sz="2000" b="1" dirty="0"/>
              <a:t>=</a:t>
            </a:r>
            <a:r>
              <a:rPr lang="en-US" sz="2000" b="1" dirty="0"/>
              <a:t>k</a:t>
            </a:r>
            <a:r>
              <a:rPr lang="ru-RU" sz="2000" b="1" dirty="0"/>
              <a:t>+1,    то предположение истинно для  любого натурального числа </a:t>
            </a:r>
            <a:r>
              <a:rPr lang="en-US" sz="2000" b="1" dirty="0"/>
              <a:t>n</a:t>
            </a:r>
            <a:r>
              <a:rPr lang="ru-RU" sz="2000" b="1" dirty="0"/>
              <a:t>.</a:t>
            </a:r>
            <a:endParaRPr lang="ru-RU" sz="2000" dirty="0"/>
          </a:p>
          <a:p>
            <a:pPr marL="0" indent="0">
              <a:buNone/>
            </a:pPr>
            <a:r>
              <a:rPr lang="ru-RU" sz="2000" dirty="0"/>
              <a:t>         Метод математической индукции - есть эффективный метод доказательства гипотез (утверждений), основанный на использовании принципа математической индукции, поэтому он приводит только к верным выводам.</a:t>
            </a:r>
          </a:p>
          <a:p>
            <a:pPr marL="0" indent="0">
              <a:buNone/>
            </a:pPr>
            <a:r>
              <a:rPr lang="ru-RU" sz="2000" dirty="0"/>
              <a:t>Методом математической индукции </a:t>
            </a:r>
            <a:r>
              <a:rPr lang="ru-RU" sz="2000" i="1" dirty="0"/>
              <a:t>можно </a:t>
            </a:r>
            <a:r>
              <a:rPr lang="ru-RU" sz="2000" dirty="0"/>
              <a:t>решать не все задачи, а только задачи, </a:t>
            </a:r>
            <a:r>
              <a:rPr lang="ru-RU" sz="2000" dirty="0" smtClean="0"/>
              <a:t>параметризованные* </a:t>
            </a:r>
            <a:r>
              <a:rPr lang="ru-RU" sz="2000" dirty="0"/>
              <a:t>некоторой переменной. Эта переменная называется переменной индукции. </a:t>
            </a:r>
            <a:r>
              <a:rPr lang="ru-RU" sz="2000" b="1" dirty="0"/>
              <a:t>   </a:t>
            </a:r>
            <a:endParaRPr lang="ru-RU" sz="2000" b="1" dirty="0" smtClean="0"/>
          </a:p>
          <a:p>
            <a:pPr marL="0" indent="0">
              <a:buNone/>
            </a:pPr>
            <a:r>
              <a:rPr lang="ru-RU" sz="1200" dirty="0" smtClean="0"/>
              <a:t>*</a:t>
            </a:r>
            <a:r>
              <a:rPr lang="ru-RU" sz="1100" dirty="0" smtClean="0"/>
              <a:t>Значение </a:t>
            </a:r>
            <a:r>
              <a:rPr lang="ru-RU" sz="1100" dirty="0"/>
              <a:t>слова «параметризованный». </a:t>
            </a:r>
            <a:r>
              <a:rPr lang="ru-RU" sz="1100" dirty="0" err="1"/>
              <a:t>параметризо́ванный</a:t>
            </a:r>
            <a:r>
              <a:rPr lang="ru-RU" sz="1100" dirty="0"/>
              <a:t>. 1. прич. от </a:t>
            </a:r>
            <a:r>
              <a:rPr lang="ru-RU" sz="1100" dirty="0" err="1"/>
              <a:t>параметризовать</a:t>
            </a:r>
            <a:r>
              <a:rPr lang="ru-RU" sz="1100" dirty="0"/>
              <a:t>; приобретший, получивший параметр/параметры ◆ Левая и правая части правила — </a:t>
            </a:r>
            <a:r>
              <a:rPr lang="ru-RU" sz="1100" b="1" dirty="0"/>
              <a:t>это</a:t>
            </a:r>
            <a:r>
              <a:rPr lang="ru-RU" sz="1100" dirty="0"/>
              <a:t> цепочки параметризованных деревьев, т. е. деревьев, в которых фигурируют параметры.</a:t>
            </a:r>
            <a:r>
              <a:rPr lang="ru-RU" sz="1100" b="1" dirty="0" smtClean="0"/>
              <a:t>               </a:t>
            </a:r>
            <a:endParaRPr lang="ru-RU" sz="1100" dirty="0"/>
          </a:p>
          <a:p>
            <a:pPr marL="0" indent="0">
              <a:buNone/>
            </a:pPr>
            <a:endParaRPr lang="ru-RU" sz="2000" dirty="0"/>
          </a:p>
        </p:txBody>
      </p:sp>
    </p:spTree>
    <p:extLst>
      <p:ext uri="{BB962C8B-B14F-4D97-AF65-F5344CB8AC3E}">
        <p14:creationId xmlns:p14="http://schemas.microsoft.com/office/powerpoint/2010/main" val="4172025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sp>
        <p:nvSpPr>
          <p:cNvPr id="3" name="Объект 2"/>
          <p:cNvSpPr>
            <a:spLocks noGrp="1"/>
          </p:cNvSpPr>
          <p:nvPr>
            <p:ph idx="1"/>
          </p:nvPr>
        </p:nvSpPr>
        <p:spPr>
          <a:xfrm>
            <a:off x="457200" y="548680"/>
            <a:ext cx="8229600" cy="5577483"/>
          </a:xfrm>
        </p:spPr>
        <p:txBody>
          <a:bodyPr>
            <a:normAutofit/>
          </a:bodyPr>
          <a:lstStyle/>
          <a:p>
            <a:pPr marL="0" indent="0">
              <a:buNone/>
            </a:pPr>
            <a:r>
              <a:rPr lang="ru-RU" dirty="0" smtClean="0"/>
              <a:t>4.</a:t>
            </a:r>
            <a:r>
              <a:rPr lang="ru-RU" dirty="0"/>
              <a:t> </a:t>
            </a:r>
            <a:r>
              <a:rPr lang="ru-RU" sz="2000" dirty="0"/>
              <a:t>Метод математической индукции  имеет наибольшее применение  в арифметике, алгебре и теории чисел.</a:t>
            </a:r>
          </a:p>
          <a:p>
            <a:pPr marL="0" indent="0">
              <a:buNone/>
            </a:pPr>
            <a:r>
              <a:rPr lang="ru-RU" sz="2000" dirty="0"/>
              <a:t>Доказательство методом математической индукции состоит из двух  этапов.</a:t>
            </a:r>
          </a:p>
          <a:p>
            <a:pPr marL="0" indent="0">
              <a:buNone/>
            </a:pPr>
            <a:r>
              <a:rPr lang="en-US" sz="2000" b="1" dirty="0"/>
              <a:t>l</a:t>
            </a:r>
            <a:r>
              <a:rPr lang="ru-RU" sz="2000" b="1" dirty="0"/>
              <a:t>-й этап.</a:t>
            </a:r>
            <a:r>
              <a:rPr lang="ru-RU" sz="2000" dirty="0"/>
              <a:t> Проверяем, верно ли утверждение</a:t>
            </a:r>
            <a:r>
              <a:rPr lang="ru-RU" sz="2000" b="1" dirty="0"/>
              <a:t> </a:t>
            </a:r>
            <a:r>
              <a:rPr lang="ru-RU" sz="2000" dirty="0"/>
              <a:t>при </a:t>
            </a:r>
            <a:r>
              <a:rPr lang="ru-RU" sz="2000" i="1" dirty="0"/>
              <a:t>п = </a:t>
            </a:r>
            <a:r>
              <a:rPr lang="ru-RU" sz="2000" dirty="0"/>
              <a:t>1 (или при</a:t>
            </a:r>
            <a:r>
              <a:rPr lang="ru-RU" sz="2000" b="1" dirty="0"/>
              <a:t> </a:t>
            </a:r>
            <a:r>
              <a:rPr lang="ru-RU" sz="2000" i="1" dirty="0"/>
              <a:t>п = р</a:t>
            </a:r>
            <a:r>
              <a:rPr lang="ru-RU" sz="2000" b="1" i="1" dirty="0"/>
              <a:t>, </a:t>
            </a:r>
            <a:r>
              <a:rPr lang="ru-RU" sz="2000" dirty="0"/>
              <a:t>если речь идет о методе, описанном выше).</a:t>
            </a:r>
          </a:p>
          <a:p>
            <a:pPr marL="0" indent="0">
              <a:buNone/>
            </a:pPr>
            <a:r>
              <a:rPr lang="ru-RU" sz="2000" b="1" dirty="0"/>
              <a:t>2-й э т а п.</a:t>
            </a:r>
            <a:r>
              <a:rPr lang="ru-RU" sz="2000" dirty="0"/>
              <a:t> Допускаем, что утверждение верно при</a:t>
            </a:r>
            <a:r>
              <a:rPr lang="ru-RU" sz="2000" b="1" dirty="0"/>
              <a:t> </a:t>
            </a:r>
            <a:r>
              <a:rPr lang="ru-RU" sz="2000" i="1" dirty="0"/>
              <a:t>п = </a:t>
            </a:r>
            <a:r>
              <a:rPr lang="en-US" sz="2000" i="1" dirty="0"/>
              <a:t>k</a:t>
            </a:r>
            <a:r>
              <a:rPr lang="ru-RU" sz="2000" i="1" dirty="0"/>
              <a:t>, </a:t>
            </a:r>
            <a:r>
              <a:rPr lang="ru-RU" sz="2000" dirty="0"/>
              <a:t>и,</a:t>
            </a:r>
            <a:r>
              <a:rPr lang="ru-RU" sz="2000" b="1" dirty="0"/>
              <a:t> </a:t>
            </a:r>
            <a:r>
              <a:rPr lang="ru-RU" sz="2000" dirty="0"/>
              <a:t>исходя из этого,  доказываем, что оно верно и при  </a:t>
            </a:r>
            <a:r>
              <a:rPr lang="ru-RU" sz="2000" i="1" dirty="0"/>
              <a:t>п = </a:t>
            </a:r>
            <a:r>
              <a:rPr lang="en-US" sz="2000" i="1" dirty="0"/>
              <a:t>k</a:t>
            </a:r>
            <a:r>
              <a:rPr lang="ru-RU" sz="2000" i="1" dirty="0"/>
              <a:t>+1.</a:t>
            </a:r>
            <a:endParaRPr lang="ru-RU" sz="2000" dirty="0"/>
          </a:p>
          <a:p>
            <a:pPr marL="0" indent="0">
              <a:buNone/>
            </a:pPr>
            <a:r>
              <a:rPr lang="ru-RU" sz="2000" dirty="0"/>
              <a:t>          Каждый из этих этапов по-своему важен, рассмат­ривая пример                  </a:t>
            </a:r>
            <a:r>
              <a:rPr lang="en-US" sz="2000" i="1" dirty="0"/>
              <a:t>P</a:t>
            </a:r>
            <a:r>
              <a:rPr lang="ru-RU" sz="2000" i="1" dirty="0"/>
              <a:t>(х)= х</a:t>
            </a:r>
            <a:r>
              <a:rPr lang="ru-RU" sz="2000" i="1" baseline="30000" dirty="0"/>
              <a:t>2</a:t>
            </a:r>
            <a:r>
              <a:rPr lang="ru-RU" sz="2000" i="1" dirty="0"/>
              <a:t>+ х+41</a:t>
            </a:r>
            <a:r>
              <a:rPr lang="ru-RU" sz="2000" dirty="0"/>
              <a:t>, мы убедились, что утверждение может быть верным в целом ряде частных случаев, но</a:t>
            </a:r>
            <a:r>
              <a:rPr lang="ru-RU" sz="2000" b="1" dirty="0"/>
              <a:t> </a:t>
            </a:r>
            <a:r>
              <a:rPr lang="ru-RU" sz="2000" dirty="0"/>
              <a:t>неверным вообще. Этот пример убеждает нас в</a:t>
            </a:r>
            <a:r>
              <a:rPr lang="ru-RU" sz="2000" i="1" dirty="0"/>
              <a:t> </a:t>
            </a:r>
            <a:r>
              <a:rPr lang="ru-RU" sz="2000" dirty="0"/>
              <a:t>том, насколько важен 2-й</a:t>
            </a:r>
            <a:r>
              <a:rPr lang="ru-RU" sz="2000" b="1" dirty="0"/>
              <a:t> </a:t>
            </a:r>
            <a:r>
              <a:rPr lang="ru-RU" sz="2000" dirty="0"/>
              <a:t>этап доказательства методом математической</a:t>
            </a:r>
            <a:r>
              <a:rPr lang="ru-RU" sz="2000" b="1" dirty="0"/>
              <a:t> </a:t>
            </a:r>
            <a:r>
              <a:rPr lang="ru-RU" sz="2000" dirty="0"/>
              <a:t>индукции. Опус­тив его, можно прийти к</a:t>
            </a:r>
            <a:r>
              <a:rPr lang="ru-RU" sz="2000" b="1" dirty="0"/>
              <a:t> </a:t>
            </a:r>
            <a:r>
              <a:rPr lang="ru-RU" sz="2000" dirty="0"/>
              <a:t>неверному выводу.</a:t>
            </a:r>
          </a:p>
          <a:p>
            <a:pPr marL="0" indent="0">
              <a:buNone/>
            </a:pPr>
            <a:r>
              <a:rPr lang="ru-RU" sz="2000" dirty="0" smtClean="0">
                <a:solidFill>
                  <a:srgbClr val="FF0000"/>
                </a:solidFill>
              </a:rPr>
              <a:t>  ! ПОЧЕМУ </a:t>
            </a:r>
            <a:r>
              <a:rPr lang="en-US" sz="2000" i="1" dirty="0">
                <a:solidFill>
                  <a:srgbClr val="FF0000"/>
                </a:solidFill>
              </a:rPr>
              <a:t>P</a:t>
            </a:r>
            <a:r>
              <a:rPr lang="ru-RU" sz="2000" i="1" dirty="0">
                <a:solidFill>
                  <a:srgbClr val="FF0000"/>
                </a:solidFill>
              </a:rPr>
              <a:t>(х)= х</a:t>
            </a:r>
            <a:r>
              <a:rPr lang="ru-RU" sz="2000" i="1" baseline="30000" dirty="0">
                <a:solidFill>
                  <a:srgbClr val="FF0000"/>
                </a:solidFill>
              </a:rPr>
              <a:t>2</a:t>
            </a:r>
            <a:r>
              <a:rPr lang="ru-RU" sz="2000" i="1" dirty="0">
                <a:solidFill>
                  <a:srgbClr val="FF0000"/>
                </a:solidFill>
              </a:rPr>
              <a:t>+ </a:t>
            </a:r>
            <a:r>
              <a:rPr lang="ru-RU" sz="2000" i="1" dirty="0" smtClean="0">
                <a:solidFill>
                  <a:srgbClr val="FF0000"/>
                </a:solidFill>
              </a:rPr>
              <a:t>х+41 неверно вообще? Не показал…</a:t>
            </a:r>
            <a:endParaRPr lang="ru-RU" sz="2000" dirty="0">
              <a:solidFill>
                <a:srgbClr val="FF0000"/>
              </a:solidFill>
            </a:endParaRPr>
          </a:p>
        </p:txBody>
      </p:sp>
    </p:spTree>
    <p:extLst>
      <p:ext uri="{BB962C8B-B14F-4D97-AF65-F5344CB8AC3E}">
        <p14:creationId xmlns:p14="http://schemas.microsoft.com/office/powerpoint/2010/main" val="3856853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Задачи на использование метода математической индукции</a:t>
            </a:r>
            <a:endParaRPr lang="ru-RU" dirty="0"/>
          </a:p>
        </p:txBody>
      </p:sp>
      <p:sp>
        <p:nvSpPr>
          <p:cNvPr id="3" name="Объект 2"/>
          <p:cNvSpPr>
            <a:spLocks noGrp="1"/>
          </p:cNvSpPr>
          <p:nvPr>
            <p:ph idx="1"/>
          </p:nvPr>
        </p:nvSpPr>
        <p:spPr/>
        <p:txBody>
          <a:bodyPr>
            <a:normAutofit/>
          </a:bodyPr>
          <a:lstStyle/>
          <a:p>
            <a:pPr marL="0" indent="0">
              <a:buNone/>
            </a:pPr>
            <a:r>
              <a:rPr lang="ru-RU" sz="2200" dirty="0"/>
              <a:t>Доказать, что при любом натуральном </a:t>
            </a:r>
            <a:r>
              <a:rPr lang="en-US" sz="2200" b="1" dirty="0"/>
              <a:t>n </a:t>
            </a:r>
            <a:r>
              <a:rPr lang="ru-RU" sz="2200" dirty="0"/>
              <a:t>справедливо равенство </a:t>
            </a:r>
          </a:p>
          <a:p>
            <a:pPr marL="0" indent="0">
              <a:buNone/>
            </a:pPr>
            <a:r>
              <a:rPr lang="ru-RU" sz="2200" dirty="0"/>
              <a:t>  </a:t>
            </a:r>
          </a:p>
          <a:p>
            <a:pPr marL="0" indent="0">
              <a:buNone/>
            </a:pPr>
            <a:r>
              <a:rPr lang="ru-RU" sz="2200" dirty="0"/>
              <a:t>1) Проверим, что это тождество верно при </a:t>
            </a:r>
            <a:r>
              <a:rPr lang="en-US" sz="2200" dirty="0"/>
              <a:t>n</a:t>
            </a:r>
            <a:r>
              <a:rPr lang="ru-RU" sz="2200" dirty="0"/>
              <a:t> = 1.</a:t>
            </a:r>
          </a:p>
          <a:p>
            <a:pPr marL="0" indent="0">
              <a:buNone/>
            </a:pPr>
            <a:endParaRPr lang="ru-RU" sz="2200" dirty="0" smtClean="0"/>
          </a:p>
          <a:p>
            <a:pPr marL="0" indent="0">
              <a:buNone/>
            </a:pPr>
            <a:r>
              <a:rPr lang="ru-RU" sz="2200" dirty="0" smtClean="0"/>
              <a:t>1=1 - верно</a:t>
            </a:r>
          </a:p>
          <a:p>
            <a:pPr marL="0" indent="0">
              <a:buNone/>
            </a:pPr>
            <a:r>
              <a:rPr lang="ru-RU" sz="2200" dirty="0" smtClean="0"/>
              <a:t>2</a:t>
            </a:r>
            <a:r>
              <a:rPr lang="ru-RU" sz="2200" dirty="0"/>
              <a:t>) Пусть тождество верно и для </a:t>
            </a:r>
            <a:r>
              <a:rPr lang="en-US" sz="2200" dirty="0"/>
              <a:t>n</a:t>
            </a:r>
            <a:r>
              <a:rPr lang="ru-RU" sz="2200" dirty="0"/>
              <a:t> = </a:t>
            </a:r>
            <a:r>
              <a:rPr lang="en-US" sz="2200" dirty="0"/>
              <a:t>k</a:t>
            </a:r>
            <a:r>
              <a:rPr lang="ru-RU" sz="2200" dirty="0"/>
              <a:t>, т.е</a:t>
            </a:r>
            <a:r>
              <a:rPr lang="ru-RU" sz="2200" dirty="0" smtClean="0"/>
              <a:t>.</a:t>
            </a:r>
          </a:p>
          <a:p>
            <a:pPr marL="0" indent="0">
              <a:buNone/>
            </a:pPr>
            <a:endParaRPr lang="ru-RU" sz="2200" dirty="0"/>
          </a:p>
          <a:p>
            <a:pPr marL="0" indent="0">
              <a:buNone/>
            </a:pPr>
            <a:r>
              <a:rPr lang="ru-RU" sz="2200" dirty="0"/>
              <a:t>3)Докажем, что это тождество верно и для </a:t>
            </a:r>
            <a:r>
              <a:rPr lang="en-US" sz="2200" dirty="0"/>
              <a:t>n</a:t>
            </a:r>
            <a:r>
              <a:rPr lang="ru-RU" sz="2200" dirty="0"/>
              <a:t> = </a:t>
            </a:r>
            <a:r>
              <a:rPr lang="en-US" sz="2200" dirty="0"/>
              <a:t>k</a:t>
            </a:r>
            <a:r>
              <a:rPr lang="ru-RU" sz="2200" dirty="0"/>
              <a:t> + 1, т.е.</a:t>
            </a:r>
          </a:p>
          <a:p>
            <a:pPr marL="0" indent="0">
              <a:buNone/>
            </a:pPr>
            <a:r>
              <a:rPr lang="ru-RU" sz="2200" dirty="0"/>
              <a:t>  </a:t>
            </a:r>
            <a:endParaRPr lang="ru-RU" sz="2200" dirty="0" smtClean="0"/>
          </a:p>
          <a:p>
            <a:pPr marL="0" indent="0">
              <a:buNone/>
            </a:pPr>
            <a:endParaRPr lang="ru-RU" sz="2200" dirty="0"/>
          </a:p>
          <a:p>
            <a:pPr marL="0" indent="0">
              <a:buNone/>
            </a:pPr>
            <a:r>
              <a:rPr lang="ru-RU" sz="2200" dirty="0"/>
              <a:t>Что и требовалось доказать.</a:t>
            </a:r>
          </a:p>
          <a:p>
            <a:endParaRPr lang="ru-RU"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117" y="1969816"/>
            <a:ext cx="6389687"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2780928"/>
            <a:ext cx="7905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975" y="4049968"/>
            <a:ext cx="194310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8975" y="4869160"/>
            <a:ext cx="6389687"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1100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3200" dirty="0" smtClean="0"/>
              <a:t>Пример 2</a:t>
            </a:r>
            <a:endParaRPr lang="ru-RU" sz="3200"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1988840"/>
            <a:ext cx="7920879" cy="324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229581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315</TotalTime>
  <Words>1256</Words>
  <Application>Microsoft Office PowerPoint</Application>
  <PresentationFormat>Экран (4:3)</PresentationFormat>
  <Paragraphs>83</Paragraphs>
  <Slides>14</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14</vt:i4>
      </vt:variant>
    </vt:vector>
  </HeadingPairs>
  <TitlesOfParts>
    <vt:vector size="18" baseType="lpstr">
      <vt:lpstr>Arial</vt:lpstr>
      <vt:lpstr>Calibri</vt:lpstr>
      <vt:lpstr>Times New Roman</vt:lpstr>
      <vt:lpstr>Тема Office</vt:lpstr>
      <vt:lpstr>Исследовательская работа по теме:  «Метод математической индукции как эффективный метод доказательства гипотезы»</vt:lpstr>
      <vt:lpstr>Содержание </vt:lpstr>
      <vt:lpstr>Введение</vt:lpstr>
      <vt:lpstr>Из истории возникновения и развития метода математической</vt:lpstr>
      <vt:lpstr>Теоретическая часть</vt:lpstr>
      <vt:lpstr>Презентация PowerPoint</vt:lpstr>
      <vt:lpstr>Презентация PowerPoint</vt:lpstr>
      <vt:lpstr>Задачи на использование метода математической индукции</vt:lpstr>
      <vt:lpstr>Пример 2</vt:lpstr>
      <vt:lpstr>Пример 3 (Метод математической индукции в задаче на геометрическую прогрессию) </vt:lpstr>
      <vt:lpstr>Пример 4</vt:lpstr>
      <vt:lpstr>Пример 5</vt:lpstr>
      <vt:lpstr>Вывод</vt:lpstr>
      <vt:lpstr>Список литературы</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Joker</dc:creator>
  <cp:lastModifiedBy>Пользователь</cp:lastModifiedBy>
  <cp:revision>25</cp:revision>
  <dcterms:created xsi:type="dcterms:W3CDTF">2020-05-02T15:30:46Z</dcterms:created>
  <dcterms:modified xsi:type="dcterms:W3CDTF">2024-03-24T07:08:37Z</dcterms:modified>
</cp:coreProperties>
</file>