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  <p:sldId id="267" r:id="rId13"/>
    <p:sldId id="269" r:id="rId14"/>
    <p:sldId id="270" r:id="rId15"/>
    <p:sldId id="268" r:id="rId16"/>
    <p:sldId id="271" r:id="rId17"/>
    <p:sldId id="280" r:id="rId18"/>
    <p:sldId id="272" r:id="rId19"/>
    <p:sldId id="281" r:id="rId20"/>
    <p:sldId id="273" r:id="rId21"/>
    <p:sldId id="282" r:id="rId22"/>
    <p:sldId id="274" r:id="rId23"/>
    <p:sldId id="283" r:id="rId24"/>
    <p:sldId id="275" r:id="rId25"/>
    <p:sldId id="284" r:id="rId26"/>
    <p:sldId id="276" r:id="rId27"/>
    <p:sldId id="285" r:id="rId28"/>
    <p:sldId id="277" r:id="rId29"/>
    <p:sldId id="286" r:id="rId30"/>
    <p:sldId id="278" r:id="rId31"/>
    <p:sldId id="287" r:id="rId32"/>
    <p:sldId id="279" r:id="rId33"/>
    <p:sldId id="289" r:id="rId34"/>
    <p:sldId id="290" r:id="rId35"/>
    <p:sldId id="291" r:id="rId36"/>
    <p:sldId id="292" r:id="rId37"/>
    <p:sldId id="293" r:id="rId38"/>
    <p:sldId id="295" r:id="rId39"/>
    <p:sldId id="288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BAC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67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Подготовка к математической олимпиаде 2 класс.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005064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400" i="1" u="sng" dirty="0" smtClean="0">
                <a:latin typeface="Arial" pitchFamily="34" charset="0"/>
                <a:cs typeface="Arial" pitchFamily="34" charset="0"/>
              </a:rPr>
              <a:t>Презентацию составила:</a:t>
            </a:r>
          </a:p>
          <a:p>
            <a:pPr algn="just">
              <a:buNone/>
            </a:pP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Мицик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Марина Анатольевна, учитель начальных классов МАОУ «Гимназия №4 имена Героя Советского Союза, Почётного гражданина Новгорода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И.А.Каберова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» 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                 город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Великий Новгород.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Сколько четырёхугольников изображено на рисунке?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Трапеция 5"/>
          <p:cNvSpPr/>
          <p:nvPr/>
        </p:nvSpPr>
        <p:spPr>
          <a:xfrm>
            <a:off x="1259632" y="2780928"/>
            <a:ext cx="6192688" cy="3240360"/>
          </a:xfrm>
          <a:prstGeom prst="trapezoid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835696" y="3573016"/>
            <a:ext cx="504056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3568" y="5661248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31640" y="3068960"/>
            <a:ext cx="526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M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9672" y="2204864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B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88224" y="2276872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C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76256" y="3140968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N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24328" y="5589240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D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Прямая соединительная линия 14"/>
          <p:cNvCxnSpPr>
            <a:endCxn id="6" idx="3"/>
          </p:cNvCxnSpPr>
          <p:nvPr/>
        </p:nvCxnSpPr>
        <p:spPr>
          <a:xfrm flipV="1">
            <a:off x="1691680" y="4401108"/>
            <a:ext cx="5355595" cy="3600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87624" y="414908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K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92280" y="4077072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L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03648" y="5301208"/>
            <a:ext cx="5904656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99592" y="486916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P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80312" y="4797152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R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39952" y="6309320"/>
            <a:ext cx="5004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Ответ: 10 четырёхугольников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Сколько четырёхугольников изображено на рисунке?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573016"/>
            <a:ext cx="8136904" cy="18002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123728" y="3573016"/>
            <a:ext cx="0" cy="18002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635896" y="3573016"/>
            <a:ext cx="0" cy="18002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508104" y="3573016"/>
            <a:ext cx="0" cy="18002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355976" y="6237312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Ответ: 10 четырёхугольников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4" cy="142617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Сколько квадратов изображено? А сколько прямоугольников?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23728" y="2204864"/>
          <a:ext cx="4392488" cy="3904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244"/>
                <a:gridCol w="2196244"/>
              </a:tblGrid>
              <a:tr h="19521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9521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311352" y="6237312"/>
            <a:ext cx="583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Ответ: 5 квадратов, 4 прямоугольника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03648" y="1268760"/>
          <a:ext cx="5712297" cy="5040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4099"/>
                <a:gridCol w="1904099"/>
                <a:gridCol w="1904099"/>
              </a:tblGrid>
              <a:tr h="16801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16801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6801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Сколько квадратов изображено на рисунке? А сколько прямоугольников?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9792" y="6309320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Ответ: 14  квадратов, 22 прямоугольника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1397000"/>
          <a:ext cx="6096000" cy="527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13180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80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180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180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Сколько квадратов изображено на рисунке?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6093296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Ответ: 30 квадратов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412776"/>
            <a:ext cx="3024336" cy="2592288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1412776"/>
            <a:ext cx="3024336" cy="2592288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1412776"/>
            <a:ext cx="3024336" cy="2592288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547664" y="2780928"/>
            <a:ext cx="3024336" cy="2592288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59832" y="2708920"/>
            <a:ext cx="3024336" cy="2592288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2708920"/>
            <a:ext cx="3024336" cy="2592288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547664" y="4077072"/>
            <a:ext cx="3024336" cy="2592288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59832" y="4077072"/>
            <a:ext cx="3024336" cy="2592288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4077072"/>
            <a:ext cx="3024336" cy="2592288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547664" y="1484784"/>
            <a:ext cx="4536504" cy="38884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059832" y="1484784"/>
            <a:ext cx="4536504" cy="38884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547664" y="2780928"/>
            <a:ext cx="4536504" cy="38884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059832" y="2780928"/>
            <a:ext cx="4536504" cy="38884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5" grpId="1" animBg="1"/>
      <p:bldP spid="7" grpId="0" animBg="1"/>
      <p:bldP spid="7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9" grpId="0" animBg="1"/>
      <p:bldP spid="19" grpId="1" animBg="1"/>
      <p:bldP spid="21" grpId="0" animBg="1"/>
      <p:bldP spid="21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Сколько треугольников изображено на рисунке? А сколько четырёхугольников?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187624" y="2852936"/>
            <a:ext cx="288032" cy="115212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187624" y="1988840"/>
            <a:ext cx="1512168" cy="9444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699792" y="2060848"/>
            <a:ext cx="936104" cy="100811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1475656" y="3068960"/>
            <a:ext cx="2088232" cy="93610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1475656" y="2060848"/>
            <a:ext cx="1224136" cy="194421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1475656" y="3933056"/>
            <a:ext cx="2088232" cy="14401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2987824" y="3933056"/>
            <a:ext cx="648072" cy="50405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635896" y="3068960"/>
            <a:ext cx="0" cy="8640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547664" y="4077072"/>
            <a:ext cx="1440160" cy="36004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5004048" y="2204864"/>
            <a:ext cx="792088" cy="122413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796136" y="2204864"/>
            <a:ext cx="2088232" cy="122413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5004048" y="3429000"/>
            <a:ext cx="295232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5004048" y="3356992"/>
            <a:ext cx="1296144" cy="26642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H="1">
            <a:off x="6300192" y="3429000"/>
            <a:ext cx="1584176" cy="25922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5796136" y="2204864"/>
            <a:ext cx="504056" cy="381642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9512" y="5877272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Ответ: 4  треугольника,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3 четырёхугольника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148064" y="5877272"/>
            <a:ext cx="3995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Ответ: 8  треугольников,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1 четырёхугольник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Вставь пропущенные знаки действий «+» или «-»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400" dirty="0" smtClean="0">
                <a:latin typeface="Arial" pitchFamily="34" charset="0"/>
                <a:cs typeface="Arial" pitchFamily="34" charset="0"/>
              </a:rPr>
              <a:t>5….4….3….2….1 = 3</a:t>
            </a:r>
          </a:p>
          <a:p>
            <a:pPr>
              <a:buNone/>
            </a:pP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400" dirty="0" smtClean="0">
                <a:latin typeface="Arial" pitchFamily="34" charset="0"/>
                <a:cs typeface="Arial" pitchFamily="34" charset="0"/>
              </a:rPr>
              <a:t>5…4…3…2…1 = 5</a:t>
            </a:r>
          </a:p>
          <a:p>
            <a:pPr>
              <a:buNone/>
            </a:pP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Проверь себя.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5 + 4 – 3 – 2 - 1 = 3</a:t>
            </a:r>
          </a:p>
          <a:p>
            <a:pPr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5 – 4 + 3 – 2 + 1 = 3</a:t>
            </a:r>
          </a:p>
          <a:p>
            <a:pPr>
              <a:buNone/>
            </a:pPr>
            <a:endParaRPr lang="ru-RU" sz="4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5 + 4 – 3 – 2 + 1 = 5</a:t>
            </a:r>
          </a:p>
          <a:p>
            <a:pPr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5 – 4 + 3 + 2 – 1 = 5</a:t>
            </a:r>
          </a:p>
          <a:p>
            <a:pPr>
              <a:buNone/>
            </a:pPr>
            <a:endParaRPr lang="ru-RU" sz="4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Поставь между некоторыми цифрами знак «+» так, чтобы в ответе получилось 100.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4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1   2   3   4   5   6   7 = 100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Проверь себя.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1+ 23 + 4 + 5 + 67 = 100</a:t>
            </a:r>
          </a:p>
          <a:p>
            <a:pPr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1 + 2 + 34 + 56 + 7 = 100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Сколько треугольников изображено на рисунке?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ый треугольник 4"/>
          <p:cNvSpPr/>
          <p:nvPr/>
        </p:nvSpPr>
        <p:spPr>
          <a:xfrm rot="6756582">
            <a:off x="2872149" y="1046920"/>
            <a:ext cx="3111667" cy="7284440"/>
          </a:xfrm>
          <a:prstGeom prst="rtTriangle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5" idx="3"/>
          </p:cNvCxnSpPr>
          <p:nvPr/>
        </p:nvCxnSpPr>
        <p:spPr>
          <a:xfrm>
            <a:off x="1065685" y="3288883"/>
            <a:ext cx="1562099" cy="136425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220072" y="6237312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Ответ: 2 треугольника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57018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Поставь между некоторыми цифрами знак «-» так, чтобы в ответе получилось 3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4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8   7   6   5   4   3   2   1  = 3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Проверь себя.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392129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87 - 6 -  54 - 3 -  21  = 3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142617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Составь из палочек фигуру. Переложи в ней 3 палочки так, чтобы получилось 3 треугольника.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1043608" y="2420888"/>
            <a:ext cx="864096" cy="64807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907704" y="2420888"/>
            <a:ext cx="108012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115616" y="3068960"/>
            <a:ext cx="108012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123728" y="2420888"/>
            <a:ext cx="864096" cy="64807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 flipV="1">
            <a:off x="1043608" y="3068960"/>
            <a:ext cx="648072" cy="8640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2195736" y="3068960"/>
            <a:ext cx="648072" cy="8640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691680" y="3933056"/>
            <a:ext cx="108012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2987824" y="2420888"/>
            <a:ext cx="648072" cy="8640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2843808" y="3284984"/>
            <a:ext cx="792088" cy="64807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Проверь себя.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1043608" y="2420888"/>
            <a:ext cx="864096" cy="64807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907704" y="2420888"/>
            <a:ext cx="108012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115616" y="3068960"/>
            <a:ext cx="108012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123728" y="2420888"/>
            <a:ext cx="864096" cy="64807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 flipV="1">
            <a:off x="1043608" y="3068960"/>
            <a:ext cx="648072" cy="8640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2195736" y="3068960"/>
            <a:ext cx="648072" cy="8640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691680" y="3933056"/>
            <a:ext cx="108012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2987824" y="2420888"/>
            <a:ext cx="648072" cy="8640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2843808" y="3284984"/>
            <a:ext cx="792088" cy="64807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907704" y="2420888"/>
            <a:ext cx="288032" cy="57606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 flipV="1">
            <a:off x="2267744" y="3068960"/>
            <a:ext cx="1296144" cy="21602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1691680" y="3140968"/>
            <a:ext cx="504056" cy="7920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354162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Составь из палочек фигуру. Переложи в ней 3 палочки так, чтобы получилось 3 ромба.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1259632" y="3140968"/>
            <a:ext cx="504056" cy="7920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83568" y="5013176"/>
            <a:ext cx="108012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131840" y="5013176"/>
            <a:ext cx="108012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1835696" y="2132856"/>
            <a:ext cx="648072" cy="93610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 flipV="1">
            <a:off x="3635896" y="4077072"/>
            <a:ext cx="576064" cy="8640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3104978" y="3128392"/>
            <a:ext cx="530918" cy="87667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907704" y="5013176"/>
            <a:ext cx="108012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2555776" y="2204864"/>
            <a:ext cx="504056" cy="8640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683568" y="4005064"/>
            <a:ext cx="576064" cy="93610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 flipV="1">
            <a:off x="1907704" y="3140968"/>
            <a:ext cx="530918" cy="87667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1835696" y="4077072"/>
            <a:ext cx="504056" cy="7920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2555776" y="4005064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Проверь себя.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1259632" y="3140968"/>
            <a:ext cx="504056" cy="7920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83568" y="5013176"/>
            <a:ext cx="108012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131840" y="5013176"/>
            <a:ext cx="108012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1835696" y="2132856"/>
            <a:ext cx="648072" cy="93610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 flipV="1">
            <a:off x="3635896" y="4077072"/>
            <a:ext cx="576064" cy="8640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3104978" y="3128392"/>
            <a:ext cx="530918" cy="87667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907704" y="5013176"/>
            <a:ext cx="108012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2555776" y="2204864"/>
            <a:ext cx="504056" cy="8640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683568" y="4005064"/>
            <a:ext cx="576064" cy="93610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 flipV="1">
            <a:off x="1907704" y="3140968"/>
            <a:ext cx="530918" cy="87667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1835696" y="4077072"/>
            <a:ext cx="504056" cy="7920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2555776" y="4005064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2483768" y="3140968"/>
            <a:ext cx="576064" cy="7920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259632" y="4005064"/>
            <a:ext cx="108012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483768" y="4077072"/>
            <a:ext cx="648072" cy="8640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  Три котёнка – Кеша , Том и Пушок  - съели плотвичку, окуня и карася. Кеша не ел ни плотвичку, ни окуня. Том не ел плотвичку. Какую рыбку съел каждый котёнок?</a:t>
            </a:r>
          </a:p>
          <a:p>
            <a:pPr>
              <a:buNone/>
            </a:pP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2952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Три котёнка – Кеша , Том и Пушок  - съели плотвичку, окуня и карася. </a:t>
            </a:r>
            <a:r>
              <a:rPr lang="ru-RU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Кеша не ел ни плотвичку, ни окуня. </a:t>
            </a:r>
            <a:r>
              <a:rPr lang="ru-RU" sz="3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Том не ел плотвичку.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Какую рыбку съел каждый котёнок?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3140969"/>
          <a:ext cx="8640960" cy="36778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160240"/>
                <a:gridCol w="2160240"/>
                <a:gridCol w="2160240"/>
              </a:tblGrid>
              <a:tr h="7096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 плотвичка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    окунь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   карась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65706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Кеша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657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Том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367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Пушок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Минус 4"/>
          <p:cNvSpPr/>
          <p:nvPr/>
        </p:nvSpPr>
        <p:spPr>
          <a:xfrm>
            <a:off x="2987824" y="4005064"/>
            <a:ext cx="914400" cy="50405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инус 5"/>
          <p:cNvSpPr/>
          <p:nvPr/>
        </p:nvSpPr>
        <p:spPr>
          <a:xfrm>
            <a:off x="5220072" y="3933056"/>
            <a:ext cx="914400" cy="57606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люс 6"/>
          <p:cNvSpPr/>
          <p:nvPr/>
        </p:nvSpPr>
        <p:spPr>
          <a:xfrm>
            <a:off x="7236296" y="4005064"/>
            <a:ext cx="84239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2987824" y="4797152"/>
            <a:ext cx="914400" cy="50405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люс 8"/>
          <p:cNvSpPr/>
          <p:nvPr/>
        </p:nvSpPr>
        <p:spPr>
          <a:xfrm>
            <a:off x="2987824" y="5877272"/>
            <a:ext cx="914400" cy="62636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7308304" y="4869160"/>
            <a:ext cx="914400" cy="57606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люс 10"/>
          <p:cNvSpPr/>
          <p:nvPr/>
        </p:nvSpPr>
        <p:spPr>
          <a:xfrm>
            <a:off x="5220072" y="4869160"/>
            <a:ext cx="936104" cy="62636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инус 11"/>
          <p:cNvSpPr/>
          <p:nvPr/>
        </p:nvSpPr>
        <p:spPr>
          <a:xfrm>
            <a:off x="7236296" y="5949280"/>
            <a:ext cx="914400" cy="62636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инус 12"/>
          <p:cNvSpPr/>
          <p:nvPr/>
        </p:nvSpPr>
        <p:spPr>
          <a:xfrm>
            <a:off x="5220072" y="5949280"/>
            <a:ext cx="914400" cy="55436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04664"/>
            <a:ext cx="8640960" cy="6192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Карлсон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Винни-Пух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и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Сиропчик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участвовали в конкурсе сладкоежек. 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Карлсон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не занял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второе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место,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Винни-Пух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не занял ни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первое,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ни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второе место.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Кто какое место занял?</a:t>
            </a:r>
          </a:p>
          <a:p>
            <a:pPr>
              <a:buNone/>
            </a:pP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192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Карлсон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Винни-Пух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и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Сиропчик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участвовали в конкурсе сладкоежек. 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Карлсон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не занял 2 место, </a:t>
            </a:r>
            <a:r>
              <a:rPr lang="ru-RU" sz="3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Винни-Пух</a:t>
            </a:r>
            <a:r>
              <a:rPr lang="ru-RU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не занял ни 1, ни 2 места.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Кто какое место занял?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3356992"/>
          <a:ext cx="8640960" cy="3110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160240"/>
                <a:gridCol w="2160240"/>
                <a:gridCol w="2160240"/>
              </a:tblGrid>
              <a:tr h="52471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        1 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         2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         3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25620">
                <a:tc>
                  <a:txBody>
                    <a:bodyPr/>
                    <a:lstStyle/>
                    <a:p>
                      <a:r>
                        <a:rPr lang="ru-RU" sz="3200" dirty="0" err="1" smtClean="0">
                          <a:latin typeface="Arial" pitchFamily="34" charset="0"/>
                          <a:cs typeface="Arial" pitchFamily="34" charset="0"/>
                        </a:rPr>
                        <a:t>Карлсон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256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err="1" smtClean="0">
                          <a:latin typeface="Arial" pitchFamily="34" charset="0"/>
                          <a:cs typeface="Arial" pitchFamily="34" charset="0"/>
                        </a:rPr>
                        <a:t>Винни-Пух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93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err="1" smtClean="0">
                          <a:latin typeface="Arial" pitchFamily="34" charset="0"/>
                          <a:cs typeface="Arial" pitchFamily="34" charset="0"/>
                        </a:rPr>
                        <a:t>Сиропчик</a:t>
                      </a:r>
                      <a:endParaRPr lang="ru-RU" sz="32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люс 4"/>
          <p:cNvSpPr/>
          <p:nvPr/>
        </p:nvSpPr>
        <p:spPr>
          <a:xfrm>
            <a:off x="7596336" y="4725144"/>
            <a:ext cx="554360" cy="62636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инус 5"/>
          <p:cNvSpPr/>
          <p:nvPr/>
        </p:nvSpPr>
        <p:spPr>
          <a:xfrm>
            <a:off x="3131840" y="4581128"/>
            <a:ext cx="648072" cy="6983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инус 6"/>
          <p:cNvSpPr/>
          <p:nvPr/>
        </p:nvSpPr>
        <p:spPr>
          <a:xfrm>
            <a:off x="5220072" y="4581128"/>
            <a:ext cx="648072" cy="6983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7524328" y="3861048"/>
            <a:ext cx="648072" cy="6983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7596336" y="5661248"/>
            <a:ext cx="648072" cy="6983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5148064" y="3861048"/>
            <a:ext cx="648072" cy="6983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люс 10"/>
          <p:cNvSpPr/>
          <p:nvPr/>
        </p:nvSpPr>
        <p:spPr>
          <a:xfrm>
            <a:off x="3131840" y="3861048"/>
            <a:ext cx="554360" cy="62636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инус 11"/>
          <p:cNvSpPr/>
          <p:nvPr/>
        </p:nvSpPr>
        <p:spPr>
          <a:xfrm>
            <a:off x="3131840" y="5661248"/>
            <a:ext cx="648072" cy="6983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люс 12"/>
          <p:cNvSpPr/>
          <p:nvPr/>
        </p:nvSpPr>
        <p:spPr>
          <a:xfrm>
            <a:off x="5292080" y="5661248"/>
            <a:ext cx="554360" cy="62636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rot="6756582">
            <a:off x="2872149" y="1046920"/>
            <a:ext cx="3111667" cy="7284440"/>
          </a:xfrm>
          <a:prstGeom prst="rtTriangle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65685" y="3288883"/>
            <a:ext cx="1562099" cy="136425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331640" y="2636912"/>
            <a:ext cx="2376264" cy="201622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076056" y="6165304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Ответ: 3 треугольника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8820472" cy="61926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  Трое друзей учатся в первом, втором и третьем классе. Их фамилии Иванов, Петров и Семёнов. У самого младшего из друзей нет братьев и сестёр. Семёнов учится с сестрой Петрова в одном классе, он самый старший из друзей. Кто из детей в каком классе учится?</a:t>
            </a: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820472" cy="316835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Трое друзей учатся в первом, втором и третьем классе. Их фамилии Иванов, Петров и Семёнов. </a:t>
            </a:r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У самого младшего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из друзей </a:t>
            </a:r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нет братьев и сестёр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Семёнов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учится с сестрой Петрова в одном классе, он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самый старший из друзей.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Кто из детей в каком классе учится?</a:t>
            </a: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3140969"/>
          <a:ext cx="8640960" cy="36778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160240"/>
                <a:gridCol w="2160240"/>
                <a:gridCol w="2160240"/>
              </a:tblGrid>
              <a:tr h="7096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 1 класс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2 класс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   3 класс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65706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Иванов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657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Петров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367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Семёнов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люс 4"/>
          <p:cNvSpPr/>
          <p:nvPr/>
        </p:nvSpPr>
        <p:spPr>
          <a:xfrm>
            <a:off x="7452320" y="5733256"/>
            <a:ext cx="554360" cy="62636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инус 5"/>
          <p:cNvSpPr/>
          <p:nvPr/>
        </p:nvSpPr>
        <p:spPr>
          <a:xfrm>
            <a:off x="7380312" y="4797152"/>
            <a:ext cx="648072" cy="6983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инус 6"/>
          <p:cNvSpPr/>
          <p:nvPr/>
        </p:nvSpPr>
        <p:spPr>
          <a:xfrm>
            <a:off x="7308304" y="3861048"/>
            <a:ext cx="648072" cy="6983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люс 7"/>
          <p:cNvSpPr/>
          <p:nvPr/>
        </p:nvSpPr>
        <p:spPr>
          <a:xfrm>
            <a:off x="5220072" y="4797152"/>
            <a:ext cx="554360" cy="62636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5148064" y="3861048"/>
            <a:ext cx="648072" cy="6983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5220072" y="5805264"/>
            <a:ext cx="648072" cy="6983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>
            <a:off x="3059832" y="4725144"/>
            <a:ext cx="648072" cy="6983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инус 11"/>
          <p:cNvSpPr/>
          <p:nvPr/>
        </p:nvSpPr>
        <p:spPr>
          <a:xfrm>
            <a:off x="3059832" y="5733256"/>
            <a:ext cx="648072" cy="6983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люс 12"/>
          <p:cNvSpPr/>
          <p:nvPr/>
        </p:nvSpPr>
        <p:spPr>
          <a:xfrm>
            <a:off x="2987824" y="3933056"/>
            <a:ext cx="554360" cy="62636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999984" cy="602128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Коля, Боря, Вова и Юра заняли первые четыре места в соревновании. Причём никакие два мальчика не делили между собой одно и то же место. На вопрос, какие места заняли ребята, они ответили: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Коля – не первое и не четвёртое.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Боря – второе.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Вова – не был последним.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Какое место занял каждый из мальчиков?</a:t>
            </a:r>
          </a:p>
          <a:p>
            <a:pPr algn="just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buNone/>
            </a:pP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6093296"/>
            <a:ext cx="7535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Ответ: Боря – 2 место, Коля – 3, Вова – 1, Юра – 4.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32656"/>
            <a:ext cx="74108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Разрежь фигуру по линиям сетки 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на три одинаковые части.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1772816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2276872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2276872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2780928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2780928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2780928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3284984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3284984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3284984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1547664" y="2780928"/>
            <a:ext cx="100811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1547664" y="2780928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9512" y="4941168"/>
            <a:ext cx="87626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Рассуждение: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Фигура состоит из девяти  квадратов.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  Её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надо разрезать на три равные части.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  Значит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каждая часть будет состоять из трёх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  квадратов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32656"/>
            <a:ext cx="78222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Разрежь фигуру по линиям сетки 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на четыре одинаковые части.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способ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772816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2276872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276872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2780928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2780928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780928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3284984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3284984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3284984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1043608" y="1772816"/>
            <a:ext cx="0" cy="19442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29866" y="4365104"/>
            <a:ext cx="87626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Рассуждение: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Фигура состоит из 16  квадратов.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  Её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надо разрезать на 4 равные части.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  Значит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каждая часть будет состоять из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четырёх квадратов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051720" y="3284984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547664" y="2276872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55776" y="3284984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051720" y="2780928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555776" y="2780928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051720" y="2276872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555776" y="2276872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H="1">
            <a:off x="1043608" y="2780928"/>
            <a:ext cx="19442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1043608" y="3284984"/>
            <a:ext cx="19442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32656"/>
            <a:ext cx="79878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Разрежь фигуру по линиям сетки 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на четыре одинаковые части.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II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способ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772816"/>
            <a:ext cx="482352" cy="482352"/>
          </a:xfrm>
          <a:prstGeom prst="rect">
            <a:avLst/>
          </a:prstGeom>
          <a:solidFill>
            <a:srgbClr val="FFFF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2276872"/>
            <a:ext cx="482352" cy="482352"/>
          </a:xfrm>
          <a:prstGeom prst="rect">
            <a:avLst/>
          </a:prstGeom>
          <a:solidFill>
            <a:srgbClr val="FFFF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276872"/>
            <a:ext cx="482352" cy="482352"/>
          </a:xfrm>
          <a:prstGeom prst="rect">
            <a:avLst/>
          </a:prstGeom>
          <a:solidFill>
            <a:srgbClr val="FFFF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2780928"/>
            <a:ext cx="482352" cy="4823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2780928"/>
            <a:ext cx="482352" cy="4823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780928"/>
            <a:ext cx="482352" cy="4823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3284984"/>
            <a:ext cx="482352" cy="4823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3284984"/>
            <a:ext cx="482352" cy="4823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3284984"/>
            <a:ext cx="482352" cy="4823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051720" y="3284984"/>
            <a:ext cx="482352" cy="4823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547664" y="2276872"/>
            <a:ext cx="482352" cy="482352"/>
          </a:xfrm>
          <a:prstGeom prst="rect">
            <a:avLst/>
          </a:prstGeom>
          <a:solidFill>
            <a:srgbClr val="FFFF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55776" y="3284984"/>
            <a:ext cx="482352" cy="482352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051720" y="2780928"/>
            <a:ext cx="482352" cy="4823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555776" y="2780928"/>
            <a:ext cx="482352" cy="482352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051720" y="2276872"/>
            <a:ext cx="482352" cy="482352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555776" y="2276872"/>
            <a:ext cx="482352" cy="482352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32656"/>
            <a:ext cx="74108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Разрежь фигуру по линиям сетки 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три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одинаковые части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2276872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276872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2780928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2780928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780928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3284984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3284984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3284984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051720" y="3284984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547664" y="2276872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051720" y="2780928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39552" y="3789040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043608" y="3789040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547664" y="3789040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051720" y="3789040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51520" y="5013176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Рассуждение: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Фигура состоит из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15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квадратов.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  Её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надо разрезать на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равные части.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  Значит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каждая часть будет состоять из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пяти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  квадратов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499992" y="2276872"/>
            <a:ext cx="482352" cy="482352"/>
          </a:xfrm>
          <a:prstGeom prst="rect">
            <a:avLst/>
          </a:prstGeom>
          <a:solidFill>
            <a:srgbClr val="C0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004048" y="2276872"/>
            <a:ext cx="482352" cy="482352"/>
          </a:xfrm>
          <a:prstGeom prst="rect">
            <a:avLst/>
          </a:prstGeom>
          <a:solidFill>
            <a:srgbClr val="C0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508104" y="2276872"/>
            <a:ext cx="482352" cy="482352"/>
          </a:xfrm>
          <a:prstGeom prst="rect">
            <a:avLst/>
          </a:prstGeom>
          <a:solidFill>
            <a:srgbClr val="C0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499992" y="2780928"/>
            <a:ext cx="482352" cy="482352"/>
          </a:xfrm>
          <a:prstGeom prst="rect">
            <a:avLst/>
          </a:prstGeom>
          <a:solidFill>
            <a:srgbClr val="C0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004048" y="2780928"/>
            <a:ext cx="482352" cy="482352"/>
          </a:xfrm>
          <a:prstGeom prst="rect">
            <a:avLst/>
          </a:prstGeom>
          <a:solidFill>
            <a:srgbClr val="C0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508104" y="2780928"/>
            <a:ext cx="482352" cy="482352"/>
          </a:xfrm>
          <a:prstGeom prst="rect">
            <a:avLst/>
          </a:prstGeom>
          <a:solidFill>
            <a:srgbClr val="FFC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012160" y="2780928"/>
            <a:ext cx="482352" cy="482352"/>
          </a:xfrm>
          <a:prstGeom prst="rect">
            <a:avLst/>
          </a:prstGeom>
          <a:solidFill>
            <a:srgbClr val="FFC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499992" y="3284984"/>
            <a:ext cx="482352" cy="48235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004048" y="3284984"/>
            <a:ext cx="482352" cy="48235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508104" y="3284984"/>
            <a:ext cx="482352" cy="482352"/>
          </a:xfrm>
          <a:prstGeom prst="rect">
            <a:avLst/>
          </a:prstGeom>
          <a:solidFill>
            <a:srgbClr val="FFC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6012160" y="3284984"/>
            <a:ext cx="482352" cy="482352"/>
          </a:xfrm>
          <a:prstGeom prst="rect">
            <a:avLst/>
          </a:prstGeom>
          <a:solidFill>
            <a:srgbClr val="FFC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499992" y="3789040"/>
            <a:ext cx="482352" cy="48235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004048" y="3789040"/>
            <a:ext cx="482352" cy="48235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508104" y="3789040"/>
            <a:ext cx="482352" cy="48235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6012160" y="3789040"/>
            <a:ext cx="482352" cy="482352"/>
          </a:xfrm>
          <a:prstGeom prst="rect">
            <a:avLst/>
          </a:prstGeom>
          <a:solidFill>
            <a:srgbClr val="FFC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16632"/>
            <a:ext cx="896448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Разрежь фигуру по линиям сетки 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четыре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одинаковые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части так, чтобы каждая часть содержала закрашенный квадрат.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4293096"/>
            <a:ext cx="482352" cy="482352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4293096"/>
            <a:ext cx="482352" cy="482352"/>
          </a:xfrm>
          <a:prstGeom prst="rect">
            <a:avLst/>
          </a:prstGeom>
          <a:solidFill>
            <a:srgbClr val="0070C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4293096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3284984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3284984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3284984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051720" y="3284984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051720" y="4293096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39552" y="3789040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043608" y="3789040"/>
            <a:ext cx="482352" cy="482352"/>
          </a:xfrm>
          <a:prstGeom prst="rect">
            <a:avLst/>
          </a:prstGeom>
          <a:solidFill>
            <a:srgbClr val="C0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547664" y="3789040"/>
            <a:ext cx="482352" cy="482352"/>
          </a:xfrm>
          <a:prstGeom prst="rect">
            <a:avLst/>
          </a:prstGeom>
          <a:solidFill>
            <a:srgbClr val="FFC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051720" y="3789040"/>
            <a:ext cx="482352" cy="48235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51520" y="4869160"/>
            <a:ext cx="8712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Рассуждение: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Фигура состоит из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12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квадратов.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  Её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надо разрезать на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4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равные части.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  Значит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каждая часть будет состоять из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трёх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  квадратов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499992" y="3284984"/>
            <a:ext cx="482352" cy="482352"/>
          </a:xfrm>
          <a:prstGeom prst="rect">
            <a:avLst/>
          </a:prstGeom>
          <a:solidFill>
            <a:srgbClr val="C0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004048" y="3284984"/>
            <a:ext cx="482352" cy="482352"/>
          </a:xfrm>
          <a:prstGeom prst="rect">
            <a:avLst/>
          </a:prstGeom>
          <a:solidFill>
            <a:srgbClr val="C0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508104" y="3284984"/>
            <a:ext cx="482352" cy="482352"/>
          </a:xfrm>
          <a:prstGeom prst="rect">
            <a:avLst/>
          </a:prstGeom>
          <a:solidFill>
            <a:srgbClr val="FFC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012160" y="3284984"/>
            <a:ext cx="482352" cy="482352"/>
          </a:xfrm>
          <a:prstGeom prst="rect">
            <a:avLst/>
          </a:prstGeom>
          <a:solidFill>
            <a:srgbClr val="FFC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499992" y="3789040"/>
            <a:ext cx="482352" cy="482352"/>
          </a:xfrm>
          <a:prstGeom prst="rect">
            <a:avLst/>
          </a:prstGeom>
          <a:solidFill>
            <a:srgbClr val="0070C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004048" y="3789040"/>
            <a:ext cx="482352" cy="482352"/>
          </a:xfrm>
          <a:prstGeom prst="rect">
            <a:avLst/>
          </a:prstGeom>
          <a:solidFill>
            <a:srgbClr val="C0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508104" y="3789040"/>
            <a:ext cx="482352" cy="482352"/>
          </a:xfrm>
          <a:prstGeom prst="rect">
            <a:avLst/>
          </a:prstGeom>
          <a:solidFill>
            <a:srgbClr val="FFC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6012160" y="3789040"/>
            <a:ext cx="482352" cy="482352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499992" y="4293096"/>
            <a:ext cx="482352" cy="482352"/>
          </a:xfrm>
          <a:prstGeom prst="rect">
            <a:avLst/>
          </a:prstGeom>
          <a:solidFill>
            <a:srgbClr val="0070C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508104" y="4293096"/>
            <a:ext cx="482352" cy="482352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004048" y="4293096"/>
            <a:ext cx="482352" cy="482352"/>
          </a:xfrm>
          <a:prstGeom prst="rect">
            <a:avLst/>
          </a:prstGeom>
          <a:solidFill>
            <a:srgbClr val="0070C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6012160" y="4293096"/>
            <a:ext cx="482352" cy="482352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u="sng" dirty="0" smtClean="0">
                <a:latin typeface="Arial" pitchFamily="34" charset="0"/>
                <a:cs typeface="Arial" pitchFamily="34" charset="0"/>
              </a:rPr>
              <a:t>Презентацию составила:</a:t>
            </a:r>
            <a:endParaRPr lang="ru-RU" sz="2400" i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Мицик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Марина Анатольевна, учитель начальных классов МАОУ «Гимназия №4 имена Героя Советского Союза, Почётного гражданина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Новгорода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И.А.Каберова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» город Великий Новгород.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u="sng" dirty="0" smtClean="0">
                <a:latin typeface="Arial" pitchFamily="34" charset="0"/>
                <a:cs typeface="Arial" pitchFamily="34" charset="0"/>
              </a:rPr>
              <a:t>Использованная литература:</a:t>
            </a:r>
          </a:p>
          <a:p>
            <a:pPr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Подготовка к математической олимпиаде. Начальная школа. 2-4 классы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Б.П.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Гейдман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, И.Э.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Мишарина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. – 3 –е изд.,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испр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. – М.: Айрис – пресс, 2007. – 128 с.: ил,  - (Школьные олимпиады).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ый треугольник 4"/>
          <p:cNvSpPr/>
          <p:nvPr/>
        </p:nvSpPr>
        <p:spPr>
          <a:xfrm rot="6756582">
            <a:off x="3160183" y="1255145"/>
            <a:ext cx="3111667" cy="7284440"/>
          </a:xfrm>
          <a:prstGeom prst="rtTriangle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331640" y="3573016"/>
            <a:ext cx="1562099" cy="136425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475656" y="3140968"/>
            <a:ext cx="2376264" cy="172819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691680" y="2564904"/>
            <a:ext cx="3600400" cy="230425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004048" y="6093296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Ответ: 4 треугольника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rot="6756582">
            <a:off x="2872149" y="1046920"/>
            <a:ext cx="3111667" cy="7284440"/>
          </a:xfrm>
          <a:prstGeom prst="rtTriangle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>
            <a:stCxn id="4" idx="2"/>
          </p:cNvCxnSpPr>
          <p:nvPr/>
        </p:nvCxnSpPr>
        <p:spPr>
          <a:xfrm>
            <a:off x="1663827" y="1852623"/>
            <a:ext cx="315885" cy="280051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364088" y="6165304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Ответ: 3 треугольника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rot="6756582">
            <a:off x="2872149" y="1046920"/>
            <a:ext cx="3111667" cy="7284440"/>
          </a:xfrm>
          <a:prstGeom prst="rtTriangle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663827" y="1852623"/>
            <a:ext cx="315885" cy="280051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stCxn id="4" idx="2"/>
          </p:cNvCxnSpPr>
          <p:nvPr/>
        </p:nvCxnSpPr>
        <p:spPr>
          <a:xfrm>
            <a:off x="1663827" y="1852623"/>
            <a:ext cx="1323997" cy="280051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364088" y="6165304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Ответ: 6 треугольников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rot="6756582">
            <a:off x="2872149" y="1046920"/>
            <a:ext cx="3111667" cy="7284440"/>
          </a:xfrm>
          <a:prstGeom prst="rtTriangle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663827" y="1852623"/>
            <a:ext cx="315885" cy="287252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stCxn id="4" idx="2"/>
          </p:cNvCxnSpPr>
          <p:nvPr/>
        </p:nvCxnSpPr>
        <p:spPr>
          <a:xfrm>
            <a:off x="1663827" y="1852623"/>
            <a:ext cx="1107973" cy="280051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4" idx="2"/>
          </p:cNvCxnSpPr>
          <p:nvPr/>
        </p:nvCxnSpPr>
        <p:spPr>
          <a:xfrm>
            <a:off x="1663827" y="1852623"/>
            <a:ext cx="2908173" cy="280051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0032" y="6165304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Ответ: 10 треугольников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Сколько четырёхугольников изображено на рисунке?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Трапеция 5"/>
          <p:cNvSpPr/>
          <p:nvPr/>
        </p:nvSpPr>
        <p:spPr>
          <a:xfrm>
            <a:off x="1259632" y="2780928"/>
            <a:ext cx="6192688" cy="3240360"/>
          </a:xfrm>
          <a:prstGeom prst="trapezoid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835696" y="3861048"/>
            <a:ext cx="511256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3568" y="5661248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5616" y="3501008"/>
            <a:ext cx="526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M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9672" y="2204864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B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88224" y="2276872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C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8264" y="3429000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N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24328" y="5589240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D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83968" y="6309320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Ответ: 3 четырёхугольника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Сколько четырёхугольников изображено на рисунке?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Трапеция 5"/>
          <p:cNvSpPr/>
          <p:nvPr/>
        </p:nvSpPr>
        <p:spPr>
          <a:xfrm>
            <a:off x="1259632" y="2780928"/>
            <a:ext cx="6192688" cy="3240360"/>
          </a:xfrm>
          <a:prstGeom prst="trapezoid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835696" y="3861048"/>
            <a:ext cx="511256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3568" y="5661248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5616" y="3501008"/>
            <a:ext cx="526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M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9672" y="2204864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B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88224" y="2276872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C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8264" y="3429000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N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24328" y="5589240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D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619672" y="4725144"/>
            <a:ext cx="547260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43608" y="4293096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K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36296" y="4221088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L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55976" y="6237312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Ответ: 6 четырёхугольников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1009</Words>
  <Application>Microsoft Office PowerPoint</Application>
  <PresentationFormat>Экран (4:3)</PresentationFormat>
  <Paragraphs>144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Подготовка к математической олимпиаде 2 класс.</vt:lpstr>
      <vt:lpstr>Сколько треугольников изображено на рисунке?</vt:lpstr>
      <vt:lpstr>Слайд 3</vt:lpstr>
      <vt:lpstr>Слайд 4</vt:lpstr>
      <vt:lpstr>Слайд 5</vt:lpstr>
      <vt:lpstr>Слайд 6</vt:lpstr>
      <vt:lpstr>Слайд 7</vt:lpstr>
      <vt:lpstr>Сколько четырёхугольников изображено на рисунке?</vt:lpstr>
      <vt:lpstr>Сколько четырёхугольников изображено на рисунке?</vt:lpstr>
      <vt:lpstr>Сколько четырёхугольников изображено на рисунке?</vt:lpstr>
      <vt:lpstr>Сколько четырёхугольников изображено на рисунке?</vt:lpstr>
      <vt:lpstr>Сколько квадратов изображено? А сколько прямоугольников?</vt:lpstr>
      <vt:lpstr>Сколько квадратов изображено на рисунке? А сколько прямоугольников?</vt:lpstr>
      <vt:lpstr>Сколько квадратов изображено на рисунке? </vt:lpstr>
      <vt:lpstr>Сколько треугольников изображено на рисунке? А сколько четырёхугольников?</vt:lpstr>
      <vt:lpstr>Вставь пропущенные знаки действий «+» или «-»</vt:lpstr>
      <vt:lpstr>Проверь себя.</vt:lpstr>
      <vt:lpstr>Поставь между некоторыми цифрами знак «+» так, чтобы в ответе получилось 100.</vt:lpstr>
      <vt:lpstr>Проверь себя.</vt:lpstr>
      <vt:lpstr>Поставь между некоторыми цифрами знак «-» так, чтобы в ответе получилось 3.</vt:lpstr>
      <vt:lpstr>Проверь себя.</vt:lpstr>
      <vt:lpstr>Составь из палочек фигуру. Переложи в ней 3 палочки так, чтобы получилось 3 треугольника.</vt:lpstr>
      <vt:lpstr>Проверь себя.</vt:lpstr>
      <vt:lpstr>Составь из палочек фигуру. Переложи в ней 3 палочки так, чтобы получилось 3 ромба.</vt:lpstr>
      <vt:lpstr>Проверь себя.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математической олимпиаде</dc:title>
  <dc:creator>Admin</dc:creator>
  <cp:lastModifiedBy>Admin</cp:lastModifiedBy>
  <cp:revision>26</cp:revision>
  <dcterms:created xsi:type="dcterms:W3CDTF">2016-03-27T12:26:38Z</dcterms:created>
  <dcterms:modified xsi:type="dcterms:W3CDTF">2024-03-24T08:02:11Z</dcterms:modified>
</cp:coreProperties>
</file>