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91" r:id="rId4"/>
    <p:sldId id="261" r:id="rId5"/>
    <p:sldId id="276" r:id="rId6"/>
    <p:sldId id="262" r:id="rId7"/>
    <p:sldId id="263" r:id="rId8"/>
    <p:sldId id="258" r:id="rId9"/>
    <p:sldId id="259" r:id="rId10"/>
    <p:sldId id="260" r:id="rId11"/>
    <p:sldId id="264" r:id="rId12"/>
    <p:sldId id="266" r:id="rId13"/>
    <p:sldId id="265" r:id="rId14"/>
    <p:sldId id="267" r:id="rId15"/>
    <p:sldId id="268" r:id="rId16"/>
    <p:sldId id="269" r:id="rId17"/>
    <p:sldId id="270" r:id="rId18"/>
    <p:sldId id="271" r:id="rId19"/>
    <p:sldId id="272" r:id="rId20"/>
    <p:sldId id="273" r:id="rId21"/>
    <p:sldId id="275" r:id="rId22"/>
    <p:sldId id="274" r:id="rId23"/>
    <p:sldId id="277" r:id="rId24"/>
    <p:sldId id="290" r:id="rId25"/>
    <p:sldId id="278" r:id="rId26"/>
    <p:sldId id="279" r:id="rId27"/>
    <p:sldId id="286" r:id="rId28"/>
    <p:sldId id="287" r:id="rId29"/>
    <p:sldId id="288" r:id="rId30"/>
    <p:sldId id="289" r:id="rId31"/>
    <p:sldId id="280" r:id="rId32"/>
    <p:sldId id="283" r:id="rId33"/>
    <p:sldId id="281" r:id="rId34"/>
    <p:sldId id="282" r:id="rId35"/>
    <p:sldId id="284" r:id="rId36"/>
    <p:sldId id="285"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B4C71EC6-210F-42DE-9C53-41977AD35B3D}" type="datetimeFigureOut">
              <a:rPr lang="ru-RU" smtClean="0"/>
              <a:pPr/>
              <a:t>22.03.2024</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Объект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4C71EC6-210F-42DE-9C53-41977AD35B3D}" type="datetimeFigureOut">
              <a:rPr lang="ru-RU" smtClean="0"/>
              <a:pPr/>
              <a:t>22.03.2024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B4C71EC6-210F-42DE-9C53-41977AD35B3D}" type="datetimeFigureOut">
              <a:rPr lang="ru-RU" smtClean="0"/>
              <a:pPr/>
              <a:t>22.03.2024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B4C71EC6-210F-42DE-9C53-41977AD35B3D}" type="datetimeFigureOut">
              <a:rPr lang="ru-RU" smtClean="0"/>
              <a:pPr/>
              <a:t>22.03.2024</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B19B0651-EE4F-4900-A07F-96A6BFA9D0F0}"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B4C71EC6-210F-42DE-9C53-41977AD35B3D}" type="datetimeFigureOut">
              <a:rPr lang="ru-RU" smtClean="0"/>
              <a:pPr/>
              <a:t>22.03.2024</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2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s://www.jeanlouisdavid.ru/%D1%81%D1%82%D0%B0%D1%82%D1%8C%D1%8F/%D0%BA%D0%B0%D0%BA-%D1%83%D0%BA%D0%BB%D0%B0%D0%B4%D1%8B%D0%B2%D0%B0%D1%82%D1%8C-%D0%B2%D0%BE%D0%BB%D0%BE%D1%81%D1%8B-%D0%B5%D1%81%D0%BB%D0%B8-%D0%B2%D1%8B-%D1%80%D0%B5%D1%88%D0%B8%D0%BB%D0%B8-%D0%BE_a2455/1" TargetMode="External"/><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3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 Id="rId5" Type="http://schemas.openxmlformats.org/officeDocument/2006/relationships/image" Target="../media/image75.jpeg"/><Relationship Id="rId4" Type="http://schemas.openxmlformats.org/officeDocument/2006/relationships/image" Target="../media/image74.jpeg"/></Relationships>
</file>

<file path=ppt/slides/_rels/slide3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08721"/>
            <a:ext cx="7772400" cy="2673642"/>
          </a:xfrm>
        </p:spPr>
        <p:txBody>
          <a:bodyPr>
            <a:noAutofit/>
          </a:bodyPr>
          <a:lstStyle/>
          <a:p>
            <a:pPr algn="ctr"/>
            <a:r>
              <a:rPr lang="ru-RU" sz="6600" dirty="0" smtClean="0">
                <a:solidFill>
                  <a:schemeClr val="bg2">
                    <a:lumMod val="25000"/>
                  </a:schemeClr>
                </a:solidFill>
                <a:latin typeface="Arial" pitchFamily="34" charset="0"/>
                <a:cs typeface="Arial" pitchFamily="34" charset="0"/>
              </a:rPr>
              <a:t>Тема урока: Элементы в прическах</a:t>
            </a:r>
            <a:endParaRPr lang="ru-RU" sz="6600" dirty="0">
              <a:solidFill>
                <a:schemeClr val="bg2">
                  <a:lumMod val="25000"/>
                </a:schemeClr>
              </a:solidFill>
              <a:latin typeface="Arial" pitchFamily="34" charset="0"/>
              <a:cs typeface="Arial" pitchFamily="34" charset="0"/>
            </a:endParaRPr>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xmlns="" val="3915082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1570186"/>
          </a:xfrm>
        </p:spPr>
        <p:txBody>
          <a:bodyPr>
            <a:normAutofit/>
          </a:bodyPr>
          <a:lstStyle/>
          <a:p>
            <a:r>
              <a:rPr lang="ru-RU" sz="2400" dirty="0">
                <a:solidFill>
                  <a:schemeClr val="tx1"/>
                </a:solidFill>
                <a:latin typeface="Arial" pitchFamily="34" charset="0"/>
                <a:cs typeface="Arial" pitchFamily="34" charset="0"/>
              </a:rPr>
              <a:t>Оригинальная прическа получается, если разделить волосы на две части и закрутить обе в валики к центру. </a:t>
            </a:r>
            <a:br>
              <a:rPr lang="ru-RU" sz="2400" dirty="0">
                <a:solidFill>
                  <a:schemeClr val="tx1"/>
                </a:solidFill>
                <a:latin typeface="Arial" pitchFamily="34" charset="0"/>
                <a:cs typeface="Arial" pitchFamily="34" charset="0"/>
              </a:rPr>
            </a:br>
            <a:endParaRPr lang="ru-RU" sz="2400" dirty="0">
              <a:solidFill>
                <a:schemeClr val="tx1"/>
              </a:solidFill>
            </a:endParaRPr>
          </a:p>
        </p:txBody>
      </p:sp>
      <p:pic>
        <p:nvPicPr>
          <p:cNvPr id="3074" name="Picture 2" descr="C:\Users\КристинаМ\Desktop\481d1145-d599-4783-a96f-e27b6302e955.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5179" y="1772816"/>
            <a:ext cx="3262230" cy="3577579"/>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C:\Users\КристинаМ\Desktop\pricheski40xgodovfotozhenskiesssr_A363F74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44436" y="1772816"/>
            <a:ext cx="5565124" cy="35775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60698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1998" y="908720"/>
            <a:ext cx="4464497" cy="5832648"/>
          </a:xfrm>
        </p:spPr>
        <p:txBody>
          <a:bodyPr>
            <a:normAutofit fontScale="70000" lnSpcReduction="20000"/>
          </a:bodyPr>
          <a:lstStyle/>
          <a:p>
            <a:r>
              <a:rPr lang="ru-RU" b="1" dirty="0"/>
              <a:t>Волна –представляет собой плавно изогнутые волосы, ограниченные с обеих сторон двумя линиями (кронами</a:t>
            </a:r>
            <a:r>
              <a:rPr lang="ru-RU" b="1" dirty="0" smtClean="0"/>
              <a:t>)</a:t>
            </a:r>
          </a:p>
          <a:p>
            <a:pPr marL="109728" indent="0">
              <a:buNone/>
            </a:pPr>
            <a:endParaRPr lang="ru-RU" b="1" dirty="0"/>
          </a:p>
          <a:p>
            <a:r>
              <a:rPr lang="ru-RU" b="1" dirty="0"/>
              <a:t> Различают несколько видов волн:</a:t>
            </a:r>
          </a:p>
          <a:p>
            <a:r>
              <a:rPr lang="ru-RU" b="1" dirty="0"/>
              <a:t>1. по расположению относительно пробора (предполагаемого или существующего): прямые, косые и поперечные; </a:t>
            </a:r>
          </a:p>
          <a:p>
            <a:r>
              <a:rPr lang="ru-RU" b="1" dirty="0"/>
              <a:t>2. по направлению: лицевые (выступающие) и обратные;</a:t>
            </a:r>
          </a:p>
          <a:p>
            <a:r>
              <a:rPr lang="ru-RU" b="1" dirty="0"/>
              <a:t>3.  по форме: узкие, широкие, крупные, глубокие и плоские</a:t>
            </a:r>
          </a:p>
          <a:p>
            <a:r>
              <a:rPr lang="ru-RU" b="1" dirty="0"/>
              <a:t>Прямые волны располагаются параллельно пробору, косые — под острым углом к пробору, поперечные — под углом 90° (перпендикулярно) к пробору. </a:t>
            </a:r>
            <a:br>
              <a:rPr lang="ru-RU" b="1" dirty="0"/>
            </a:br>
            <a:r>
              <a:rPr lang="ru-RU" b="1" dirty="0"/>
              <a:t/>
            </a:r>
            <a:br>
              <a:rPr lang="ru-RU" b="1" dirty="0"/>
            </a:br>
            <a:endParaRPr lang="ru-RU" b="1" dirty="0"/>
          </a:p>
        </p:txBody>
      </p:sp>
      <p:sp>
        <p:nvSpPr>
          <p:cNvPr id="3" name="Заголовок 2"/>
          <p:cNvSpPr>
            <a:spLocks noGrp="1"/>
          </p:cNvSpPr>
          <p:nvPr>
            <p:ph type="title"/>
          </p:nvPr>
        </p:nvSpPr>
        <p:spPr>
          <a:xfrm>
            <a:off x="457200" y="274638"/>
            <a:ext cx="8229600" cy="634082"/>
          </a:xfrm>
        </p:spPr>
        <p:txBody>
          <a:bodyPr>
            <a:normAutofit fontScale="90000"/>
          </a:bodyPr>
          <a:lstStyle/>
          <a:p>
            <a:pPr algn="ctr"/>
            <a:r>
              <a:rPr lang="ru-RU" sz="4000" dirty="0" smtClean="0">
                <a:latin typeface="Arial" pitchFamily="34" charset="0"/>
                <a:cs typeface="Arial" pitchFamily="34" charset="0"/>
              </a:rPr>
              <a:t>Волна</a:t>
            </a:r>
            <a:endParaRPr lang="ru-RU" sz="4000" dirty="0">
              <a:latin typeface="Arial" pitchFamily="34" charset="0"/>
              <a:cs typeface="Arial" pitchFamily="34" charset="0"/>
            </a:endParaRPr>
          </a:p>
        </p:txBody>
      </p:sp>
      <p:pic>
        <p:nvPicPr>
          <p:cNvPr id="4" name="Рисунок 3" descr="https://www.9linesmag.com/wp-content/uploads/2014/12/2412-29.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196752"/>
            <a:ext cx="3888432" cy="4968552"/>
          </a:xfrm>
          <a:prstGeom prst="rect">
            <a:avLst/>
          </a:prstGeom>
          <a:noFill/>
          <a:ln>
            <a:noFill/>
          </a:ln>
        </p:spPr>
      </p:pic>
    </p:spTree>
    <p:extLst>
      <p:ext uri="{BB962C8B-B14F-4D97-AF65-F5344CB8AC3E}">
        <p14:creationId xmlns:p14="http://schemas.microsoft.com/office/powerpoint/2010/main" xmlns="" val="29813394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481328"/>
            <a:ext cx="2448272" cy="4525963"/>
          </a:xfrm>
        </p:spPr>
        <p:txBody>
          <a:bodyPr>
            <a:normAutofit fontScale="92500" lnSpcReduction="20000"/>
          </a:bodyPr>
          <a:lstStyle/>
          <a:p>
            <a:r>
              <a:rPr lang="ru-RU" b="1" dirty="0"/>
              <a:t>Узкие волны не превышают </a:t>
            </a:r>
            <a:r>
              <a:rPr lang="ru-RU" b="1" dirty="0" smtClean="0"/>
              <a:t>ширину  </a:t>
            </a:r>
            <a:r>
              <a:rPr lang="ru-RU" b="1" dirty="0"/>
              <a:t>2—3 см, а крупные достигают 5—6 см</a:t>
            </a:r>
            <a:r>
              <a:rPr lang="ru-RU" b="1" dirty="0" smtClean="0"/>
              <a:t>.</a:t>
            </a:r>
          </a:p>
          <a:p>
            <a:r>
              <a:rPr lang="ru-RU" b="1" dirty="0" smtClean="0"/>
              <a:t> </a:t>
            </a:r>
            <a:r>
              <a:rPr lang="ru-RU" b="1" dirty="0"/>
              <a:t>Глубокие волны более </a:t>
            </a:r>
            <a:r>
              <a:rPr lang="ru-RU" b="1" dirty="0" smtClean="0"/>
              <a:t>долговечны</a:t>
            </a:r>
            <a:r>
              <a:rPr lang="ru-RU" b="1" dirty="0"/>
              <a:t> </a:t>
            </a:r>
            <a:br>
              <a:rPr lang="ru-RU" b="1" dirty="0"/>
            </a:br>
            <a:endParaRPr lang="ru-RU" b="1" dirty="0"/>
          </a:p>
        </p:txBody>
      </p:sp>
      <p:sp>
        <p:nvSpPr>
          <p:cNvPr id="3" name="Заголовок 2"/>
          <p:cNvSpPr>
            <a:spLocks noGrp="1"/>
          </p:cNvSpPr>
          <p:nvPr>
            <p:ph type="title"/>
          </p:nvPr>
        </p:nvSpPr>
        <p:spPr>
          <a:xfrm>
            <a:off x="457200" y="274638"/>
            <a:ext cx="8229600" cy="634082"/>
          </a:xfrm>
        </p:spPr>
        <p:txBody>
          <a:bodyPr>
            <a:normAutofit fontScale="90000"/>
          </a:bodyPr>
          <a:lstStyle/>
          <a:p>
            <a:pPr algn="ctr"/>
            <a:r>
              <a:rPr lang="ru-RU" dirty="0" smtClean="0"/>
              <a:t>Волны</a:t>
            </a:r>
            <a:endParaRPr lang="ru-RU" dirty="0"/>
          </a:p>
        </p:txBody>
      </p:sp>
      <p:sp>
        <p:nvSpPr>
          <p:cNvPr id="4" name="Прямоугольник 3"/>
          <p:cNvSpPr/>
          <p:nvPr/>
        </p:nvSpPr>
        <p:spPr>
          <a:xfrm>
            <a:off x="2286000" y="2551837"/>
            <a:ext cx="4572000" cy="646331"/>
          </a:xfrm>
          <a:prstGeom prst="rect">
            <a:avLst/>
          </a:prstGeom>
        </p:spPr>
        <p:txBody>
          <a:bodyPr>
            <a:spAutoFit/>
          </a:bodyPr>
          <a:lstStyle/>
          <a:p>
            <a:r>
              <a:rPr lang="ru-RU" dirty="0"/>
              <a:t/>
            </a:r>
            <a:br>
              <a:rPr lang="ru-RU" dirty="0"/>
            </a:br>
            <a:endParaRPr lang="ru-RU" dirty="0"/>
          </a:p>
        </p:txBody>
      </p:sp>
      <p:pic>
        <p:nvPicPr>
          <p:cNvPr id="4098" name="Picture 2" descr="C:\Users\КристинаМ\Desktop\images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4008" y="903982"/>
            <a:ext cx="4166220" cy="1962073"/>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C:\Users\КристинаМ\Desktop\images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72000" y="4847197"/>
            <a:ext cx="4086913" cy="1852107"/>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C:\Users\КристинаМ\Desktop\image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33577" y="2875002"/>
            <a:ext cx="3944389" cy="197219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38257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716016" y="908720"/>
            <a:ext cx="4320480" cy="5760640"/>
          </a:xfrm>
        </p:spPr>
        <p:txBody>
          <a:bodyPr>
            <a:normAutofit fontScale="77500" lnSpcReduction="20000"/>
          </a:bodyPr>
          <a:lstStyle/>
          <a:p>
            <a:r>
              <a:rPr lang="ru-RU" b="1" dirty="0"/>
              <a:t>Лицевые волны выступающей дугой направлены в сторону лица. Они обрамляют лицо и частично выступают за краевую линию роста волос. </a:t>
            </a:r>
            <a:endParaRPr lang="ru-RU" b="1" dirty="0" smtClean="0"/>
          </a:p>
          <a:p>
            <a:r>
              <a:rPr lang="ru-RU" b="1" dirty="0" smtClean="0"/>
              <a:t>Обратные </a:t>
            </a:r>
            <a:r>
              <a:rPr lang="ru-RU" b="1" dirty="0"/>
              <a:t>волны идут от лица. Эти волны являются подсобными по отношению к лицевым волнам и дополняют их. </a:t>
            </a:r>
            <a:endParaRPr lang="ru-RU" b="1" dirty="0" smtClean="0"/>
          </a:p>
          <a:p>
            <a:r>
              <a:rPr lang="ru-RU" b="1" dirty="0"/>
              <a:t>В</a:t>
            </a:r>
            <a:r>
              <a:rPr lang="ru-RU" b="1" dirty="0" smtClean="0"/>
              <a:t>ыступающие </a:t>
            </a:r>
            <a:r>
              <a:rPr lang="ru-RU" b="1" dirty="0"/>
              <a:t>и обратные волны подразделяются по месту расположения на лобные, височные и прилегающие к щекам (лицевые). </a:t>
            </a:r>
            <a:br>
              <a:rPr lang="ru-RU" b="1" dirty="0"/>
            </a:br>
            <a:r>
              <a:rPr lang="ru-RU" b="1" dirty="0"/>
              <a:t/>
            </a:r>
            <a:br>
              <a:rPr lang="ru-RU" b="1" dirty="0"/>
            </a:br>
            <a:endParaRPr lang="ru-RU" b="1" dirty="0" smtClean="0"/>
          </a:p>
          <a:p>
            <a:endParaRPr lang="ru-RU" dirty="0"/>
          </a:p>
        </p:txBody>
      </p:sp>
      <p:sp>
        <p:nvSpPr>
          <p:cNvPr id="3" name="Заголовок 2"/>
          <p:cNvSpPr>
            <a:spLocks noGrp="1"/>
          </p:cNvSpPr>
          <p:nvPr>
            <p:ph type="title"/>
          </p:nvPr>
        </p:nvSpPr>
        <p:spPr>
          <a:xfrm>
            <a:off x="457200" y="274638"/>
            <a:ext cx="8229600" cy="490066"/>
          </a:xfrm>
        </p:spPr>
        <p:txBody>
          <a:bodyPr>
            <a:normAutofit fontScale="90000"/>
          </a:bodyPr>
          <a:lstStyle/>
          <a:p>
            <a:pPr algn="ctr"/>
            <a:r>
              <a:rPr lang="ru-RU" dirty="0" smtClean="0"/>
              <a:t>Волны</a:t>
            </a:r>
            <a:endParaRPr lang="ru-RU" dirty="0"/>
          </a:p>
        </p:txBody>
      </p:sp>
      <p:pic>
        <p:nvPicPr>
          <p:cNvPr id="5122" name="Picture 2" descr="C:\Users\КристинаМ\Desktop\Без названия.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908720"/>
            <a:ext cx="2141215" cy="3080144"/>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C:\Users\КристинаМ\Desktop\depositphotos_52225805-stock-photo-girl-with-blonde-permed-hai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9512" y="3717032"/>
            <a:ext cx="3080588" cy="2983036"/>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C:\Users\КристинаМ\Desktop\curls_easy_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843808" y="928403"/>
            <a:ext cx="2012995" cy="30407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185205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004048" y="908720"/>
            <a:ext cx="3682752" cy="5688632"/>
          </a:xfrm>
        </p:spPr>
        <p:txBody>
          <a:bodyPr>
            <a:normAutofit fontScale="85000" lnSpcReduction="20000"/>
          </a:bodyPr>
          <a:lstStyle/>
          <a:p>
            <a:r>
              <a:rPr lang="ru-RU" b="1" dirty="0"/>
              <a:t>Деление волн на выступающие и обратные относительно: если с одной стороны волосяного покрова волна является выступающей, то с другой стороны она будет обратной, и наоборот. </a:t>
            </a:r>
            <a:endParaRPr lang="ru-RU" b="1" dirty="0" smtClean="0"/>
          </a:p>
          <a:p>
            <a:r>
              <a:rPr lang="ru-RU" b="1" dirty="0" smtClean="0"/>
              <a:t>Лобная </a:t>
            </a:r>
            <a:r>
              <a:rPr lang="ru-RU" b="1" dirty="0"/>
              <a:t>волна должна закрывать лобную выемку, височная — лежать на височном выступе, а лицевая — выходить на щеку и прикрывать ухо. </a:t>
            </a:r>
          </a:p>
          <a:p>
            <a:endParaRPr lang="ru-RU" b="1" dirty="0"/>
          </a:p>
          <a:p>
            <a:endParaRPr lang="ru-RU" dirty="0"/>
          </a:p>
        </p:txBody>
      </p:sp>
      <p:sp>
        <p:nvSpPr>
          <p:cNvPr id="3" name="Заголовок 2"/>
          <p:cNvSpPr>
            <a:spLocks noGrp="1"/>
          </p:cNvSpPr>
          <p:nvPr>
            <p:ph type="title"/>
          </p:nvPr>
        </p:nvSpPr>
        <p:spPr>
          <a:xfrm>
            <a:off x="457200" y="274638"/>
            <a:ext cx="8229600" cy="778098"/>
          </a:xfrm>
        </p:spPr>
        <p:txBody>
          <a:bodyPr/>
          <a:lstStyle/>
          <a:p>
            <a:pPr algn="ctr"/>
            <a:r>
              <a:rPr lang="ru-RU" dirty="0" smtClean="0">
                <a:solidFill>
                  <a:schemeClr val="tx1"/>
                </a:solidFill>
              </a:rPr>
              <a:t>Волны</a:t>
            </a:r>
            <a:endParaRPr lang="ru-RU" dirty="0">
              <a:solidFill>
                <a:schemeClr val="tx1"/>
              </a:solidFill>
            </a:endParaRPr>
          </a:p>
        </p:txBody>
      </p:sp>
      <p:pic>
        <p:nvPicPr>
          <p:cNvPr id="6146" name="Picture 2" descr="C:\Users\КристинаМ\Desktop\4-objemnie-kudri-dlja-srednej-dliny.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7504" y="1052736"/>
            <a:ext cx="5050532" cy="50505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2021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КристинаМ\Desktop\unnamed-12-min-1-1024x59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585789"/>
            <a:ext cx="8775241" cy="51160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89144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580112" y="836712"/>
            <a:ext cx="3384376" cy="5760640"/>
          </a:xfrm>
        </p:spPr>
        <p:txBody>
          <a:bodyPr>
            <a:normAutofit fontScale="70000" lnSpcReduction="20000"/>
          </a:bodyPr>
          <a:lstStyle/>
          <a:p>
            <a:r>
              <a:rPr lang="ru-RU" b="1" dirty="0"/>
              <a:t>Крон волос — это элемент прически, представляющий собой линию наивысшей части волны</a:t>
            </a:r>
            <a:r>
              <a:rPr lang="ru-RU" b="1" dirty="0" smtClean="0"/>
              <a:t>.</a:t>
            </a:r>
          </a:p>
          <a:p>
            <a:r>
              <a:rPr lang="ru-RU" b="1" dirty="0" smtClean="0"/>
              <a:t> </a:t>
            </a:r>
            <a:r>
              <a:rPr lang="ru-RU" b="1" dirty="0"/>
              <a:t>В том месте, где волосы меняют направление на противоположное, появляется резкий изгиб. Это и есть крон. </a:t>
            </a:r>
            <a:endParaRPr lang="ru-RU" b="1" dirty="0" smtClean="0"/>
          </a:p>
          <a:p>
            <a:r>
              <a:rPr lang="ru-RU" b="1" dirty="0" smtClean="0"/>
              <a:t>Кроны </a:t>
            </a:r>
            <a:r>
              <a:rPr lang="ru-RU" b="1" dirty="0"/>
              <a:t>отделяют волны друг от друга. Они могут различаться по высоте и толщине: высокие, низкие, тонкие (острые) и толстые (тупые). </a:t>
            </a:r>
            <a:br>
              <a:rPr lang="ru-RU" b="1" dirty="0"/>
            </a:br>
            <a:endParaRPr lang="ru-RU" b="1" dirty="0"/>
          </a:p>
        </p:txBody>
      </p:sp>
      <p:sp>
        <p:nvSpPr>
          <p:cNvPr id="3" name="Заголовок 2"/>
          <p:cNvSpPr>
            <a:spLocks noGrp="1"/>
          </p:cNvSpPr>
          <p:nvPr>
            <p:ph type="title"/>
          </p:nvPr>
        </p:nvSpPr>
        <p:spPr>
          <a:xfrm>
            <a:off x="971600" y="274638"/>
            <a:ext cx="7715200" cy="706090"/>
          </a:xfrm>
        </p:spPr>
        <p:txBody>
          <a:bodyPr>
            <a:normAutofit fontScale="90000"/>
          </a:bodyPr>
          <a:lstStyle/>
          <a:p>
            <a:pPr algn="ctr"/>
            <a:r>
              <a:rPr lang="ru-RU" dirty="0" smtClean="0"/>
              <a:t>Крон</a:t>
            </a:r>
            <a:endParaRPr lang="ru-RU" dirty="0"/>
          </a:p>
        </p:txBody>
      </p:sp>
      <p:pic>
        <p:nvPicPr>
          <p:cNvPr id="4" name="Рисунок 3" descr="https://www.9linesmag.com/wp-content/uploads/2014/12/2412-44.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3" y="476672"/>
            <a:ext cx="2664296" cy="3024336"/>
          </a:xfrm>
          <a:prstGeom prst="rect">
            <a:avLst/>
          </a:prstGeom>
          <a:noFill/>
          <a:ln>
            <a:noFill/>
          </a:ln>
        </p:spPr>
      </p:pic>
      <p:pic>
        <p:nvPicPr>
          <p:cNvPr id="8194" name="Picture 2" descr="C:\Users\КристинаМ\Desktop\Без названия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785" y="980728"/>
            <a:ext cx="3045862" cy="3837787"/>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C:\Users\КристинаМ\Desktop\Без названия.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7544" y="3501008"/>
            <a:ext cx="2672705" cy="31942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2366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548680"/>
            <a:ext cx="3024336" cy="5832648"/>
          </a:xfrm>
        </p:spPr>
        <p:txBody>
          <a:bodyPr>
            <a:normAutofit fontScale="85000" lnSpcReduction="20000"/>
          </a:bodyPr>
          <a:lstStyle/>
          <a:p>
            <a:r>
              <a:rPr lang="ru-RU" b="1" dirty="0"/>
              <a:t>Процесс укладки феном следует делать вплоть до того момента, когда волосы полностью высохнут, а заканчивать — холодным воздухом, чтобы пряди лучше зафиксировались. Чем выше и острее крон, тем дольше будет сохраняться прическа.</a:t>
            </a:r>
          </a:p>
          <a:p>
            <a:endParaRPr lang="ru-RU" dirty="0"/>
          </a:p>
        </p:txBody>
      </p:sp>
      <p:sp>
        <p:nvSpPr>
          <p:cNvPr id="3" name="Заголовок 2"/>
          <p:cNvSpPr>
            <a:spLocks noGrp="1"/>
          </p:cNvSpPr>
          <p:nvPr>
            <p:ph type="title"/>
          </p:nvPr>
        </p:nvSpPr>
        <p:spPr>
          <a:xfrm>
            <a:off x="457200" y="274638"/>
            <a:ext cx="8229600" cy="778098"/>
          </a:xfrm>
        </p:spPr>
        <p:txBody>
          <a:bodyPr/>
          <a:lstStyle/>
          <a:p>
            <a:pPr algn="ctr"/>
            <a:r>
              <a:rPr lang="ru-RU" dirty="0" smtClean="0"/>
              <a:t>Крон</a:t>
            </a:r>
            <a:endParaRPr lang="ru-RU" dirty="0"/>
          </a:p>
        </p:txBody>
      </p:sp>
      <p:pic>
        <p:nvPicPr>
          <p:cNvPr id="9218" name="Picture 2" descr="C:\Users\КристинаМ\Desktop\2412-3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836096" y="188640"/>
            <a:ext cx="3190875" cy="3810000"/>
          </a:xfrm>
          <a:prstGeom prst="rect">
            <a:avLst/>
          </a:prstGeom>
          <a:noFill/>
          <a:extLst>
            <a:ext uri="{909E8E84-426E-40DD-AFC4-6F175D3DCCD1}">
              <a14:hiddenFill xmlns:a14="http://schemas.microsoft.com/office/drawing/2010/main" xmlns="">
                <a:solidFill>
                  <a:srgbClr val="FFFFFF"/>
                </a:solidFill>
              </a14:hiddenFill>
            </a:ext>
          </a:extLst>
        </p:spPr>
      </p:pic>
      <p:pic>
        <p:nvPicPr>
          <p:cNvPr id="9219" name="Picture 3" descr="C:\Users\КристинаМ\Desktop\07942de410c2fbca83af839586ec9f0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1412776"/>
            <a:ext cx="2948644" cy="3681199"/>
          </a:xfrm>
          <a:prstGeom prst="rect">
            <a:avLst/>
          </a:prstGeom>
          <a:noFill/>
          <a:extLst>
            <a:ext uri="{909E8E84-426E-40DD-AFC4-6F175D3DCCD1}">
              <a14:hiddenFill xmlns:a14="http://schemas.microsoft.com/office/drawing/2010/main" xmlns="">
                <a:solidFill>
                  <a:srgbClr val="FFFFFF"/>
                </a:solidFill>
              </a14:hiddenFill>
            </a:ext>
          </a:extLst>
        </p:spPr>
      </p:pic>
      <p:pic>
        <p:nvPicPr>
          <p:cNvPr id="9220" name="Picture 4" descr="C:\Users\КристинаМ\Desktop\image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0152" y="3162074"/>
            <a:ext cx="2459471" cy="36959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811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6012160" y="764704"/>
            <a:ext cx="2880320" cy="5832648"/>
          </a:xfrm>
        </p:spPr>
        <p:txBody>
          <a:bodyPr>
            <a:normAutofit fontScale="92500" lnSpcReduction="20000"/>
          </a:bodyPr>
          <a:lstStyle/>
          <a:p>
            <a:r>
              <a:rPr lang="ru-RU" b="1" dirty="0"/>
              <a:t>Элемент прически локон также представляет собой один из основных видов укладки</a:t>
            </a:r>
            <a:r>
              <a:rPr lang="ru-RU" b="1" dirty="0" smtClean="0"/>
              <a:t>.</a:t>
            </a:r>
          </a:p>
          <a:p>
            <a:r>
              <a:rPr lang="ru-RU" b="1" dirty="0" smtClean="0"/>
              <a:t> </a:t>
            </a:r>
            <a:r>
              <a:rPr lang="ru-RU" b="1" dirty="0">
                <a:solidFill>
                  <a:schemeClr val="accent2">
                    <a:lumMod val="50000"/>
                  </a:schemeClr>
                </a:solidFill>
              </a:rPr>
              <a:t>Локон — это прядь волос, завитая в трубочку и уложенная в форме спирали. </a:t>
            </a:r>
            <a:br>
              <a:rPr lang="ru-RU" b="1" dirty="0">
                <a:solidFill>
                  <a:schemeClr val="accent2">
                    <a:lumMod val="50000"/>
                  </a:schemeClr>
                </a:solidFill>
              </a:rPr>
            </a:br>
            <a:r>
              <a:rPr lang="ru-RU" b="1" dirty="0">
                <a:solidFill>
                  <a:schemeClr val="accent2">
                    <a:lumMod val="50000"/>
                  </a:schemeClr>
                </a:solidFill>
              </a:rPr>
              <a:t/>
            </a:r>
            <a:br>
              <a:rPr lang="ru-RU" b="1" dirty="0">
                <a:solidFill>
                  <a:schemeClr val="accent2">
                    <a:lumMod val="50000"/>
                  </a:schemeClr>
                </a:solidFill>
              </a:rPr>
            </a:br>
            <a:endParaRPr lang="ru-RU" b="1" dirty="0">
              <a:solidFill>
                <a:schemeClr val="accent2">
                  <a:lumMod val="50000"/>
                </a:schemeClr>
              </a:solidFill>
            </a:endParaRPr>
          </a:p>
        </p:txBody>
      </p:sp>
      <p:sp>
        <p:nvSpPr>
          <p:cNvPr id="3" name="Заголовок 2"/>
          <p:cNvSpPr>
            <a:spLocks noGrp="1"/>
          </p:cNvSpPr>
          <p:nvPr>
            <p:ph type="title"/>
          </p:nvPr>
        </p:nvSpPr>
        <p:spPr>
          <a:xfrm>
            <a:off x="457200" y="274638"/>
            <a:ext cx="8229600" cy="706090"/>
          </a:xfrm>
        </p:spPr>
        <p:txBody>
          <a:bodyPr>
            <a:normAutofit/>
          </a:bodyPr>
          <a:lstStyle/>
          <a:p>
            <a:pPr algn="ctr"/>
            <a:r>
              <a:rPr lang="ru-RU" sz="4000" dirty="0" smtClean="0">
                <a:solidFill>
                  <a:schemeClr val="tx1"/>
                </a:solidFill>
              </a:rPr>
              <a:t>Локон</a:t>
            </a:r>
            <a:endParaRPr lang="ru-RU" sz="4000" dirty="0">
              <a:solidFill>
                <a:schemeClr val="tx1"/>
              </a:solidFill>
            </a:endParaRPr>
          </a:p>
        </p:txBody>
      </p:sp>
      <p:pic>
        <p:nvPicPr>
          <p:cNvPr id="4" name="Рисунок 3" descr="ÐÐ¾ÑÐ¾Ð¶ÐµÐµ Ð¸Ð·Ð¾Ð±ÑÐ°Ð¶ÐµÐ½Ð¸Ðµ"/>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1880" y="2608012"/>
            <a:ext cx="2592288" cy="3864124"/>
          </a:xfrm>
          <a:prstGeom prst="rect">
            <a:avLst/>
          </a:prstGeom>
          <a:noFill/>
          <a:ln>
            <a:noFill/>
          </a:ln>
        </p:spPr>
      </p:pic>
      <p:pic>
        <p:nvPicPr>
          <p:cNvPr id="10242" name="Picture 2" descr="C:\Users\КристинаМ\Desktop\Красивые-локоны-на-волосах-омбре.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620688"/>
            <a:ext cx="3434228" cy="40207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36857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908720"/>
            <a:ext cx="3672408" cy="5832648"/>
          </a:xfrm>
        </p:spPr>
        <p:txBody>
          <a:bodyPr>
            <a:normAutofit fontScale="92500"/>
          </a:bodyPr>
          <a:lstStyle/>
          <a:p>
            <a:r>
              <a:rPr lang="ru-RU" b="1" dirty="0"/>
              <a:t>Различают несколько видов локонов: по способу накрутки: </a:t>
            </a:r>
          </a:p>
          <a:p>
            <a:r>
              <a:rPr lang="ru-RU" b="1" dirty="0"/>
              <a:t>1.закрученные вверх и закрученные вниз;</a:t>
            </a:r>
          </a:p>
          <a:p>
            <a:r>
              <a:rPr lang="ru-RU" b="1" dirty="0"/>
              <a:t>2. по положению на голове: горизонтальные (прямые), вертикальные, косые, спускные и т. д. </a:t>
            </a:r>
          </a:p>
          <a:p>
            <a:endParaRPr lang="ru-RU" dirty="0"/>
          </a:p>
          <a:p>
            <a:endParaRPr lang="ru-RU" dirty="0"/>
          </a:p>
        </p:txBody>
      </p:sp>
      <p:sp>
        <p:nvSpPr>
          <p:cNvPr id="3" name="Заголовок 2"/>
          <p:cNvSpPr>
            <a:spLocks noGrp="1"/>
          </p:cNvSpPr>
          <p:nvPr>
            <p:ph type="title"/>
          </p:nvPr>
        </p:nvSpPr>
        <p:spPr>
          <a:xfrm>
            <a:off x="457200" y="274638"/>
            <a:ext cx="8229600" cy="706090"/>
          </a:xfrm>
        </p:spPr>
        <p:txBody>
          <a:bodyPr>
            <a:normAutofit fontScale="90000"/>
          </a:bodyPr>
          <a:lstStyle/>
          <a:p>
            <a:pPr algn="ctr"/>
            <a:r>
              <a:rPr lang="ru-RU" dirty="0" smtClean="0"/>
              <a:t>Локон</a:t>
            </a:r>
            <a:endParaRPr lang="ru-RU" dirty="0"/>
          </a:p>
        </p:txBody>
      </p:sp>
      <p:pic>
        <p:nvPicPr>
          <p:cNvPr id="11266" name="Picture 2" descr="C:\Users\КристинаМ\Desktop\preview.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955686" y="764704"/>
            <a:ext cx="2852936" cy="2852936"/>
          </a:xfrm>
          <a:prstGeom prst="rect">
            <a:avLst/>
          </a:prstGeom>
          <a:noFill/>
          <a:extLst>
            <a:ext uri="{909E8E84-426E-40DD-AFC4-6F175D3DCCD1}">
              <a14:hiddenFill xmlns:a14="http://schemas.microsoft.com/office/drawing/2010/main" xmlns="">
                <a:solidFill>
                  <a:srgbClr val="FFFFFF"/>
                </a:solidFill>
              </a14:hiddenFill>
            </a:ext>
          </a:extLst>
        </p:spPr>
      </p:pic>
      <p:pic>
        <p:nvPicPr>
          <p:cNvPr id="11267" name="Picture 3" descr="C:\Users\КристинаМ\Desktop\4c0136249120a589a8a1f78e707d008b.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8024" y="3933056"/>
            <a:ext cx="4215981" cy="2808312"/>
          </a:xfrm>
          <a:prstGeom prst="rect">
            <a:avLst/>
          </a:prstGeom>
          <a:noFill/>
          <a:extLst>
            <a:ext uri="{909E8E84-426E-40DD-AFC4-6F175D3DCCD1}">
              <a14:hiddenFill xmlns:a14="http://schemas.microsoft.com/office/drawing/2010/main" xmlns="">
                <a:solidFill>
                  <a:srgbClr val="FFFFFF"/>
                </a:solidFill>
              </a14:hiddenFill>
            </a:ext>
          </a:extLst>
        </p:spPr>
      </p:pic>
      <p:pic>
        <p:nvPicPr>
          <p:cNvPr id="11268" name="Picture 4" descr="C:\Users\КристинаМ\Desktop\6ba9a8b0377f085ca7858496a4a7bb53.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63888" y="908720"/>
            <a:ext cx="2249720" cy="30243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70341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1196752"/>
            <a:ext cx="8856984" cy="5328592"/>
          </a:xfrm>
        </p:spPr>
        <p:txBody>
          <a:bodyPr>
            <a:normAutofit/>
          </a:bodyPr>
          <a:lstStyle/>
          <a:p>
            <a:r>
              <a:rPr lang="ru-RU" sz="2600" b="1" dirty="0">
                <a:latin typeface="Arial" pitchFamily="34" charset="0"/>
                <a:cs typeface="Arial" pitchFamily="34" charset="0"/>
              </a:rPr>
              <a:t>Создавая прическу, парикмахер использует стандартный набор элементов. Настоящее мастерство заключается в том, чтобы суметь сотворить из них нечто оригинальное и стильное. Но прежде чем начинать эксперименты, необходимо в совершенстве освоить основные элементы причесок. </a:t>
            </a:r>
            <a:endParaRPr lang="ru-RU" sz="2600" b="1" dirty="0" smtClean="0">
              <a:latin typeface="Arial" pitchFamily="34" charset="0"/>
              <a:cs typeface="Arial" pitchFamily="34" charset="0"/>
            </a:endParaRPr>
          </a:p>
          <a:p>
            <a:pPr marL="109728" indent="0">
              <a:buNone/>
            </a:pPr>
            <a:endParaRPr lang="ru-RU" sz="2600" b="1" dirty="0" smtClean="0">
              <a:latin typeface="Arial" pitchFamily="34" charset="0"/>
              <a:cs typeface="Arial" pitchFamily="34" charset="0"/>
            </a:endParaRPr>
          </a:p>
        </p:txBody>
      </p:sp>
      <p:sp>
        <p:nvSpPr>
          <p:cNvPr id="3" name="Заголовок 2"/>
          <p:cNvSpPr>
            <a:spLocks noGrp="1"/>
          </p:cNvSpPr>
          <p:nvPr>
            <p:ph type="title"/>
          </p:nvPr>
        </p:nvSpPr>
        <p:spPr/>
        <p:txBody>
          <a:bodyPr>
            <a:normAutofit/>
          </a:bodyPr>
          <a:lstStyle/>
          <a:p>
            <a:pPr algn="ctr"/>
            <a:r>
              <a:rPr lang="ru-RU" sz="4800" dirty="0" smtClean="0">
                <a:solidFill>
                  <a:schemeClr val="accent5">
                    <a:lumMod val="75000"/>
                  </a:schemeClr>
                </a:solidFill>
                <a:latin typeface="Arial" pitchFamily="34" charset="0"/>
                <a:cs typeface="Arial" pitchFamily="34" charset="0"/>
              </a:rPr>
              <a:t>Элементы</a:t>
            </a:r>
            <a:endParaRPr lang="ru-RU" sz="4800" dirty="0">
              <a:solidFill>
                <a:schemeClr val="accent5">
                  <a:lumMod val="75000"/>
                </a:schemeClr>
              </a:solidFill>
              <a:latin typeface="Arial" pitchFamily="34" charset="0"/>
              <a:cs typeface="Arial" pitchFamily="34" charset="0"/>
            </a:endParaRPr>
          </a:p>
        </p:txBody>
      </p:sp>
      <p:pic>
        <p:nvPicPr>
          <p:cNvPr id="2050" name="Picture 2" descr="C:\Users\user\Downloads\maxresdefault.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75856" y="4153949"/>
            <a:ext cx="4680520" cy="25671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19134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80728"/>
            <a:ext cx="8856984" cy="1800200"/>
          </a:xfrm>
        </p:spPr>
        <p:txBody>
          <a:bodyPr>
            <a:normAutofit fontScale="70000" lnSpcReduction="20000"/>
          </a:bodyPr>
          <a:lstStyle/>
          <a:p>
            <a:r>
              <a:rPr lang="ru-RU" b="1" dirty="0"/>
              <a:t>Плетение, или косы — это переплетение отдельных прядок волос. Косы — очень популярный элемент прически. Существует множество техник укладки волос плетением, некоторые из которых, в свою очередь, также делятся на подвиды.</a:t>
            </a:r>
            <a:br>
              <a:rPr lang="ru-RU" b="1" dirty="0"/>
            </a:br>
            <a:r>
              <a:rPr lang="ru-RU" b="1" dirty="0"/>
              <a:t/>
            </a:r>
            <a:br>
              <a:rPr lang="ru-RU" b="1" dirty="0"/>
            </a:br>
            <a:endParaRPr lang="ru-RU" b="1" dirty="0"/>
          </a:p>
        </p:txBody>
      </p:sp>
      <p:sp>
        <p:nvSpPr>
          <p:cNvPr id="3" name="Заголовок 2"/>
          <p:cNvSpPr>
            <a:spLocks noGrp="1"/>
          </p:cNvSpPr>
          <p:nvPr>
            <p:ph type="title"/>
          </p:nvPr>
        </p:nvSpPr>
        <p:spPr>
          <a:xfrm>
            <a:off x="457200" y="274638"/>
            <a:ext cx="8229600" cy="706090"/>
          </a:xfrm>
        </p:spPr>
        <p:txBody>
          <a:bodyPr>
            <a:noAutofit/>
          </a:bodyPr>
          <a:lstStyle/>
          <a:p>
            <a:pPr algn="ctr"/>
            <a:r>
              <a:rPr lang="ru-RU" sz="4400" dirty="0" err="1" smtClean="0"/>
              <a:t>Плетение,косы</a:t>
            </a:r>
            <a:endParaRPr lang="ru-RU" sz="4400" dirty="0"/>
          </a:p>
        </p:txBody>
      </p:sp>
      <p:pic>
        <p:nvPicPr>
          <p:cNvPr id="13315" name="Picture 3" descr="C:\Users\КристинаМ\Desktop\120-modnih-prichesok-s-kosami-v-domashnih-usloviyah.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2060846"/>
            <a:ext cx="8301612" cy="479279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764150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5076056" y="1052736"/>
            <a:ext cx="3888432" cy="5616624"/>
          </a:xfrm>
        </p:spPr>
        <p:txBody>
          <a:bodyPr>
            <a:normAutofit fontScale="92500" lnSpcReduction="10000"/>
          </a:bodyPr>
          <a:lstStyle/>
          <a:p>
            <a:r>
              <a:rPr lang="ru-RU" b="1" dirty="0"/>
              <a:t>1.косы из 3-х прядей (классическая коса), </a:t>
            </a:r>
          </a:p>
          <a:p>
            <a:r>
              <a:rPr lang="ru-RU" b="1" dirty="0"/>
              <a:t>2. из 4-х прядей,</a:t>
            </a:r>
          </a:p>
          <a:p>
            <a:r>
              <a:rPr lang="ru-RU" b="1" dirty="0"/>
              <a:t>3.  из 5-ти прядей (объемная коса),</a:t>
            </a:r>
          </a:p>
          <a:p>
            <a:r>
              <a:rPr lang="ru-RU" b="1" dirty="0"/>
              <a:t>4. из 6-ти прядей, </a:t>
            </a:r>
          </a:p>
          <a:p>
            <a:r>
              <a:rPr lang="ru-RU" b="1" dirty="0"/>
              <a:t>5.косы-жгуты, французская коса, коса-рыбий хвост, коса-твист, косы с плоскими зернами (ажурное плетение), </a:t>
            </a:r>
            <a:r>
              <a:rPr lang="ru-RU" b="1" dirty="0" err="1"/>
              <a:t>афрокосички</a:t>
            </a:r>
            <a:r>
              <a:rPr lang="ru-RU" b="1" dirty="0"/>
              <a:t>.</a:t>
            </a:r>
          </a:p>
          <a:p>
            <a:endParaRPr lang="ru-RU" dirty="0"/>
          </a:p>
        </p:txBody>
      </p:sp>
      <p:sp>
        <p:nvSpPr>
          <p:cNvPr id="3" name="Заголовок 2"/>
          <p:cNvSpPr>
            <a:spLocks noGrp="1"/>
          </p:cNvSpPr>
          <p:nvPr>
            <p:ph type="title"/>
          </p:nvPr>
        </p:nvSpPr>
        <p:spPr>
          <a:xfrm>
            <a:off x="457200" y="274638"/>
            <a:ext cx="8229600" cy="706090"/>
          </a:xfrm>
        </p:spPr>
        <p:txBody>
          <a:bodyPr>
            <a:normAutofit fontScale="90000"/>
          </a:bodyPr>
          <a:lstStyle/>
          <a:p>
            <a:pPr algn="ctr"/>
            <a:r>
              <a:rPr lang="ru-RU" dirty="0" smtClean="0"/>
              <a:t>Косы, плетение</a:t>
            </a:r>
            <a:endParaRPr lang="ru-RU" dirty="0"/>
          </a:p>
        </p:txBody>
      </p:sp>
      <p:pic>
        <p:nvPicPr>
          <p:cNvPr id="12290" name="Picture 2" descr="C:\Users\КристинаМ\Desktop\detskie-kosi-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142" y="849468"/>
            <a:ext cx="2043593" cy="2414881"/>
          </a:xfrm>
          <a:prstGeom prst="rect">
            <a:avLst/>
          </a:prstGeom>
          <a:noFill/>
          <a:extLst>
            <a:ext uri="{909E8E84-426E-40DD-AFC4-6F175D3DCCD1}">
              <a14:hiddenFill xmlns:a14="http://schemas.microsoft.com/office/drawing/2010/main" xmlns="">
                <a:solidFill>
                  <a:srgbClr val="FFFFFF"/>
                </a:solidFill>
              </a14:hiddenFill>
            </a:ext>
          </a:extLst>
        </p:spPr>
      </p:pic>
      <p:pic>
        <p:nvPicPr>
          <p:cNvPr id="12291" name="Picture 3" descr="C:\Users\КристинаМ\Desktop\c66315884fc53302526c3594e56f67c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80" y="3789040"/>
            <a:ext cx="2876550" cy="2876550"/>
          </a:xfrm>
          <a:prstGeom prst="rect">
            <a:avLst/>
          </a:prstGeom>
          <a:noFill/>
          <a:extLst>
            <a:ext uri="{909E8E84-426E-40DD-AFC4-6F175D3DCCD1}">
              <a14:hiddenFill xmlns:a14="http://schemas.microsoft.com/office/drawing/2010/main" xmlns="">
                <a:solidFill>
                  <a:srgbClr val="FFFFFF"/>
                </a:solidFill>
              </a14:hiddenFill>
            </a:ext>
          </a:extLst>
        </p:spPr>
      </p:pic>
      <p:pic>
        <p:nvPicPr>
          <p:cNvPr id="12292" name="Picture 4" descr="C:\Users\КристинаМ\Desktop\pricheska-dve-kosi-2.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83901" y="3582094"/>
            <a:ext cx="2466797" cy="3083496"/>
          </a:xfrm>
          <a:prstGeom prst="rect">
            <a:avLst/>
          </a:prstGeom>
          <a:noFill/>
          <a:extLst>
            <a:ext uri="{909E8E84-426E-40DD-AFC4-6F175D3DCCD1}">
              <a14:hiddenFill xmlns:a14="http://schemas.microsoft.com/office/drawing/2010/main" xmlns="">
                <a:solidFill>
                  <a:srgbClr val="FFFFFF"/>
                </a:solidFill>
              </a14:hiddenFill>
            </a:ext>
          </a:extLst>
        </p:spPr>
      </p:pic>
      <p:pic>
        <p:nvPicPr>
          <p:cNvPr id="12293" name="Picture 5" descr="C:\Users\КристинаМ\Desktop\8-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156470" y="849287"/>
            <a:ext cx="2893502" cy="284720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25768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1124744"/>
            <a:ext cx="2915816" cy="5616624"/>
          </a:xfrm>
        </p:spPr>
        <p:txBody>
          <a:bodyPr>
            <a:normAutofit/>
          </a:bodyPr>
          <a:lstStyle/>
          <a:p>
            <a:r>
              <a:rPr lang="ru-RU" b="1" dirty="0"/>
              <a:t>Допустимо комбинировать разные виды и подвиды кос, а также использовать косы вместе с другими элементами причесок</a:t>
            </a:r>
          </a:p>
        </p:txBody>
      </p:sp>
      <p:sp>
        <p:nvSpPr>
          <p:cNvPr id="3" name="Заголовок 2"/>
          <p:cNvSpPr>
            <a:spLocks noGrp="1"/>
          </p:cNvSpPr>
          <p:nvPr>
            <p:ph type="title"/>
          </p:nvPr>
        </p:nvSpPr>
        <p:spPr>
          <a:xfrm>
            <a:off x="457200" y="274638"/>
            <a:ext cx="8229600" cy="778098"/>
          </a:xfrm>
        </p:spPr>
        <p:txBody>
          <a:bodyPr/>
          <a:lstStyle/>
          <a:p>
            <a:pPr algn="ctr"/>
            <a:r>
              <a:rPr lang="ru-RU" dirty="0" smtClean="0"/>
              <a:t>Косы, плетение</a:t>
            </a:r>
            <a:endParaRPr lang="ru-RU" dirty="0"/>
          </a:p>
        </p:txBody>
      </p:sp>
      <p:pic>
        <p:nvPicPr>
          <p:cNvPr id="14338" name="Picture 2" descr="C:\Users\КристинаМ\Desktop\kosi-na-vivorot-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99792" y="940674"/>
            <a:ext cx="6336704" cy="50297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12634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1124744"/>
            <a:ext cx="8229600" cy="4882547"/>
          </a:xfrm>
        </p:spPr>
        <p:txBody>
          <a:bodyPr>
            <a:normAutofit/>
          </a:bodyPr>
          <a:lstStyle/>
          <a:p>
            <a:r>
              <a:rPr lang="ru-RU" b="1" dirty="0"/>
              <a:t>Ракушка — это волосы, скрученные жгутами и уложенные на затылке либо чуть выше. </a:t>
            </a:r>
          </a:p>
        </p:txBody>
      </p:sp>
      <p:sp>
        <p:nvSpPr>
          <p:cNvPr id="3" name="Заголовок 2"/>
          <p:cNvSpPr>
            <a:spLocks noGrp="1"/>
          </p:cNvSpPr>
          <p:nvPr>
            <p:ph type="title"/>
          </p:nvPr>
        </p:nvSpPr>
        <p:spPr>
          <a:xfrm>
            <a:off x="457200" y="274638"/>
            <a:ext cx="8229600" cy="778098"/>
          </a:xfrm>
        </p:spPr>
        <p:txBody>
          <a:bodyPr>
            <a:normAutofit/>
          </a:bodyPr>
          <a:lstStyle/>
          <a:p>
            <a:pPr algn="ctr"/>
            <a:r>
              <a:rPr lang="ru-RU" sz="4400" dirty="0" smtClean="0"/>
              <a:t>Ракушка</a:t>
            </a:r>
            <a:endParaRPr lang="ru-RU" sz="4400" dirty="0"/>
          </a:p>
        </p:txBody>
      </p:sp>
      <p:pic>
        <p:nvPicPr>
          <p:cNvPr id="4" name="Рисунок 3" descr="ÐÐ°ÑÑÐ¸Ð½ÐºÐ¸ Ð¿Ð¾ Ð·Ð°Ð¿ÑÐ¾ÑÑ ÑÐ»ÐµÐ¼ÐµÐ½Ñ Ð¿ÑÐ¸ÑÐµÑÐºÐ¸ ÑÐ°ÐºÑÑÐºÐ°"/>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620785">
            <a:off x="376887" y="2678051"/>
            <a:ext cx="4734291" cy="3334147"/>
          </a:xfrm>
          <a:prstGeom prst="rect">
            <a:avLst/>
          </a:prstGeom>
          <a:noFill/>
          <a:ln>
            <a:noFill/>
          </a:ln>
        </p:spPr>
      </p:pic>
      <p:pic>
        <p:nvPicPr>
          <p:cNvPr id="16386" name="Picture 2" descr="C:\Users\КристинаМ\Desktop\0e2d6419040d859fae9b5b01230b460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848269">
            <a:off x="4475502" y="2420888"/>
            <a:ext cx="4123363" cy="38484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29046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1481328"/>
            <a:ext cx="3059832" cy="5116024"/>
          </a:xfrm>
        </p:spPr>
        <p:txBody>
          <a:bodyPr>
            <a:normAutofit fontScale="77500" lnSpcReduction="20000"/>
          </a:bodyPr>
          <a:lstStyle/>
          <a:p>
            <a:r>
              <a:rPr lang="ru-RU" b="1" dirty="0"/>
              <a:t>Прически жгуты на длинные волосы позволяют добавить объема, который скрывает некоторые недостатки </a:t>
            </a:r>
            <a:r>
              <a:rPr lang="ru-RU" b="1" dirty="0" err="1"/>
              <a:t>лица,таким</a:t>
            </a:r>
            <a:r>
              <a:rPr lang="ru-RU" b="1" dirty="0"/>
              <a:t> образом можно изменить визуальное восприятие овала лица и некоторых его частей....</a:t>
            </a:r>
            <a:br>
              <a:rPr lang="ru-RU" b="1" dirty="0"/>
            </a:br>
            <a:r>
              <a:rPr lang="ru-RU" b="1" dirty="0"/>
              <a:t/>
            </a:r>
            <a:br>
              <a:rPr lang="ru-RU" b="1" dirty="0"/>
            </a:br>
            <a:endParaRPr lang="ru-RU" b="1" dirty="0"/>
          </a:p>
        </p:txBody>
      </p:sp>
      <p:sp>
        <p:nvSpPr>
          <p:cNvPr id="3" name="Заголовок 2"/>
          <p:cNvSpPr>
            <a:spLocks noGrp="1"/>
          </p:cNvSpPr>
          <p:nvPr>
            <p:ph type="title"/>
          </p:nvPr>
        </p:nvSpPr>
        <p:spPr/>
        <p:txBody>
          <a:bodyPr/>
          <a:lstStyle/>
          <a:p>
            <a:r>
              <a:rPr lang="ru-RU" dirty="0" smtClean="0"/>
              <a:t>Жгут</a:t>
            </a:r>
            <a:endParaRPr lang="ru-RU" dirty="0"/>
          </a:p>
        </p:txBody>
      </p:sp>
      <p:pic>
        <p:nvPicPr>
          <p:cNvPr id="1026" name="Picture 2" descr="C:\Users\КристинаМ\Desktop\images (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91880" y="332656"/>
            <a:ext cx="2322187" cy="2952328"/>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КристинаМ\Desktop\images (1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98613" y="980728"/>
            <a:ext cx="2448272" cy="2749463"/>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КристинаМ\Desktop\images (1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03848" y="3933056"/>
            <a:ext cx="3841213" cy="254689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82147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57200" y="908720"/>
            <a:ext cx="8229600" cy="5098571"/>
          </a:xfrm>
        </p:spPr>
        <p:txBody>
          <a:bodyPr/>
          <a:lstStyle/>
          <a:p>
            <a:r>
              <a:rPr lang="ru-RU" sz="2000" b="1" dirty="0"/>
              <a:t>Ракушка удачно сочетается с локонами. Этот элемент прически визуально удлиняет шею и создает мягкий, женственный образ.</a:t>
            </a:r>
          </a:p>
          <a:p>
            <a:endParaRPr lang="ru-RU" dirty="0"/>
          </a:p>
          <a:p>
            <a:endParaRPr lang="ru-RU" dirty="0"/>
          </a:p>
        </p:txBody>
      </p:sp>
      <p:sp>
        <p:nvSpPr>
          <p:cNvPr id="3" name="Заголовок 2"/>
          <p:cNvSpPr>
            <a:spLocks noGrp="1"/>
          </p:cNvSpPr>
          <p:nvPr>
            <p:ph type="title"/>
          </p:nvPr>
        </p:nvSpPr>
        <p:spPr>
          <a:xfrm>
            <a:off x="2987824" y="274638"/>
            <a:ext cx="5698976" cy="562074"/>
          </a:xfrm>
        </p:spPr>
        <p:txBody>
          <a:bodyPr>
            <a:normAutofit fontScale="90000"/>
          </a:bodyPr>
          <a:lstStyle/>
          <a:p>
            <a:r>
              <a:rPr lang="ru-RU" dirty="0" smtClean="0"/>
              <a:t>Ракушка</a:t>
            </a:r>
            <a:endParaRPr lang="ru-RU" dirty="0"/>
          </a:p>
        </p:txBody>
      </p:sp>
      <p:pic>
        <p:nvPicPr>
          <p:cNvPr id="17410" name="Picture 2" descr="C:\Users\КристинаМ\Desktop\Без названия.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4941168"/>
            <a:ext cx="2847975" cy="1600200"/>
          </a:xfrm>
          <a:prstGeom prst="rect">
            <a:avLst/>
          </a:prstGeom>
          <a:noFill/>
          <a:extLst>
            <a:ext uri="{909E8E84-426E-40DD-AFC4-6F175D3DCCD1}">
              <a14:hiddenFill xmlns:a14="http://schemas.microsoft.com/office/drawing/2010/main" xmlns="">
                <a:solidFill>
                  <a:srgbClr val="FFFFFF"/>
                </a:solidFill>
              </a14:hiddenFill>
            </a:ext>
          </a:extLst>
        </p:spPr>
      </p:pic>
      <p:pic>
        <p:nvPicPr>
          <p:cNvPr id="17411" name="Picture 3" descr="C:\Users\КристинаМ\Desktop\0607w-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852863"/>
            <a:ext cx="2797334" cy="3340100"/>
          </a:xfrm>
          <a:prstGeom prst="rect">
            <a:avLst/>
          </a:prstGeom>
          <a:noFill/>
          <a:extLst>
            <a:ext uri="{909E8E84-426E-40DD-AFC4-6F175D3DCCD1}">
              <a14:hiddenFill xmlns:a14="http://schemas.microsoft.com/office/drawing/2010/main" xmlns="">
                <a:solidFill>
                  <a:srgbClr val="FFFFFF"/>
                </a:solidFill>
              </a14:hiddenFill>
            </a:ext>
          </a:extLst>
        </p:spPr>
      </p:pic>
      <p:pic>
        <p:nvPicPr>
          <p:cNvPr id="17412" name="Picture 4" descr="C:\Users\КристинаМ\Desktop\45373644_2183260128385766_6879157235399271328_n.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39952" y="1852863"/>
            <a:ext cx="4720946" cy="377324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681333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7984" y="764704"/>
            <a:ext cx="4608512" cy="6093296"/>
          </a:xfrm>
        </p:spPr>
        <p:txBody>
          <a:bodyPr>
            <a:normAutofit fontScale="62500" lnSpcReduction="20000"/>
          </a:bodyPr>
          <a:lstStyle/>
          <a:p>
            <a:r>
              <a:rPr lang="ru-RU" sz="3200" b="1" dirty="0">
                <a:latin typeface="Arial" pitchFamily="34" charset="0"/>
                <a:cs typeface="Arial" pitchFamily="34" charset="0"/>
              </a:rPr>
              <a:t>Чтобы выполнить ракушку, волосы зачесывают назад, скручивают в жгут и поднимают вверх. Придерживая жгут одной рукой, другой волосы расчесывают с правой стороны головы к жгуту. Этими волосами прикрывают жгут, как бы заворачивая в них этот элемент прически. Свободные волосы подгибают под хвостик жгута и прикрывают «складкой» из волос. В жгут справа налево вводят большую шпильку, а затем точно так же — маленькие шпильки. Они должны крепить жгут по всей его поверхности. После этого большую шпильку обычно удаляют. </a:t>
            </a:r>
          </a:p>
          <a:p>
            <a:endParaRPr lang="ru-RU" dirty="0"/>
          </a:p>
        </p:txBody>
      </p:sp>
      <p:sp>
        <p:nvSpPr>
          <p:cNvPr id="3" name="Заголовок 2"/>
          <p:cNvSpPr>
            <a:spLocks noGrp="1"/>
          </p:cNvSpPr>
          <p:nvPr>
            <p:ph type="title"/>
          </p:nvPr>
        </p:nvSpPr>
        <p:spPr>
          <a:xfrm>
            <a:off x="3275856" y="274638"/>
            <a:ext cx="5410944" cy="562074"/>
          </a:xfrm>
        </p:spPr>
        <p:txBody>
          <a:bodyPr>
            <a:normAutofit fontScale="90000"/>
          </a:bodyPr>
          <a:lstStyle/>
          <a:p>
            <a:r>
              <a:rPr lang="ru-RU" dirty="0" smtClean="0"/>
              <a:t>Ракушка</a:t>
            </a:r>
            <a:endParaRPr lang="ru-RU" dirty="0"/>
          </a:p>
        </p:txBody>
      </p:sp>
      <p:pic>
        <p:nvPicPr>
          <p:cNvPr id="18434" name="Picture 2" descr="C:\Users\КристинаМ\Desktop\eb1d915c0f989c1b1255aae2cb9fee9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2"/>
            <a:ext cx="4104456" cy="58326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87356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08720"/>
            <a:ext cx="8784976" cy="5760640"/>
          </a:xfrm>
        </p:spPr>
        <p:txBody>
          <a:bodyPr/>
          <a:lstStyle/>
          <a:p>
            <a:r>
              <a:rPr lang="ru-RU" sz="2000" b="1" dirty="0">
                <a:latin typeface="Arial" pitchFamily="34" charset="0"/>
                <a:cs typeface="Arial" pitchFamily="34" charset="0"/>
              </a:rPr>
              <a:t>Челка — это волосы, ниспадающие на лоб. Все типы челок отделяются от остальных волос пробором и обрамляют лоб.  Челка начинается на вершине головы и заканчивается в височной области. Типовое многообразие челок огромно.</a:t>
            </a:r>
          </a:p>
          <a:p>
            <a:r>
              <a:rPr lang="ru-RU" dirty="0"/>
              <a:t> </a:t>
            </a:r>
          </a:p>
        </p:txBody>
      </p:sp>
      <p:sp>
        <p:nvSpPr>
          <p:cNvPr id="3" name="Заголовок 2"/>
          <p:cNvSpPr>
            <a:spLocks noGrp="1"/>
          </p:cNvSpPr>
          <p:nvPr>
            <p:ph type="title"/>
          </p:nvPr>
        </p:nvSpPr>
        <p:spPr>
          <a:xfrm>
            <a:off x="457200" y="274638"/>
            <a:ext cx="8229600" cy="634082"/>
          </a:xfrm>
        </p:spPr>
        <p:txBody>
          <a:bodyPr>
            <a:normAutofit fontScale="90000"/>
          </a:bodyPr>
          <a:lstStyle/>
          <a:p>
            <a:pPr algn="ctr"/>
            <a:r>
              <a:rPr lang="ru-RU" dirty="0" smtClean="0"/>
              <a:t>Челка</a:t>
            </a:r>
            <a:endParaRPr lang="ru-RU" dirty="0"/>
          </a:p>
        </p:txBody>
      </p:sp>
      <p:pic>
        <p:nvPicPr>
          <p:cNvPr id="4" name="Рисунок 3" descr="ÐÐ°ÑÑÐ¸Ð½ÐºÐ¸ Ð¿Ð¾ Ð·Ð°Ð¿ÑÐ¾ÑÑ Ð²Ð¸Ð´Ñ ÑÐµÐ»Ð¾Ðº"/>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5048" y="2348880"/>
            <a:ext cx="6342148" cy="4407024"/>
          </a:xfrm>
          <a:prstGeom prst="rect">
            <a:avLst/>
          </a:prstGeom>
          <a:noFill/>
          <a:ln>
            <a:noFill/>
          </a:ln>
        </p:spPr>
      </p:pic>
    </p:spTree>
    <p:extLst>
      <p:ext uri="{BB962C8B-B14F-4D97-AF65-F5344CB8AC3E}">
        <p14:creationId xmlns:p14="http://schemas.microsoft.com/office/powerpoint/2010/main" xmlns="" val="35175650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052736"/>
            <a:ext cx="8712968" cy="5688632"/>
          </a:xfrm>
        </p:spPr>
        <p:txBody>
          <a:bodyPr/>
          <a:lstStyle/>
          <a:p>
            <a:r>
              <a:rPr lang="ru-RU" sz="2000" b="1" dirty="0">
                <a:latin typeface="Arial" pitchFamily="34" charset="0"/>
                <a:cs typeface="Arial" pitchFamily="34" charset="0"/>
              </a:rPr>
              <a:t>В частности, различают длинную и короткую, простую и фигурную, прямую и скошенную, симметричную и асимметричную, одноярусную и многоярусную, густую и прореженную, верхнюю и нижнюю, приподнятую и опущенную и т. п.</a:t>
            </a:r>
          </a:p>
          <a:p>
            <a:endParaRPr lang="ru-RU" dirty="0"/>
          </a:p>
        </p:txBody>
      </p:sp>
      <p:sp>
        <p:nvSpPr>
          <p:cNvPr id="3" name="Заголовок 2"/>
          <p:cNvSpPr>
            <a:spLocks noGrp="1"/>
          </p:cNvSpPr>
          <p:nvPr>
            <p:ph type="title"/>
          </p:nvPr>
        </p:nvSpPr>
        <p:spPr>
          <a:xfrm>
            <a:off x="457200" y="274638"/>
            <a:ext cx="8229600" cy="778098"/>
          </a:xfrm>
        </p:spPr>
        <p:txBody>
          <a:bodyPr/>
          <a:lstStyle/>
          <a:p>
            <a:pPr algn="ctr"/>
            <a:r>
              <a:rPr lang="ru-RU" dirty="0" smtClean="0"/>
              <a:t>Челка</a:t>
            </a:r>
            <a:endParaRPr lang="ru-RU" dirty="0"/>
          </a:p>
        </p:txBody>
      </p:sp>
      <p:pic>
        <p:nvPicPr>
          <p:cNvPr id="4" name="Рисунок 3" descr="ÐÐ°ÑÑÐ¸Ð½ÐºÐ¸ Ð¿Ð¾ Ð·Ð°Ð¿ÑÐ¾ÑÑ Ð²Ð¸Ð´Ñ ÑÐµÐ»Ð¾Ðº"/>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07904" y="2852936"/>
            <a:ext cx="5112568" cy="3528392"/>
          </a:xfrm>
          <a:prstGeom prst="rect">
            <a:avLst/>
          </a:prstGeom>
          <a:noFill/>
          <a:ln>
            <a:noFill/>
          </a:ln>
        </p:spPr>
      </p:pic>
      <p:pic>
        <p:nvPicPr>
          <p:cNvPr id="3074" name="Picture 2" descr="C:\Users\КристинаМ\Desktop\Без названия.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2968239"/>
            <a:ext cx="2748154" cy="329778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61540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08720"/>
            <a:ext cx="8784976" cy="5760640"/>
          </a:xfrm>
        </p:spPr>
        <p:txBody>
          <a:bodyPr/>
          <a:lstStyle/>
          <a:p>
            <a:r>
              <a:rPr lang="ru-RU" sz="1800" b="1" dirty="0">
                <a:latin typeface="Arial" pitchFamily="34" charset="0"/>
                <a:cs typeface="Arial" pitchFamily="34" charset="0"/>
              </a:rPr>
              <a:t>Челка как самостоятельная часть прически. Челка является абсолютно независимым элементом прически. Длина волос и стрижка может меняться как угодно. На форму и длину челки это не влияет; челка как составная часть прически. Челка — это один из элементов стрижки или собранной прически, который нельзя рассматривать отдельно от всей прически в целом.</a:t>
            </a:r>
          </a:p>
          <a:p>
            <a:endParaRPr lang="ru-RU" dirty="0"/>
          </a:p>
        </p:txBody>
      </p:sp>
      <p:sp>
        <p:nvSpPr>
          <p:cNvPr id="3" name="Заголовок 2"/>
          <p:cNvSpPr>
            <a:spLocks noGrp="1"/>
          </p:cNvSpPr>
          <p:nvPr>
            <p:ph type="title"/>
          </p:nvPr>
        </p:nvSpPr>
        <p:spPr>
          <a:xfrm>
            <a:off x="457200" y="274638"/>
            <a:ext cx="8229600" cy="562074"/>
          </a:xfrm>
        </p:spPr>
        <p:txBody>
          <a:bodyPr>
            <a:normAutofit fontScale="90000"/>
          </a:bodyPr>
          <a:lstStyle/>
          <a:p>
            <a:pPr algn="ctr"/>
            <a:r>
              <a:rPr lang="ru-RU" dirty="0" smtClean="0"/>
              <a:t>Челка</a:t>
            </a:r>
            <a:endParaRPr lang="ru-RU" dirty="0"/>
          </a:p>
        </p:txBody>
      </p:sp>
      <p:pic>
        <p:nvPicPr>
          <p:cNvPr id="2050" name="Picture 2" descr="C:\Users\КристинаМ\Desktop\230-krasivih-svadebnih-prichesok-201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2636911"/>
            <a:ext cx="8280920" cy="38423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9352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1481328"/>
            <a:ext cx="8507288" cy="4755984"/>
          </a:xfrm>
        </p:spPr>
        <p:txBody>
          <a:bodyPr>
            <a:normAutofit fontScale="85000" lnSpcReduction="20000"/>
          </a:bodyPr>
          <a:lstStyle/>
          <a:p>
            <a:r>
              <a:rPr lang="ru-RU" sz="2800" b="1" dirty="0" smtClean="0">
                <a:latin typeface="Arial" pitchFamily="34" charset="0"/>
                <a:cs typeface="Arial" pitchFamily="34" charset="0"/>
              </a:rPr>
              <a:t>1.Букли,</a:t>
            </a:r>
          </a:p>
          <a:p>
            <a:r>
              <a:rPr lang="ru-RU" sz="2800" b="1" dirty="0" smtClean="0">
                <a:latin typeface="Arial" pitchFamily="34" charset="0"/>
                <a:cs typeface="Arial" pitchFamily="34" charset="0"/>
              </a:rPr>
              <a:t>2.Валик</a:t>
            </a:r>
          </a:p>
          <a:p>
            <a:r>
              <a:rPr lang="ru-RU" sz="2800" b="1" dirty="0" smtClean="0">
                <a:latin typeface="Arial" pitchFamily="34" charset="0"/>
                <a:cs typeface="Arial" pitchFamily="34" charset="0"/>
              </a:rPr>
              <a:t>3.Волна</a:t>
            </a:r>
          </a:p>
          <a:p>
            <a:r>
              <a:rPr lang="ru-RU" sz="2800" b="1" dirty="0" smtClean="0">
                <a:latin typeface="Arial" pitchFamily="34" charset="0"/>
                <a:cs typeface="Arial" pitchFamily="34" charset="0"/>
              </a:rPr>
              <a:t>4. Крон</a:t>
            </a:r>
          </a:p>
          <a:p>
            <a:r>
              <a:rPr lang="ru-RU" sz="2800" b="1" dirty="0" smtClean="0">
                <a:latin typeface="Arial" pitchFamily="34" charset="0"/>
                <a:cs typeface="Arial" pitchFamily="34" charset="0"/>
              </a:rPr>
              <a:t>5.Локон</a:t>
            </a:r>
          </a:p>
          <a:p>
            <a:r>
              <a:rPr lang="ru-RU" sz="2800" b="1" dirty="0" smtClean="0">
                <a:latin typeface="Arial" pitchFamily="34" charset="0"/>
                <a:cs typeface="Arial" pitchFamily="34" charset="0"/>
              </a:rPr>
              <a:t>6.Плетение (косы)</a:t>
            </a:r>
          </a:p>
          <a:p>
            <a:r>
              <a:rPr lang="ru-RU" sz="2800" b="1" dirty="0" smtClean="0">
                <a:latin typeface="Arial" pitchFamily="34" charset="0"/>
                <a:cs typeface="Arial" pitchFamily="34" charset="0"/>
              </a:rPr>
              <a:t>7.Пробор</a:t>
            </a:r>
          </a:p>
          <a:p>
            <a:r>
              <a:rPr lang="ru-RU" sz="2800" b="1" dirty="0" smtClean="0">
                <a:latin typeface="Arial" pitchFamily="34" charset="0"/>
                <a:cs typeface="Arial" pitchFamily="34" charset="0"/>
              </a:rPr>
              <a:t>8.Жгут</a:t>
            </a:r>
          </a:p>
          <a:p>
            <a:r>
              <a:rPr lang="ru-RU" sz="2800" b="1" dirty="0" smtClean="0">
                <a:latin typeface="Arial" pitchFamily="34" charset="0"/>
                <a:cs typeface="Arial" pitchFamily="34" charset="0"/>
              </a:rPr>
              <a:t>9.Ракушка</a:t>
            </a:r>
          </a:p>
          <a:p>
            <a:r>
              <a:rPr lang="ru-RU" sz="2800" b="1" dirty="0" smtClean="0">
                <a:latin typeface="Arial" pitchFamily="34" charset="0"/>
                <a:cs typeface="Arial" pitchFamily="34" charset="0"/>
              </a:rPr>
              <a:t>10.Челка</a:t>
            </a:r>
          </a:p>
          <a:p>
            <a:r>
              <a:rPr lang="ru-RU" sz="2800" b="1" dirty="0" smtClean="0">
                <a:latin typeface="Arial" pitchFamily="34" charset="0"/>
                <a:cs typeface="Arial" pitchFamily="34" charset="0"/>
              </a:rPr>
              <a:t>11.Пейсы</a:t>
            </a:r>
          </a:p>
          <a:p>
            <a:r>
              <a:rPr lang="ru-RU" sz="2800" b="1" dirty="0" smtClean="0">
                <a:latin typeface="Arial" pitchFamily="34" charset="0"/>
                <a:cs typeface="Arial" pitchFamily="34" charset="0"/>
              </a:rPr>
              <a:t>12.Тупей</a:t>
            </a:r>
          </a:p>
          <a:p>
            <a:r>
              <a:rPr lang="ru-RU" sz="2800" b="1" dirty="0" smtClean="0">
                <a:latin typeface="Arial" pitchFamily="34" charset="0"/>
                <a:cs typeface="Arial" pitchFamily="34" charset="0"/>
              </a:rPr>
              <a:t>13.Кок</a:t>
            </a:r>
            <a:endParaRPr lang="ru-RU" dirty="0"/>
          </a:p>
        </p:txBody>
      </p:sp>
      <p:sp>
        <p:nvSpPr>
          <p:cNvPr id="3" name="Заголовок 2"/>
          <p:cNvSpPr>
            <a:spLocks noGrp="1"/>
          </p:cNvSpPr>
          <p:nvPr>
            <p:ph type="title"/>
          </p:nvPr>
        </p:nvSpPr>
        <p:spPr/>
        <p:txBody>
          <a:bodyPr>
            <a:normAutofit fontScale="90000"/>
          </a:bodyPr>
          <a:lstStyle/>
          <a:p>
            <a:r>
              <a:rPr lang="ru-RU" sz="4400" dirty="0">
                <a:effectLst/>
                <a:latin typeface="Arial" pitchFamily="34" charset="0"/>
                <a:cs typeface="Arial" pitchFamily="34" charset="0"/>
              </a:rPr>
              <a:t>Основные виды укладки волос</a:t>
            </a:r>
            <a:r>
              <a:rPr lang="ru-RU" sz="4400" u="sng" dirty="0">
                <a:effectLst/>
                <a:latin typeface="Arial" pitchFamily="34" charset="0"/>
                <a:cs typeface="Arial" pitchFamily="34" charset="0"/>
              </a:rPr>
              <a:t>:</a:t>
            </a:r>
            <a:endParaRPr lang="ru-RU" dirty="0">
              <a:effectLst/>
            </a:endParaRPr>
          </a:p>
        </p:txBody>
      </p:sp>
      <p:pic>
        <p:nvPicPr>
          <p:cNvPr id="1026" name="Picture 2" descr="C:\Users\user\Downloads\1558113533_dlinnye-prichesk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419872" y="1916832"/>
            <a:ext cx="5635376" cy="31683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016715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778098"/>
          </a:xfrm>
        </p:spPr>
        <p:txBody>
          <a:bodyPr/>
          <a:lstStyle/>
          <a:p>
            <a:r>
              <a:rPr lang="ru-RU" dirty="0" smtClean="0"/>
              <a:t>Челка в мужских стрижках</a:t>
            </a:r>
            <a:endParaRPr lang="ru-RU" dirty="0"/>
          </a:p>
        </p:txBody>
      </p:sp>
      <p:pic>
        <p:nvPicPr>
          <p:cNvPr id="1026" name="Picture 2" descr="C:\Users\КристинаМ\Desktop\muzhskie-strizhki-s-chelkoj-vpered_0.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340768"/>
            <a:ext cx="4615058" cy="5040560"/>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КристинаМ\Desktop\611-e144352748267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68144" y="836712"/>
            <a:ext cx="2659833" cy="321754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C:\Users\КристинаМ\Desktop\images.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92080" y="3789040"/>
            <a:ext cx="3612629" cy="23141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827982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836712"/>
            <a:ext cx="8640960" cy="2232248"/>
          </a:xfrm>
        </p:spPr>
        <p:txBody>
          <a:bodyPr>
            <a:normAutofit fontScale="92500" lnSpcReduction="20000"/>
          </a:bodyPr>
          <a:lstStyle/>
          <a:p>
            <a:r>
              <a:rPr lang="ru-RU" b="1" dirty="0"/>
              <a:t>Состригать волосы в соответствии с древними обычаями евреям не принято.</a:t>
            </a:r>
            <a:r>
              <a:rPr lang="ru-RU" dirty="0"/>
              <a:t> Большинство верующих мужчин и женщин носят длинную шевелюру. Как минимум, оставляют нетронутыми пряди на висках, называемые пейсы. Этот элемент причисляют к самым узнаваемым особенностям верующего иудея.</a:t>
            </a:r>
          </a:p>
        </p:txBody>
      </p:sp>
      <p:sp>
        <p:nvSpPr>
          <p:cNvPr id="3" name="Заголовок 2"/>
          <p:cNvSpPr>
            <a:spLocks noGrp="1"/>
          </p:cNvSpPr>
          <p:nvPr>
            <p:ph type="title"/>
          </p:nvPr>
        </p:nvSpPr>
        <p:spPr>
          <a:xfrm>
            <a:off x="2915816" y="274638"/>
            <a:ext cx="3096344" cy="778098"/>
          </a:xfrm>
        </p:spPr>
        <p:txBody>
          <a:bodyPr/>
          <a:lstStyle/>
          <a:p>
            <a:r>
              <a:rPr lang="ru-RU" dirty="0" smtClean="0">
                <a:solidFill>
                  <a:schemeClr val="tx1"/>
                </a:solidFill>
              </a:rPr>
              <a:t>Пейсы</a:t>
            </a:r>
            <a:endParaRPr lang="ru-RU" dirty="0">
              <a:solidFill>
                <a:schemeClr val="tx1"/>
              </a:solidFill>
            </a:endParaRPr>
          </a:p>
        </p:txBody>
      </p:sp>
      <p:pic>
        <p:nvPicPr>
          <p:cNvPr id="19458" name="Picture 2" descr="C:\Users\КристинаМ\Desktop\1510-2313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2996952"/>
            <a:ext cx="5472608" cy="37215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580500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347864" y="274638"/>
            <a:ext cx="5338936" cy="706090"/>
          </a:xfrm>
        </p:spPr>
        <p:txBody>
          <a:bodyPr>
            <a:normAutofit fontScale="90000"/>
          </a:bodyPr>
          <a:lstStyle/>
          <a:p>
            <a:r>
              <a:rPr lang="ru-RU" dirty="0" smtClean="0"/>
              <a:t>Пейсы </a:t>
            </a:r>
            <a:endParaRPr lang="ru-RU" dirty="0"/>
          </a:p>
        </p:txBody>
      </p:sp>
      <p:pic>
        <p:nvPicPr>
          <p:cNvPr id="20482" name="Picture 2" descr="C:\Users\КристинаМ\Desktop\1199-12256.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9512" y="1052736"/>
            <a:ext cx="4608512" cy="2962615"/>
          </a:xfrm>
          <a:prstGeom prst="rect">
            <a:avLst/>
          </a:prstGeom>
          <a:noFill/>
          <a:extLst>
            <a:ext uri="{909E8E84-426E-40DD-AFC4-6F175D3DCCD1}">
              <a14:hiddenFill xmlns:a14="http://schemas.microsoft.com/office/drawing/2010/main" xmlns="">
                <a:solidFill>
                  <a:srgbClr val="FFFFFF"/>
                </a:solidFill>
              </a14:hiddenFill>
            </a:ext>
          </a:extLst>
        </p:spPr>
      </p:pic>
      <p:pic>
        <p:nvPicPr>
          <p:cNvPr id="20483" name="Picture 3" descr="C:\Users\КристинаМ\Desktop\34-2-e147275760144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04048" y="1556792"/>
            <a:ext cx="3737740" cy="4624722"/>
          </a:xfrm>
          <a:prstGeom prst="rect">
            <a:avLst/>
          </a:prstGeom>
          <a:noFill/>
          <a:extLst>
            <a:ext uri="{909E8E84-426E-40DD-AFC4-6F175D3DCCD1}">
              <a14:hiddenFill xmlns:a14="http://schemas.microsoft.com/office/drawing/2010/main" xmlns="">
                <a:solidFill>
                  <a:srgbClr val="FFFFFF"/>
                </a:solidFill>
              </a14:hiddenFill>
            </a:ext>
          </a:extLst>
        </p:spPr>
      </p:pic>
      <p:pic>
        <p:nvPicPr>
          <p:cNvPr id="20484" name="Picture 4" descr="C:\Users\КристинаМ\Desktop\imgonline-com-ua-bigpicture-2hoqg2z6vahqw.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7624" y="3501008"/>
            <a:ext cx="2520280" cy="322595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03673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80728"/>
            <a:ext cx="3960440" cy="5616624"/>
          </a:xfrm>
        </p:spPr>
        <p:txBody>
          <a:bodyPr>
            <a:normAutofit fontScale="92500" lnSpcReduction="10000"/>
          </a:bodyPr>
          <a:lstStyle/>
          <a:p>
            <a:r>
              <a:rPr lang="ru-RU" b="1" dirty="0" err="1" smtClean="0">
                <a:latin typeface="Arial" pitchFamily="34" charset="0"/>
                <a:cs typeface="Arial" pitchFamily="34" charset="0"/>
              </a:rPr>
              <a:t>Тупе́й</a:t>
            </a:r>
            <a:r>
              <a:rPr lang="ru-RU" dirty="0">
                <a:latin typeface="Arial" pitchFamily="34" charset="0"/>
                <a:cs typeface="Arial" pitchFamily="34" charset="0"/>
              </a:rPr>
              <a:t> (фр. </a:t>
            </a:r>
            <a:r>
              <a:rPr lang="ru-RU" dirty="0" err="1">
                <a:latin typeface="Arial" pitchFamily="34" charset="0"/>
                <a:cs typeface="Arial" pitchFamily="34" charset="0"/>
              </a:rPr>
              <a:t>to</a:t>
            </a:r>
            <a:r>
              <a:rPr lang="ru-RU" dirty="0">
                <a:latin typeface="Arial" pitchFamily="34" charset="0"/>
                <a:cs typeface="Arial" pitchFamily="34" charset="0"/>
              </a:rPr>
              <a:t>(u)p — «прядь волос») — взбитый хохол на голове, устаревший термин в парикмахерском деле. </a:t>
            </a:r>
            <a:r>
              <a:rPr lang="ru-RU" b="1" dirty="0">
                <a:latin typeface="Arial" pitchFamily="34" charset="0"/>
                <a:cs typeface="Arial" pitchFamily="34" charset="0"/>
              </a:rPr>
              <a:t>Тупеем</a:t>
            </a:r>
            <a:r>
              <a:rPr lang="ru-RU" dirty="0">
                <a:latin typeface="Arial" pitchFamily="34" charset="0"/>
                <a:cs typeface="Arial" pitchFamily="34" charset="0"/>
              </a:rPr>
              <a:t> в </a:t>
            </a:r>
            <a:r>
              <a:rPr lang="ru-RU" dirty="0" smtClean="0">
                <a:latin typeface="Arial" pitchFamily="34" charset="0"/>
                <a:cs typeface="Arial" pitchFamily="34" charset="0"/>
              </a:rPr>
              <a:t>18веке </a:t>
            </a:r>
            <a:r>
              <a:rPr lang="ru-RU" dirty="0">
                <a:latin typeface="Arial" pitchFamily="34" charset="0"/>
                <a:cs typeface="Arial" pitchFamily="34" charset="0"/>
              </a:rPr>
              <a:t>называлась </a:t>
            </a:r>
            <a:r>
              <a:rPr lang="ru-RU" b="1" dirty="0">
                <a:latin typeface="Arial" pitchFamily="34" charset="0"/>
                <a:cs typeface="Arial" pitchFamily="34" charset="0"/>
              </a:rPr>
              <a:t>причёска</a:t>
            </a:r>
            <a:r>
              <a:rPr lang="ru-RU" dirty="0">
                <a:latin typeface="Arial" pitchFamily="34" charset="0"/>
                <a:cs typeface="Arial" pitchFamily="34" charset="0"/>
              </a:rPr>
              <a:t> с довольно высоко взбитым надо лбом валиком и зачёсанными назад волосами. </a:t>
            </a:r>
            <a:r>
              <a:rPr lang="ru-RU" b="1" dirty="0">
                <a:latin typeface="Arial" pitchFamily="34" charset="0"/>
                <a:cs typeface="Arial" pitchFamily="34" charset="0"/>
              </a:rPr>
              <a:t>Тупей</a:t>
            </a:r>
            <a:r>
              <a:rPr lang="ru-RU" dirty="0">
                <a:latin typeface="Arial" pitchFamily="34" charset="0"/>
                <a:cs typeface="Arial" pitchFamily="34" charset="0"/>
              </a:rPr>
              <a:t> появился в России во второй половине </a:t>
            </a:r>
            <a:r>
              <a:rPr lang="ru-RU" dirty="0" smtClean="0">
                <a:latin typeface="Arial" pitchFamily="34" charset="0"/>
                <a:cs typeface="Arial" pitchFamily="34" charset="0"/>
              </a:rPr>
              <a:t>18века</a:t>
            </a:r>
            <a:r>
              <a:rPr lang="ru-RU" dirty="0">
                <a:latin typeface="Arial" pitchFamily="34" charset="0"/>
                <a:cs typeface="Arial" pitchFamily="34" charset="0"/>
              </a:rPr>
              <a:t>.</a:t>
            </a:r>
          </a:p>
        </p:txBody>
      </p:sp>
      <p:sp>
        <p:nvSpPr>
          <p:cNvPr id="3" name="Заголовок 2"/>
          <p:cNvSpPr>
            <a:spLocks noGrp="1"/>
          </p:cNvSpPr>
          <p:nvPr>
            <p:ph type="title"/>
          </p:nvPr>
        </p:nvSpPr>
        <p:spPr>
          <a:xfrm>
            <a:off x="3131840" y="274638"/>
            <a:ext cx="5554960" cy="778098"/>
          </a:xfrm>
        </p:spPr>
        <p:txBody>
          <a:bodyPr/>
          <a:lstStyle/>
          <a:p>
            <a:r>
              <a:rPr lang="ru-RU" dirty="0" smtClean="0"/>
              <a:t>Тупей</a:t>
            </a:r>
            <a:endParaRPr lang="ru-RU" dirty="0"/>
          </a:p>
        </p:txBody>
      </p:sp>
      <p:pic>
        <p:nvPicPr>
          <p:cNvPr id="21506" name="Picture 2" descr="C:\Users\КристинаМ\Desktop\79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3968" y="965506"/>
            <a:ext cx="2971852" cy="3531220"/>
          </a:xfrm>
          <a:prstGeom prst="rect">
            <a:avLst/>
          </a:prstGeom>
          <a:noFill/>
          <a:extLst>
            <a:ext uri="{909E8E84-426E-40DD-AFC4-6F175D3DCCD1}">
              <a14:hiddenFill xmlns:a14="http://schemas.microsoft.com/office/drawing/2010/main" xmlns="">
                <a:solidFill>
                  <a:srgbClr val="FFFFFF"/>
                </a:solidFill>
              </a14:hiddenFill>
            </a:ext>
          </a:extLst>
        </p:spPr>
      </p:pic>
      <p:pic>
        <p:nvPicPr>
          <p:cNvPr id="21508" name="Picture 4" descr="C:\Users\КристинаМ\Desktop\g.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60599" y="3140968"/>
            <a:ext cx="2687865" cy="35775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407407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7504" y="908721"/>
            <a:ext cx="8928992" cy="1296143"/>
          </a:xfrm>
        </p:spPr>
        <p:txBody>
          <a:bodyPr>
            <a:normAutofit fontScale="70000" lnSpcReduction="20000"/>
          </a:bodyPr>
          <a:lstStyle/>
          <a:p>
            <a:r>
              <a:rPr lang="ru-RU" dirty="0"/>
              <a:t>Э</a:t>
            </a:r>
            <a:r>
              <a:rPr lang="ru-RU" dirty="0" smtClean="0"/>
              <a:t>та </a:t>
            </a:r>
            <a:r>
              <a:rPr lang="ru-RU" dirty="0"/>
              <a:t>прическа очень проста, потому что она легко «приподнимает» корни волос, создавая уникальный вертикальный объем, потому что прическа кок подходит ко всем стилям и может быть идеальным вариантом, чтобы уложить </a:t>
            </a:r>
            <a:r>
              <a:rPr lang="ru-RU" u="sng" dirty="0">
                <a:hlinkClick r:id="rId2"/>
              </a:rPr>
              <a:t>отросшую челку</a:t>
            </a:r>
            <a:r>
              <a:rPr lang="ru-RU" dirty="0"/>
              <a:t>. Другими </a:t>
            </a:r>
            <a:r>
              <a:rPr lang="ru-RU" dirty="0" err="1" smtClean="0"/>
              <a:t>словами,прическа</a:t>
            </a:r>
            <a:r>
              <a:rPr lang="ru-RU" dirty="0" smtClean="0"/>
              <a:t> </a:t>
            </a:r>
            <a:r>
              <a:rPr lang="ru-RU" dirty="0"/>
              <a:t>кок адаптируется под вас и ваши желания.</a:t>
            </a:r>
          </a:p>
        </p:txBody>
      </p:sp>
      <p:sp>
        <p:nvSpPr>
          <p:cNvPr id="3" name="Заголовок 2"/>
          <p:cNvSpPr>
            <a:spLocks noGrp="1"/>
          </p:cNvSpPr>
          <p:nvPr>
            <p:ph type="title"/>
          </p:nvPr>
        </p:nvSpPr>
        <p:spPr>
          <a:xfrm>
            <a:off x="3419872" y="274638"/>
            <a:ext cx="5266928" cy="706090"/>
          </a:xfrm>
        </p:spPr>
        <p:txBody>
          <a:bodyPr>
            <a:normAutofit fontScale="90000"/>
          </a:bodyPr>
          <a:lstStyle/>
          <a:p>
            <a:r>
              <a:rPr lang="ru-RU" dirty="0" smtClean="0"/>
              <a:t>Кок</a:t>
            </a:r>
            <a:endParaRPr lang="ru-RU" dirty="0"/>
          </a:p>
        </p:txBody>
      </p:sp>
      <p:pic>
        <p:nvPicPr>
          <p:cNvPr id="22530" name="Picture 2" descr="C:\Users\КристинаМ\Desktop\1220-1260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51520" y="2132856"/>
            <a:ext cx="4067944" cy="2615107"/>
          </a:xfrm>
          <a:prstGeom prst="rect">
            <a:avLst/>
          </a:prstGeom>
          <a:noFill/>
          <a:extLst>
            <a:ext uri="{909E8E84-426E-40DD-AFC4-6F175D3DCCD1}">
              <a14:hiddenFill xmlns:a14="http://schemas.microsoft.com/office/drawing/2010/main" xmlns="">
                <a:solidFill>
                  <a:srgbClr val="FFFFFF"/>
                </a:solidFill>
              </a14:hiddenFill>
            </a:ext>
          </a:extLst>
        </p:spPr>
      </p:pic>
      <p:pic>
        <p:nvPicPr>
          <p:cNvPr id="22531" name="Picture 3" descr="C:\Users\КристинаМ\Desktop\6476d4b0c06bae7dfe6acd1addd3ffd0.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0218141">
            <a:off x="960328" y="3990269"/>
            <a:ext cx="2038920" cy="2566451"/>
          </a:xfrm>
          <a:prstGeom prst="rect">
            <a:avLst/>
          </a:prstGeom>
          <a:noFill/>
          <a:extLst>
            <a:ext uri="{909E8E84-426E-40DD-AFC4-6F175D3DCCD1}">
              <a14:hiddenFill xmlns:a14="http://schemas.microsoft.com/office/drawing/2010/main" xmlns="">
                <a:solidFill>
                  <a:srgbClr val="FFFFFF"/>
                </a:solidFill>
              </a14:hiddenFill>
            </a:ext>
          </a:extLst>
        </p:spPr>
      </p:pic>
      <p:pic>
        <p:nvPicPr>
          <p:cNvPr id="22532" name="Picture 4" descr="C:\Users\КристинаМ\Desktop\muzhskaya-strizhka-dlya-zhenshhin-pompadur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89049" y="2132856"/>
            <a:ext cx="4176464" cy="2672937"/>
          </a:xfrm>
          <a:prstGeom prst="rect">
            <a:avLst/>
          </a:prstGeom>
          <a:noFill/>
          <a:extLst>
            <a:ext uri="{909E8E84-426E-40DD-AFC4-6F175D3DCCD1}">
              <a14:hiddenFill xmlns:a14="http://schemas.microsoft.com/office/drawing/2010/main" xmlns="">
                <a:solidFill>
                  <a:srgbClr val="FFFFFF"/>
                </a:solidFill>
              </a14:hiddenFill>
            </a:ext>
          </a:extLst>
        </p:spPr>
      </p:pic>
      <p:pic>
        <p:nvPicPr>
          <p:cNvPr id="22533" name="Picture 5" descr="C:\Users\КристинаМ\Desktop\Без названия.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583424">
            <a:off x="5456079" y="3705936"/>
            <a:ext cx="2108612" cy="28259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73184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274638"/>
            <a:ext cx="8435280" cy="1143000"/>
          </a:xfrm>
        </p:spPr>
        <p:txBody>
          <a:bodyPr>
            <a:noAutofit/>
          </a:bodyPr>
          <a:lstStyle/>
          <a:p>
            <a:r>
              <a:rPr lang="ru-RU" sz="2400" b="0" dirty="0">
                <a:effectLst/>
                <a:latin typeface="Arial" pitchFamily="34" charset="0"/>
                <a:cs typeface="Arial" pitchFamily="34" charset="0"/>
              </a:rPr>
              <a:t> </a:t>
            </a:r>
            <a:r>
              <a:rPr lang="ru-RU" sz="2400" dirty="0" smtClean="0">
                <a:solidFill>
                  <a:schemeClr val="tx1"/>
                </a:solidFill>
                <a:effectLst/>
                <a:latin typeface="Arial" pitchFamily="34" charset="0"/>
                <a:cs typeface="Arial" pitchFamily="34" charset="0"/>
              </a:rPr>
              <a:t>Прически 50-х </a:t>
            </a:r>
            <a:r>
              <a:rPr lang="ru-RU" sz="2400" dirty="0">
                <a:solidFill>
                  <a:schemeClr val="tx1"/>
                </a:solidFill>
                <a:effectLst/>
                <a:latin typeface="Arial" pitchFamily="34" charset="0"/>
                <a:cs typeface="Arial" pitchFamily="34" charset="0"/>
              </a:rPr>
              <a:t>60-х, отводят важное место прическе кок, которая считается одной из главных классических причесок в стиле </a:t>
            </a:r>
            <a:r>
              <a:rPr lang="ru-RU" sz="2400" dirty="0" err="1" smtClean="0">
                <a:solidFill>
                  <a:schemeClr val="tx1"/>
                </a:solidFill>
                <a:effectLst/>
                <a:latin typeface="Arial" pitchFamily="34" charset="0"/>
                <a:cs typeface="Arial" pitchFamily="34" charset="0"/>
              </a:rPr>
              <a:t>гламур</a:t>
            </a:r>
            <a:r>
              <a:rPr lang="ru-RU" sz="2400" dirty="0" smtClean="0">
                <a:solidFill>
                  <a:schemeClr val="tx1"/>
                </a:solidFill>
                <a:effectLst/>
                <a:latin typeface="Arial" pitchFamily="34" charset="0"/>
                <a:cs typeface="Arial" pitchFamily="34" charset="0"/>
              </a:rPr>
              <a:t>.</a:t>
            </a:r>
            <a:endParaRPr lang="ru-RU" sz="2400" dirty="0">
              <a:solidFill>
                <a:schemeClr val="tx1"/>
              </a:solidFill>
              <a:latin typeface="Arial" pitchFamily="34" charset="0"/>
              <a:cs typeface="Arial" pitchFamily="34" charset="0"/>
            </a:endParaRPr>
          </a:p>
        </p:txBody>
      </p:sp>
      <p:pic>
        <p:nvPicPr>
          <p:cNvPr id="23554" name="Picture 2" descr="C:\Users\КристинаМ\Desktop\modnye-pricheski-dlya-parnej-2013-1.jpg"/>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5736" y="1628800"/>
            <a:ext cx="2407125" cy="2808312"/>
          </a:xfrm>
          <a:prstGeom prst="rect">
            <a:avLst/>
          </a:prstGeom>
          <a:noFill/>
          <a:extLst>
            <a:ext uri="{909E8E84-426E-40DD-AFC4-6F175D3DCCD1}">
              <a14:hiddenFill xmlns:a14="http://schemas.microsoft.com/office/drawing/2010/main" xmlns="">
                <a:solidFill>
                  <a:srgbClr val="FFFFFF"/>
                </a:solidFill>
              </a14:hiddenFill>
            </a:ext>
          </a:extLst>
        </p:spPr>
      </p:pic>
      <p:pic>
        <p:nvPicPr>
          <p:cNvPr id="23555" name="Picture 3" descr="C:\Users\КристинаМ\Desktop\Без названия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519999" y="1700808"/>
            <a:ext cx="3259063" cy="2441151"/>
          </a:xfrm>
          <a:prstGeom prst="rect">
            <a:avLst/>
          </a:prstGeom>
          <a:noFill/>
          <a:extLst>
            <a:ext uri="{909E8E84-426E-40DD-AFC4-6F175D3DCCD1}">
              <a14:hiddenFill xmlns:a14="http://schemas.microsoft.com/office/drawing/2010/main" xmlns="">
                <a:solidFill>
                  <a:srgbClr val="FFFFFF"/>
                </a:solidFill>
              </a14:hiddenFill>
            </a:ext>
          </a:extLst>
        </p:spPr>
      </p:pic>
      <p:pic>
        <p:nvPicPr>
          <p:cNvPr id="23556" name="Picture 4" descr="C:\Users\КристинаМ\Desktop\muzhskie-strizhki-na-korotkie-volosy-s-chelkoj_1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67944" y="3940370"/>
            <a:ext cx="3457361" cy="2546923"/>
          </a:xfrm>
          <a:prstGeom prst="rect">
            <a:avLst/>
          </a:prstGeom>
          <a:noFill/>
          <a:extLst>
            <a:ext uri="{909E8E84-426E-40DD-AFC4-6F175D3DCCD1}">
              <a14:hiddenFill xmlns:a14="http://schemas.microsoft.com/office/drawing/2010/main" xmlns="">
                <a:solidFill>
                  <a:srgbClr val="FFFFFF"/>
                </a:solidFill>
              </a14:hiddenFill>
            </a:ext>
          </a:extLst>
        </p:spPr>
      </p:pic>
      <p:pic>
        <p:nvPicPr>
          <p:cNvPr id="23557" name="Picture 5" descr="C:\Users\КристинаМ\Desktop\Без названия (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95536" y="3356992"/>
            <a:ext cx="2105422" cy="27964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708246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КристинаМ\Desktop\1541059786_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764704"/>
            <a:ext cx="6792416" cy="509431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946819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980728"/>
            <a:ext cx="3024336" cy="5256584"/>
          </a:xfrm>
        </p:spPr>
        <p:txBody>
          <a:bodyPr>
            <a:normAutofit fontScale="77500" lnSpcReduction="20000"/>
          </a:bodyPr>
          <a:lstStyle/>
          <a:p>
            <a:r>
              <a:rPr lang="ru-RU" b="1" dirty="0"/>
              <a:t>Пробор применяется для того, чтобы разделять волосы на части в укладке или прическе. Самый распространенный вид пробора идет от края волос до самой высокой точки головы. Пробор очень популярен, так как используется постоянно, практически каждый день. </a:t>
            </a:r>
            <a:endParaRPr lang="ru-RU" b="1" dirty="0" smtClean="0"/>
          </a:p>
        </p:txBody>
      </p:sp>
      <p:sp>
        <p:nvSpPr>
          <p:cNvPr id="3" name="Заголовок 2"/>
          <p:cNvSpPr>
            <a:spLocks noGrp="1"/>
          </p:cNvSpPr>
          <p:nvPr>
            <p:ph type="title"/>
          </p:nvPr>
        </p:nvSpPr>
        <p:spPr>
          <a:xfrm>
            <a:off x="457200" y="274638"/>
            <a:ext cx="8229600" cy="706090"/>
          </a:xfrm>
        </p:spPr>
        <p:txBody>
          <a:bodyPr>
            <a:normAutofit fontScale="90000"/>
          </a:bodyPr>
          <a:lstStyle/>
          <a:p>
            <a:pPr algn="ctr"/>
            <a:r>
              <a:rPr lang="ru-RU" sz="4400" dirty="0" smtClean="0">
                <a:solidFill>
                  <a:schemeClr val="tx1"/>
                </a:solidFill>
                <a:latin typeface="Arial" pitchFamily="34" charset="0"/>
                <a:cs typeface="Arial" pitchFamily="34" charset="0"/>
              </a:rPr>
              <a:t>Проборы в прическах</a:t>
            </a:r>
            <a:endParaRPr lang="ru-RU" sz="4400" dirty="0">
              <a:solidFill>
                <a:schemeClr val="tx1"/>
              </a:solidFill>
              <a:latin typeface="Arial" pitchFamily="34" charset="0"/>
              <a:cs typeface="Arial" pitchFamily="34" charset="0"/>
            </a:endParaRPr>
          </a:p>
        </p:txBody>
      </p:sp>
      <p:pic>
        <p:nvPicPr>
          <p:cNvPr id="15362" name="Picture 2" descr="C:\Users\КристинаМ\Desktop\image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61026" y="3999677"/>
            <a:ext cx="3290688" cy="2464840"/>
          </a:xfrm>
          <a:prstGeom prst="rect">
            <a:avLst/>
          </a:prstGeom>
          <a:noFill/>
          <a:extLst>
            <a:ext uri="{909E8E84-426E-40DD-AFC4-6F175D3DCCD1}">
              <a14:hiddenFill xmlns:a14="http://schemas.microsoft.com/office/drawing/2010/main" xmlns="">
                <a:solidFill>
                  <a:srgbClr val="FFFFFF"/>
                </a:solidFill>
              </a14:hiddenFill>
            </a:ext>
          </a:extLst>
        </p:spPr>
      </p:pic>
      <p:pic>
        <p:nvPicPr>
          <p:cNvPr id="15363" name="Picture 3" descr="C:\Users\КристинаМ\Desktop\images (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07903" y="1124744"/>
            <a:ext cx="4976553" cy="2592288"/>
          </a:xfrm>
          <a:prstGeom prst="rect">
            <a:avLst/>
          </a:prstGeom>
          <a:noFill/>
          <a:extLst>
            <a:ext uri="{909E8E84-426E-40DD-AFC4-6F175D3DCCD1}">
              <a14:hiddenFill xmlns:a14="http://schemas.microsoft.com/office/drawing/2010/main" xmlns="">
                <a:solidFill>
                  <a:srgbClr val="FFFFFF"/>
                </a:solidFill>
              </a14:hiddenFill>
            </a:ext>
          </a:extLst>
        </p:spPr>
      </p:pic>
      <p:pic>
        <p:nvPicPr>
          <p:cNvPr id="15364" name="Picture 4" descr="C:\Users\КристинаМ\Desktop\images (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26163" y="3861048"/>
            <a:ext cx="2053927" cy="27420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93246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860032" y="1481328"/>
            <a:ext cx="4104456" cy="5188032"/>
          </a:xfrm>
        </p:spPr>
        <p:txBody>
          <a:bodyPr>
            <a:normAutofit lnSpcReduction="10000"/>
          </a:bodyPr>
          <a:lstStyle/>
          <a:p>
            <a:r>
              <a:rPr lang="ru-RU" b="1" dirty="0"/>
              <a:t>Применяются различные проборы при выполнении причесок ,укладок на разную длину волос : прямой, фигурный, боковой, вертикальный, </a:t>
            </a:r>
            <a:r>
              <a:rPr lang="ru-RU" b="1" dirty="0" err="1"/>
              <a:t>полупробор</a:t>
            </a:r>
            <a:r>
              <a:rPr lang="ru-RU" b="1" dirty="0"/>
              <a:t>, двойной, зигзагообразный, радиальный, горизонтальный.</a:t>
            </a:r>
          </a:p>
          <a:p>
            <a:endParaRPr lang="ru-RU" b="1" dirty="0"/>
          </a:p>
        </p:txBody>
      </p:sp>
      <p:sp>
        <p:nvSpPr>
          <p:cNvPr id="3" name="Заголовок 2"/>
          <p:cNvSpPr>
            <a:spLocks noGrp="1"/>
          </p:cNvSpPr>
          <p:nvPr>
            <p:ph type="title"/>
          </p:nvPr>
        </p:nvSpPr>
        <p:spPr>
          <a:xfrm>
            <a:off x="2987824" y="274638"/>
            <a:ext cx="5698976" cy="778098"/>
          </a:xfrm>
        </p:spPr>
        <p:txBody>
          <a:bodyPr/>
          <a:lstStyle/>
          <a:p>
            <a:r>
              <a:rPr lang="ru-RU" dirty="0" smtClean="0"/>
              <a:t>Проборы</a:t>
            </a:r>
            <a:endParaRPr lang="ru-RU" dirty="0"/>
          </a:p>
        </p:txBody>
      </p:sp>
      <p:pic>
        <p:nvPicPr>
          <p:cNvPr id="4" name="Рисунок 3" descr="https://www.9linesmag.com/wp-content/uploads/2014/12/2412-63.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908720"/>
            <a:ext cx="3190875" cy="3810000"/>
          </a:xfrm>
          <a:prstGeom prst="rect">
            <a:avLst/>
          </a:prstGeom>
          <a:noFill/>
          <a:ln>
            <a:noFill/>
          </a:ln>
        </p:spPr>
      </p:pic>
      <p:pic>
        <p:nvPicPr>
          <p:cNvPr id="5" name="Рисунок 4" descr="https://www.9linesmag.com/wp-content/uploads/2014/12/2412-61.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11760" y="2924944"/>
            <a:ext cx="2771775" cy="3810000"/>
          </a:xfrm>
          <a:prstGeom prst="rect">
            <a:avLst/>
          </a:prstGeom>
          <a:noFill/>
          <a:ln>
            <a:noFill/>
          </a:ln>
        </p:spPr>
      </p:pic>
    </p:spTree>
    <p:extLst>
      <p:ext uri="{BB962C8B-B14F-4D97-AF65-F5344CB8AC3E}">
        <p14:creationId xmlns:p14="http://schemas.microsoft.com/office/powerpoint/2010/main" xmlns="" val="178996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ристинаМ\Desktop\images (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084232">
            <a:off x="416743" y="428382"/>
            <a:ext cx="4032448" cy="2592288"/>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Users\КристинаМ\Desktop\images (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430948">
            <a:off x="6041087" y="314361"/>
            <a:ext cx="2808312" cy="2808312"/>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C:\Users\КристинаМ\Desktop\images (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1096143">
            <a:off x="179512" y="3512495"/>
            <a:ext cx="3020137" cy="3020137"/>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C:\Users\КристинаМ\Desktop\images.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697442">
            <a:off x="6012160" y="3512495"/>
            <a:ext cx="2423914" cy="323605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Users\КристинаМ\Desktop\images (2).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498457">
            <a:off x="3199649" y="2124298"/>
            <a:ext cx="2664296" cy="318415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81746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ристинаМ\Desktop\kak-ubrat-neudachnuyu-chelku_6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64757"/>
            <a:ext cx="5256584" cy="6307901"/>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Users\КристинаМ\Desktop\unnamed.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13353" y="1002402"/>
            <a:ext cx="3480162" cy="46326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96063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427984" y="908720"/>
            <a:ext cx="4536504" cy="5832648"/>
          </a:xfrm>
        </p:spPr>
        <p:txBody>
          <a:bodyPr>
            <a:normAutofit fontScale="85000" lnSpcReduction="10000"/>
          </a:bodyPr>
          <a:lstStyle/>
          <a:p>
            <a:r>
              <a:rPr lang="ru-RU" b="1" dirty="0">
                <a:latin typeface="Arial" pitchFamily="34" charset="0"/>
                <a:cs typeface="Arial" pitchFamily="34" charset="0"/>
              </a:rPr>
              <a:t>Букли  это волосы, взбитые на половину толщины пряди (</a:t>
            </a:r>
            <a:r>
              <a:rPr lang="ru-RU" b="1" dirty="0" err="1">
                <a:latin typeface="Arial" pitchFamily="34" charset="0"/>
                <a:cs typeface="Arial" pitchFamily="34" charset="0"/>
              </a:rPr>
              <a:t>тупированные</a:t>
            </a:r>
            <a:r>
              <a:rPr lang="ru-RU" b="1" dirty="0">
                <a:latin typeface="Arial" pitchFamily="34" charset="0"/>
                <a:cs typeface="Arial" pitchFamily="34" charset="0"/>
              </a:rPr>
              <a:t>), вычесанные и скрученные в тугие валики. Уложенные в букли волосы выглядят очень объемными и пышными. В первую очередь, букли уместны в праздничных укладках, например, этот элемент очень часто используется в свадебных прическах. С буклями из волос хорошо сочетаются живые цветы. </a:t>
            </a:r>
          </a:p>
          <a:p>
            <a:endParaRPr lang="ru-RU" dirty="0"/>
          </a:p>
        </p:txBody>
      </p:sp>
      <p:sp>
        <p:nvSpPr>
          <p:cNvPr id="3" name="Заголовок 2"/>
          <p:cNvSpPr>
            <a:spLocks noGrp="1"/>
          </p:cNvSpPr>
          <p:nvPr>
            <p:ph type="title"/>
          </p:nvPr>
        </p:nvSpPr>
        <p:spPr>
          <a:xfrm>
            <a:off x="457200" y="274638"/>
            <a:ext cx="8229600" cy="562074"/>
          </a:xfrm>
        </p:spPr>
        <p:txBody>
          <a:bodyPr>
            <a:normAutofit fontScale="90000"/>
          </a:bodyPr>
          <a:lstStyle/>
          <a:p>
            <a:pPr algn="ctr"/>
            <a:r>
              <a:rPr lang="ru-RU" sz="4800" dirty="0" smtClean="0">
                <a:latin typeface="Arial" pitchFamily="34" charset="0"/>
                <a:cs typeface="Arial" pitchFamily="34" charset="0"/>
              </a:rPr>
              <a:t>Букли</a:t>
            </a:r>
            <a:endParaRPr lang="ru-RU" sz="4800" dirty="0">
              <a:latin typeface="Arial" pitchFamily="34" charset="0"/>
              <a:cs typeface="Arial" pitchFamily="34" charset="0"/>
            </a:endParaRPr>
          </a:p>
        </p:txBody>
      </p:sp>
      <p:pic>
        <p:nvPicPr>
          <p:cNvPr id="4" name="Рисунок 3" descr="ÐÐ°ÑÑÐ¸Ð½ÐºÐ¸ Ð¿Ð¾ Ð·Ð°Ð¿ÑÐ¾ÑÑ ÐÑÐºÐ»Ð¸ ÑÐ¾ÑÐ¾"/>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520" y="1196752"/>
            <a:ext cx="4248472" cy="4968551"/>
          </a:xfrm>
          <a:prstGeom prst="rect">
            <a:avLst/>
          </a:prstGeom>
          <a:noFill/>
          <a:ln>
            <a:noFill/>
          </a:ln>
        </p:spPr>
      </p:pic>
    </p:spTree>
    <p:extLst>
      <p:ext uri="{BB962C8B-B14F-4D97-AF65-F5344CB8AC3E}">
        <p14:creationId xmlns:p14="http://schemas.microsoft.com/office/powerpoint/2010/main" xmlns="" val="702376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4067944" y="1340768"/>
            <a:ext cx="4968552" cy="5400600"/>
          </a:xfrm>
        </p:spPr>
        <p:txBody>
          <a:bodyPr>
            <a:noAutofit/>
          </a:bodyPr>
          <a:lstStyle/>
          <a:p>
            <a:r>
              <a:rPr lang="ru-RU" sz="2000" b="1" dirty="0">
                <a:latin typeface="Arial" pitchFamily="34" charset="0"/>
                <a:cs typeface="Arial" pitchFamily="34" charset="0"/>
              </a:rPr>
              <a:t>Элемент прически валик – это цилиндрический пучок, то есть, волосы, начесанные и закрученные в пучок цилиндрической формы. Валик обычно укладывают по краевой линии роста волос. Этот элемент прически можно сделать только на идеально прямых, гладких волосах, поэтому для выполнения валика вам обязательно потребуется средство для выпрямления волос. Волосы закручивают в валик, начиная с концов. </a:t>
            </a:r>
          </a:p>
        </p:txBody>
      </p:sp>
      <p:sp>
        <p:nvSpPr>
          <p:cNvPr id="3" name="Заголовок 2"/>
          <p:cNvSpPr>
            <a:spLocks noGrp="1"/>
          </p:cNvSpPr>
          <p:nvPr>
            <p:ph type="title"/>
          </p:nvPr>
        </p:nvSpPr>
        <p:spPr>
          <a:xfrm>
            <a:off x="467544" y="260648"/>
            <a:ext cx="8219256" cy="1224136"/>
          </a:xfrm>
        </p:spPr>
        <p:txBody>
          <a:bodyPr>
            <a:normAutofit fontScale="90000"/>
          </a:bodyPr>
          <a:lstStyle/>
          <a:p>
            <a:pPr algn="ctr"/>
            <a:r>
              <a:rPr lang="ru-RU" dirty="0" smtClean="0">
                <a:effectLst/>
                <a:latin typeface="Arial" pitchFamily="34" charset="0"/>
                <a:cs typeface="Arial" pitchFamily="34" charset="0"/>
              </a:rPr>
              <a:t>Валик </a:t>
            </a:r>
            <a:r>
              <a:rPr lang="ru-RU" dirty="0">
                <a:effectLst/>
                <a:latin typeface="Arial" pitchFamily="34" charset="0"/>
                <a:cs typeface="Arial" pitchFamily="34" charset="0"/>
              </a:rPr>
              <a:t>(цилиндрический пучок)</a:t>
            </a:r>
            <a:br>
              <a:rPr lang="ru-RU" dirty="0">
                <a:effectLst/>
                <a:latin typeface="Arial" pitchFamily="34" charset="0"/>
                <a:cs typeface="Arial" pitchFamily="34" charset="0"/>
              </a:rPr>
            </a:br>
            <a:r>
              <a:rPr lang="ru-RU" dirty="0">
                <a:effectLst/>
                <a:latin typeface="Arial" pitchFamily="34" charset="0"/>
                <a:cs typeface="Arial" pitchFamily="34" charset="0"/>
              </a:rPr>
              <a:t/>
            </a:r>
            <a:br>
              <a:rPr lang="ru-RU" dirty="0">
                <a:effectLst/>
                <a:latin typeface="Arial" pitchFamily="34" charset="0"/>
                <a:cs typeface="Arial" pitchFamily="34" charset="0"/>
              </a:rPr>
            </a:br>
            <a:endParaRPr lang="ru-RU" sz="2000" dirty="0">
              <a:latin typeface="Arial" pitchFamily="34" charset="0"/>
              <a:cs typeface="Arial" pitchFamily="34" charset="0"/>
            </a:endParaRPr>
          </a:p>
        </p:txBody>
      </p:sp>
      <p:pic>
        <p:nvPicPr>
          <p:cNvPr id="4" name="Рисунок 3" descr="https://www.9linesmag.com/wp-content/uploads/2014/12/2412-28.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340768"/>
            <a:ext cx="3672408" cy="4752528"/>
          </a:xfrm>
          <a:prstGeom prst="rect">
            <a:avLst/>
          </a:prstGeom>
          <a:noFill/>
          <a:ln>
            <a:noFill/>
          </a:ln>
        </p:spPr>
      </p:pic>
    </p:spTree>
    <p:extLst>
      <p:ext uri="{BB962C8B-B14F-4D97-AF65-F5344CB8AC3E}">
        <p14:creationId xmlns:p14="http://schemas.microsoft.com/office/powerpoint/2010/main" xmlns="" val="32474900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312</TotalTime>
  <Words>1151</Words>
  <Application>Microsoft Office PowerPoint</Application>
  <PresentationFormat>Экран (4:3)</PresentationFormat>
  <Paragraphs>92</Paragraphs>
  <Slides>36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Открытая</vt:lpstr>
      <vt:lpstr>Тема урока: Элементы в прическах</vt:lpstr>
      <vt:lpstr>Элементы</vt:lpstr>
      <vt:lpstr>Основные виды укладки волос:</vt:lpstr>
      <vt:lpstr>Проборы в прическах</vt:lpstr>
      <vt:lpstr>Проборы</vt:lpstr>
      <vt:lpstr>Слайд 6</vt:lpstr>
      <vt:lpstr>Слайд 7</vt:lpstr>
      <vt:lpstr>Букли</vt:lpstr>
      <vt:lpstr>Валик (цилиндрический пучок)  </vt:lpstr>
      <vt:lpstr>Оригинальная прическа получается, если разделить волосы на две части и закрутить обе в валики к центру.  </vt:lpstr>
      <vt:lpstr>Волна</vt:lpstr>
      <vt:lpstr>Волны</vt:lpstr>
      <vt:lpstr>Волны</vt:lpstr>
      <vt:lpstr>Волны</vt:lpstr>
      <vt:lpstr>Слайд 15</vt:lpstr>
      <vt:lpstr>Крон</vt:lpstr>
      <vt:lpstr>Крон</vt:lpstr>
      <vt:lpstr>Локон</vt:lpstr>
      <vt:lpstr>Локон</vt:lpstr>
      <vt:lpstr>Плетение,косы</vt:lpstr>
      <vt:lpstr>Косы, плетение</vt:lpstr>
      <vt:lpstr>Косы, плетение</vt:lpstr>
      <vt:lpstr>Ракушка</vt:lpstr>
      <vt:lpstr>Жгут</vt:lpstr>
      <vt:lpstr>Ракушка</vt:lpstr>
      <vt:lpstr>Ракушка</vt:lpstr>
      <vt:lpstr>Челка</vt:lpstr>
      <vt:lpstr>Челка</vt:lpstr>
      <vt:lpstr>Челка</vt:lpstr>
      <vt:lpstr>Челка в мужских стрижках</vt:lpstr>
      <vt:lpstr>Пейсы</vt:lpstr>
      <vt:lpstr>Пейсы </vt:lpstr>
      <vt:lpstr>Тупей</vt:lpstr>
      <vt:lpstr>Кок</vt:lpstr>
      <vt:lpstr> Прически 50-х 60-х, отводят важное место прическе кок, которая считается одной из главных классических причесок в стиле гламур.</vt:lpstr>
      <vt:lpstr>Слайд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Тема урока: Элементы в прическах</dc:title>
  <dc:creator>Кристина М. Кристина</dc:creator>
  <cp:lastModifiedBy>NIZA</cp:lastModifiedBy>
  <cp:revision>42</cp:revision>
  <dcterms:created xsi:type="dcterms:W3CDTF">2021-03-30T08:06:28Z</dcterms:created>
  <dcterms:modified xsi:type="dcterms:W3CDTF">2024-03-22T15:06:42Z</dcterms:modified>
</cp:coreProperties>
</file>