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0" r:id="rId3"/>
    <p:sldId id="265" r:id="rId4"/>
    <p:sldId id="264" r:id="rId5"/>
    <p:sldId id="281" r:id="rId6"/>
    <p:sldId id="266" r:id="rId7"/>
    <p:sldId id="274" r:id="rId8"/>
    <p:sldId id="267" r:id="rId9"/>
    <p:sldId id="269" r:id="rId10"/>
    <p:sldId id="286" r:id="rId11"/>
    <p:sldId id="272" r:id="rId12"/>
    <p:sldId id="276" r:id="rId13"/>
    <p:sldId id="288" r:id="rId14"/>
    <p:sldId id="261" r:id="rId15"/>
    <p:sldId id="273" r:id="rId16"/>
    <p:sldId id="263" r:id="rId17"/>
    <p:sldId id="282" r:id="rId18"/>
    <p:sldId id="277" r:id="rId19"/>
    <p:sldId id="283" r:id="rId20"/>
    <p:sldId id="280" r:id="rId21"/>
    <p:sldId id="258" r:id="rId22"/>
    <p:sldId id="275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7306"/>
    <a:srgbClr val="7E0000"/>
    <a:srgbClr val="0309EB"/>
    <a:srgbClr val="049607"/>
    <a:srgbClr val="24662F"/>
    <a:srgbClr val="435139"/>
    <a:srgbClr val="002A7E"/>
    <a:srgbClr val="A7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3011" autoAdjust="0"/>
  </p:normalViewPr>
  <p:slideViewPr>
    <p:cSldViewPr>
      <p:cViewPr varScale="1">
        <p:scale>
          <a:sx n="105" d="100"/>
          <a:sy n="105" d="100"/>
        </p:scale>
        <p:origin x="-179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F33F1-2F27-4C7E-ADCC-098A3CD418F9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BD4D5-EFC8-4983-96AE-0430492E7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738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BD4D5-EFC8-4983-96AE-0430492E7A5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8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shkola1.1mcg.ru/data/images/novostu_7/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8600"/>
            <a:ext cx="169164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47800" y="2133600"/>
            <a:ext cx="6917267" cy="29366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«Дойти можно лишь тогда, когда идешь. Узнать можно лишь тогда, когда учишься».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ANTN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629400" y="4267200"/>
            <a:ext cx="1676400" cy="139859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presstile.ru/wp-content/uploads/2017/04/dc852e9f38df90fdf573bd53c93ce06d.jpg"/>
          <p:cNvPicPr>
            <a:picLocks noChangeAspect="1" noChangeArrowheads="1"/>
          </p:cNvPicPr>
          <p:nvPr/>
        </p:nvPicPr>
        <p:blipFill>
          <a:blip r:embed="rId3" cstate="print"/>
          <a:srcRect l="18667" t="12444" r="14667" b="12889"/>
          <a:stretch>
            <a:fillRect/>
          </a:stretch>
        </p:blipFill>
        <p:spPr bwMode="auto">
          <a:xfrm>
            <a:off x="4572000" y="2819400"/>
            <a:ext cx="3991429" cy="3352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67600" y="3962400"/>
            <a:ext cx="1676400" cy="13416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8600"/>
            <a:ext cx="6629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309EB"/>
                </a:solidFill>
              </a:rPr>
              <a:t>Задача: </a:t>
            </a:r>
            <a:r>
              <a:rPr lang="ru-RU" sz="2400" dirty="0" smtClean="0"/>
              <a:t>Решили сын с отцом своими руками построить беседку с четырёхскатной крышей. Составили проект, рассчитали необходимое количество бруса, а вот сколько нужно черепицы для крыши, посчитать затрудняются.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?</a:t>
            </a:r>
            <a:r>
              <a:rPr lang="ru-RU" sz="2400" dirty="0" smtClean="0"/>
              <a:t> Посчитайте сколько нужно купить пачек черепицы, если в одной пачке 3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черепицы.</a:t>
            </a:r>
          </a:p>
          <a:p>
            <a:endParaRPr lang="ru-RU" dirty="0"/>
          </a:p>
        </p:txBody>
      </p:sp>
      <p:pic>
        <p:nvPicPr>
          <p:cNvPr id="7" name="Рисунок 6" descr="D:\Users\Администратор\Documents\Мои документы (школа)\8 класс\Геометрия\besrdka-svoimi-rukami-201 - копия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43434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9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10400" y="5029200"/>
            <a:ext cx="1828801" cy="1463567"/>
          </a:xfrm>
          <a:prstGeom prst="rect">
            <a:avLst/>
          </a:prstGeom>
          <a:noFill/>
        </p:spPr>
      </p:pic>
      <p:pic>
        <p:nvPicPr>
          <p:cNvPr id="6146" name="Picture 2" descr="http://ciospbappo.narod.ru/predm/creative/natsh/volk/0.files/image00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371600"/>
            <a:ext cx="4343400" cy="31369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исследование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5000" y="2286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Запишите в таблицу:</a:t>
            </a:r>
            <a:endParaRPr lang="ru-RU" sz="3600" dirty="0"/>
          </a:p>
        </p:txBody>
      </p:sp>
      <p:pic>
        <p:nvPicPr>
          <p:cNvPr id="10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543800" y="5486400"/>
            <a:ext cx="1447800" cy="1158657"/>
          </a:xfrm>
          <a:prstGeom prst="rect">
            <a:avLst/>
          </a:prstGeom>
          <a:noFill/>
        </p:spPr>
      </p:pic>
      <p:sp>
        <p:nvSpPr>
          <p:cNvPr id="11" name="Прямоугольный треугольник 10"/>
          <p:cNvSpPr/>
          <p:nvPr/>
        </p:nvSpPr>
        <p:spPr>
          <a:xfrm>
            <a:off x="1676400" y="1295400"/>
            <a:ext cx="2133600" cy="1828800"/>
          </a:xfrm>
          <a:prstGeom prst="rt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143000" y="1828800"/>
            <a:ext cx="649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2209800" y="3048000"/>
            <a:ext cx="649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1600200"/>
            <a:ext cx="2743200" cy="1345439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066800" y="3733800"/>
            <a:ext cx="2133600" cy="2286000"/>
          </a:xfrm>
          <a:prstGeom prst="triangle">
            <a:avLst/>
          </a:prstGeom>
          <a:solidFill>
            <a:srgbClr val="0496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5" idx="0"/>
            <a:endCxn id="15" idx="3"/>
          </p:cNvCxnSpPr>
          <p:nvPr/>
        </p:nvCxnSpPr>
        <p:spPr>
          <a:xfrm rot="16200000" flipH="1">
            <a:off x="990600" y="4876800"/>
            <a:ext cx="2286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1752600" y="5791200"/>
            <a:ext cx="649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2133600" y="4800600"/>
            <a:ext cx="649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343400"/>
            <a:ext cx="3012440" cy="1329018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10400" y="5029200"/>
            <a:ext cx="1828801" cy="1463567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Минута отдыха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84758"/>
            <a:ext cx="3366988" cy="252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15281"/>
            <a:ext cx="2031999" cy="203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94611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7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presstile.ru/wp-content/uploads/2017/04/dc852e9f38df90fdf573bd53c93ce06d.jpg"/>
          <p:cNvPicPr>
            <a:picLocks noChangeAspect="1" noChangeArrowheads="1"/>
          </p:cNvPicPr>
          <p:nvPr/>
        </p:nvPicPr>
        <p:blipFill>
          <a:blip r:embed="rId3" cstate="print"/>
          <a:srcRect l="18667" t="12444" r="14667" b="12889"/>
          <a:stretch>
            <a:fillRect/>
          </a:stretch>
        </p:blipFill>
        <p:spPr bwMode="auto">
          <a:xfrm>
            <a:off x="4572000" y="2819400"/>
            <a:ext cx="3991429" cy="3352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62000" y="228600"/>
            <a:ext cx="6629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309EB"/>
                </a:solidFill>
              </a:rPr>
              <a:t>Задача: </a:t>
            </a:r>
            <a:r>
              <a:rPr lang="ru-RU" sz="2400" dirty="0" smtClean="0"/>
              <a:t>Решили сын </a:t>
            </a:r>
            <a:r>
              <a:rPr lang="ru-RU" sz="2400" smtClean="0"/>
              <a:t>с отцом </a:t>
            </a:r>
            <a:r>
              <a:rPr lang="ru-RU" sz="2400" dirty="0" smtClean="0"/>
              <a:t>своими руками построить беседку с четырёхскатной крышей. Составили проект, рассчитали необходимое количество бруса, а вот сколько нужно черепицы для крыши, посчитать затрудняются.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?</a:t>
            </a:r>
            <a:r>
              <a:rPr lang="ru-RU" sz="2400" dirty="0" smtClean="0"/>
              <a:t> Посчитайте сколько нужно купить пачек черепицы, если в одной пачке 3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черепицы.</a:t>
            </a:r>
          </a:p>
          <a:p>
            <a:endParaRPr lang="ru-RU" dirty="0"/>
          </a:p>
        </p:txBody>
      </p:sp>
      <p:pic>
        <p:nvPicPr>
          <p:cNvPr id="7" name="Рисунок 6" descr="D:\Users\Администратор\Documents\Мои документы (школа)\8 класс\Геометрия\besrdka-svoimi-rukami-201 - копия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43434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810000" y="3429000"/>
            <a:ext cx="3886200" cy="2362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790575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" name="Рисунок 19"/>
          <p:cNvPicPr/>
          <p:nvPr/>
        </p:nvPicPr>
        <p:blipFill>
          <a:blip r:embed="rId5" cstate="print"/>
          <a:srcRect l="5874" t="53043" r="66292" b="26667"/>
          <a:stretch>
            <a:fillRect/>
          </a:stretch>
        </p:blipFill>
        <p:spPr bwMode="auto">
          <a:xfrm>
            <a:off x="3886200" y="3581400"/>
            <a:ext cx="3581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239000" y="4800600"/>
            <a:ext cx="1676400" cy="13416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05400" y="6142202"/>
            <a:ext cx="358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Оцените себя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РеШЕНИЕ ЗАДАЧ Из ОТКРЫТОГО БАНКА          ЗАДАНИЙ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629400" y="4861472"/>
            <a:ext cx="2018684" cy="16155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8200" y="1066800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Найдите площадь треугольника, изображенного на клетчатой бумаге с размером клетки 1 см  на 1 см. Ответ дайте в квадратных сантиметрах.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1" descr="GetPictur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1981200"/>
            <a:ext cx="2819400" cy="205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 descr="GetPicture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4267200"/>
            <a:ext cx="2951725" cy="19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Users\Администратор\Documents\Мои документы (школа)\8 класс\Геометрия\get_file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43500" y="2171700"/>
            <a:ext cx="2819401" cy="228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295400" y="1981200"/>
            <a:ext cx="457200" cy="533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53000" y="1905000"/>
            <a:ext cx="457200" cy="533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9600" y="4114800"/>
            <a:ext cx="457200" cy="533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219200" y="4648200"/>
            <a:ext cx="2209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3048794" y="5028406"/>
            <a:ext cx="762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762794" y="5028406"/>
            <a:ext cx="762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43000" y="5410200"/>
            <a:ext cx="3810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038600" y="5943600"/>
            <a:ext cx="3048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Оцените себя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3467" b="1176"/>
          <a:stretch>
            <a:fillRect/>
          </a:stretch>
        </p:blipFill>
        <p:spPr bwMode="auto">
          <a:xfrm>
            <a:off x="228600" y="457200"/>
            <a:ext cx="871573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Треугольник – «атом геометрии»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12954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E0000"/>
                </a:solidFill>
              </a:rPr>
              <a:t>Платон предложил: "мельчайшие частицы" (из осторожности он не называл их атомами) принадлежат не царству материи, а царству геометрии; они представляют собой различные телесные геометрические фигуры, ограниченные плоскими треугольниками</a:t>
            </a:r>
            <a:endParaRPr lang="ru-RU" sz="2400" dirty="0">
              <a:solidFill>
                <a:srgbClr val="7E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309EB"/>
                </a:solidFill>
              </a:rPr>
              <a:t>Платон </a:t>
            </a:r>
          </a:p>
          <a:p>
            <a:pPr algn="ctr"/>
            <a:r>
              <a:rPr lang="ru-RU" b="1" dirty="0" smtClean="0">
                <a:solidFill>
                  <a:srgbClr val="0309EB"/>
                </a:solidFill>
              </a:rPr>
              <a:t>(427 -348 г.до н.э.)</a:t>
            </a:r>
            <a:endParaRPr lang="ru-RU" b="1" dirty="0">
              <a:solidFill>
                <a:srgbClr val="0309EB"/>
              </a:solidFill>
            </a:endParaRPr>
          </a:p>
        </p:txBody>
      </p:sp>
      <p:pic>
        <p:nvPicPr>
          <p:cNvPr id="9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15200" y="5394434"/>
            <a:ext cx="1828800" cy="1463566"/>
          </a:xfrm>
          <a:prstGeom prst="rect">
            <a:avLst/>
          </a:prstGeom>
          <a:noFill/>
        </p:spPr>
      </p:pic>
      <p:pic>
        <p:nvPicPr>
          <p:cNvPr id="4102" name="Picture 6" descr="http://900igr.net/datas/geometrija/Elementy-simmetrii-pravilnykh-mnogogrannikov/0017-017-Platon.jpg"/>
          <p:cNvPicPr>
            <a:picLocks noChangeAspect="1" noChangeArrowheads="1"/>
          </p:cNvPicPr>
          <p:nvPr/>
        </p:nvPicPr>
        <p:blipFill>
          <a:blip r:embed="rId4" cstate="print"/>
          <a:srcRect l="2500" t="21111" r="55833" b="16667"/>
          <a:stretch>
            <a:fillRect/>
          </a:stretch>
        </p:blipFill>
        <p:spPr bwMode="auto">
          <a:xfrm>
            <a:off x="585106" y="1143000"/>
            <a:ext cx="3061607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Итог урока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371600"/>
            <a:ext cx="80772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Что нового узнали на уроке? </a:t>
            </a:r>
          </a:p>
          <a:p>
            <a:pPr marL="514350" indent="-514350"/>
            <a:endParaRPr lang="ru-RU" sz="2800" dirty="0" smtClean="0"/>
          </a:p>
          <a:p>
            <a:r>
              <a:rPr lang="ru-RU" sz="2800" dirty="0" smtClean="0"/>
              <a:t> 2. Как найти площадь прямоугольного</a:t>
            </a:r>
          </a:p>
          <a:p>
            <a:r>
              <a:rPr lang="ru-RU" sz="2800" dirty="0" smtClean="0"/>
              <a:t>      треугольника? </a:t>
            </a:r>
          </a:p>
          <a:p>
            <a:endParaRPr lang="ru-RU" sz="2800" dirty="0" smtClean="0"/>
          </a:p>
          <a:p>
            <a:r>
              <a:rPr lang="ru-RU" sz="2800" dirty="0" smtClean="0"/>
              <a:t> 3. Как найти площадь  произвольного </a:t>
            </a:r>
          </a:p>
          <a:p>
            <a:r>
              <a:rPr lang="ru-RU" sz="2800" dirty="0" smtClean="0"/>
              <a:t>      треугольника?</a:t>
            </a:r>
            <a:endParaRPr lang="ru-RU" sz="2800" dirty="0" smtClean="0">
              <a:solidFill>
                <a:srgbClr val="7E0000"/>
              </a:solidFill>
            </a:endParaRPr>
          </a:p>
          <a:p>
            <a:endParaRPr lang="ru-RU" dirty="0"/>
          </a:p>
        </p:txBody>
      </p:sp>
      <p:pic>
        <p:nvPicPr>
          <p:cNvPr id="8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838200" cy="838200"/>
          </a:xfrm>
          <a:prstGeom prst="rect">
            <a:avLst/>
          </a:prstGeom>
          <a:noFill/>
        </p:spPr>
      </p:pic>
      <p:pic>
        <p:nvPicPr>
          <p:cNvPr id="9" name="Picture 8" descr="&amp;scy;&amp;ocy;&amp;vcy;&amp;acy; &amp;chcy;&amp;icy;&amp;tcy;&amp;acy;&amp;iecy;&amp;tcy; &amp;kcy;&amp;ncy;&amp;icy;&amp;gcy;&amp;u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286000"/>
            <a:ext cx="207264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вы считаете, актуальны ли слова?</a:t>
            </a:r>
            <a:endParaRPr lang="ru-RU" sz="3600" dirty="0"/>
          </a:p>
        </p:txBody>
      </p:sp>
      <p:pic>
        <p:nvPicPr>
          <p:cNvPr id="7170" name="Picture 2" descr="https://matematika-ptt.nethouse.ru/static/img/0000/0006/1840/61840680.jc6yrv6kcj.W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2686049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657600" y="1524000"/>
            <a:ext cx="5029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E0000"/>
                </a:solidFill>
              </a:rPr>
              <a:t>«</a:t>
            </a:r>
            <a:r>
              <a:rPr lang="ru-RU" sz="2400" b="1" i="1" dirty="0" smtClean="0">
                <a:solidFill>
                  <a:srgbClr val="7E0000"/>
                </a:solidFill>
              </a:rPr>
              <a:t>Знания по геометрии</a:t>
            </a:r>
          </a:p>
          <a:p>
            <a:r>
              <a:rPr lang="ru-RU" sz="2400" b="1" i="1" dirty="0" smtClean="0">
                <a:solidFill>
                  <a:srgbClr val="7E0000"/>
                </a:solidFill>
              </a:rPr>
              <a:t> или умение пользоваться формулами необходимы почти каждому  мастеру или рабочему»?</a:t>
            </a:r>
            <a:endParaRPr lang="ru-RU" sz="2400" dirty="0" smtClean="0">
              <a:solidFill>
                <a:srgbClr val="7E0000"/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4724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309EB"/>
                </a:solidFill>
              </a:rPr>
              <a:t>Андрей Николаевич </a:t>
            </a:r>
          </a:p>
          <a:p>
            <a:pPr algn="ctr"/>
            <a:r>
              <a:rPr lang="ru-RU" b="1" dirty="0" err="1" smtClean="0">
                <a:solidFill>
                  <a:srgbClr val="0309EB"/>
                </a:solidFill>
              </a:rPr>
              <a:t>Колмагоров</a:t>
            </a:r>
            <a:endParaRPr lang="ru-RU" b="1" dirty="0">
              <a:solidFill>
                <a:srgbClr val="0309E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95600" y="228600"/>
            <a:ext cx="289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Рефлексия</a:t>
            </a:r>
            <a:endParaRPr lang="ru-RU" sz="4000" dirty="0"/>
          </a:p>
        </p:txBody>
      </p:sp>
      <p:pic>
        <p:nvPicPr>
          <p:cNvPr id="10" name="Рисунок 4" descr="nabor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0"/>
            <a:ext cx="1358989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62000" y="10668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Продолжи фразы: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16764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«Сегодня на уроке я узнал…»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23622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«Мне было труднее всего…»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838200" y="30480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«Самым полезным для меня было…»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90600" y="3733800"/>
            <a:ext cx="2668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«Я понял, что…»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90600" y="4419600"/>
            <a:ext cx="24732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«Я научился…»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66800" y="5181600"/>
            <a:ext cx="3303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«Мне захотелось…»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  <a:alpha val="86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4861472"/>
            <a:ext cx="2018684" cy="1615528"/>
          </a:xfrm>
          <a:prstGeom prst="rect">
            <a:avLst/>
          </a:prstGeom>
          <a:noFill/>
        </p:spPr>
      </p:pic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1143000" y="1219200"/>
            <a:ext cx="1872208" cy="1591816"/>
          </a:xfrm>
          <a:prstGeom prst="triangle">
            <a:avLst>
              <a:gd name="adj" fmla="val 50000"/>
            </a:avLst>
          </a:prstGeom>
          <a:solidFill>
            <a:srgbClr val="C0F1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 rot="4976244">
            <a:off x="3938822" y="1137719"/>
            <a:ext cx="1781926" cy="1680831"/>
          </a:xfrm>
          <a:prstGeom prst="triangle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52600" y="198120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175260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90800" y="3200400"/>
            <a:ext cx="228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= S2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62200" y="434340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Равные фигуры имеют равные площади.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1600" y="152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свойства площадей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4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5000" y="2286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endParaRPr lang="ru-RU" sz="36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5800" y="1676400"/>
            <a:ext cx="5715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П.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53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(доказать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теорему в тетради),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№468(а).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7E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по готовым чертежам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rgbClr val="7E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 вариантам)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7E0000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4" descr="0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895600"/>
            <a:ext cx="3417065" cy="31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s://ds02.infourok.ru/uploads/ex/0fed/0005b53c-c3c66c21/hello_html_m3d1f275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599"/>
            <a:ext cx="8839200" cy="63606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81200" y="2057400"/>
            <a:ext cx="5178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урок!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РеШЕНИЕ ЗАДАЧ Из ОТКРЫТОГО БАНКА          ЗАДАНИЙ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4861472"/>
            <a:ext cx="2018684" cy="16155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8200" y="1066800"/>
            <a:ext cx="655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Найдите площадь треугольника, изображенного рисунке.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:\Users\Администратор\Documents\Мои документы (школа)\8 класс\Геометрия\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35052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:\Users\Администратор\Documents\Мои документы (школа)\8 класс\Геометрия\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35814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РеШЕНИЕ ЗАДАЧ Из ОТКРЫТОГО БАНКА          ЗАДАНИЙ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257800" y="4876800"/>
            <a:ext cx="2018684" cy="16155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38200" y="1066800"/>
            <a:ext cx="655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Найдите площадь треугольника, изображенного рисунке.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ый треугольник 12"/>
          <p:cNvSpPr/>
          <p:nvPr/>
        </p:nvSpPr>
        <p:spPr>
          <a:xfrm rot="798840">
            <a:off x="1027911" y="2095813"/>
            <a:ext cx="3887778" cy="210135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71800" y="3733800"/>
            <a:ext cx="83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30</a:t>
            </a:r>
            <a:r>
              <a:rPr lang="ru-RU" sz="2000" baseline="30000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24384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2600" y="3886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ый треугольник 15"/>
          <p:cNvSpPr/>
          <p:nvPr/>
        </p:nvSpPr>
        <p:spPr>
          <a:xfrm rot="9918620">
            <a:off x="5029200" y="2362200"/>
            <a:ext cx="3276600" cy="3048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239000" y="4191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38800" y="3352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48600" y="4114800"/>
            <a:ext cx="572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45</a:t>
            </a:r>
            <a:r>
              <a:rPr lang="ru-RU" sz="1400" baseline="30000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700318">
            <a:off x="6928285" y="3781480"/>
            <a:ext cx="270968" cy="27756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16" idx="2"/>
          </p:cNvCxnSpPr>
          <p:nvPr/>
        </p:nvCxnSpPr>
        <p:spPr>
          <a:xfrm flipH="1">
            <a:off x="6858000" y="1996568"/>
            <a:ext cx="1007788" cy="19658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781800" y="5029200"/>
            <a:ext cx="1752600" cy="1402584"/>
          </a:xfrm>
          <a:prstGeom prst="rect">
            <a:avLst/>
          </a:prstGeom>
          <a:noFill/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990600" y="2819400"/>
            <a:ext cx="1368425" cy="1368425"/>
          </a:xfrm>
          <a:prstGeom prst="rect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733800" y="1600200"/>
            <a:ext cx="3581400" cy="3333750"/>
          </a:xfrm>
          <a:prstGeom prst="rect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447800" y="1371600"/>
            <a:ext cx="503237" cy="503237"/>
          </a:xfrm>
          <a:prstGeom prst="rect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71600" y="152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свойства площадей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143000" y="4267200"/>
            <a:ext cx="942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rgbClr val="0309EB"/>
                </a:solidFill>
              </a:rPr>
              <a:t>2 </a:t>
            </a:r>
            <a:r>
              <a:rPr lang="ru-RU" sz="2400" b="1" dirty="0" smtClean="0">
                <a:solidFill>
                  <a:srgbClr val="0309EB"/>
                </a:solidFill>
              </a:rPr>
              <a:t>см</a:t>
            </a:r>
            <a:endParaRPr lang="ru-RU" sz="2400" b="1" dirty="0">
              <a:solidFill>
                <a:srgbClr val="0309EB"/>
              </a:solidFill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362200" y="3200400"/>
            <a:ext cx="93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rgbClr val="0309EB"/>
                </a:solidFill>
              </a:rPr>
              <a:t>2 </a:t>
            </a:r>
            <a:r>
              <a:rPr lang="ru-RU" sz="2400" b="1" dirty="0" smtClean="0">
                <a:solidFill>
                  <a:srgbClr val="0309EB"/>
                </a:solidFill>
              </a:rPr>
              <a:t>см</a:t>
            </a:r>
            <a:endParaRPr lang="ru-RU" sz="2400" b="1" dirty="0">
              <a:solidFill>
                <a:srgbClr val="0309EB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7391400" y="2743200"/>
            <a:ext cx="93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solidFill>
                  <a:srgbClr val="0309EB"/>
                </a:solidFill>
              </a:rPr>
              <a:t>5 дм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105400" y="1066800"/>
            <a:ext cx="93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solidFill>
                  <a:srgbClr val="0309EB"/>
                </a:solidFill>
              </a:rPr>
              <a:t>5 дм</a:t>
            </a: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4648200" y="2819400"/>
            <a:ext cx="20177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7E0000"/>
                </a:solidFill>
              </a:rPr>
              <a:t>25 дм</a:t>
            </a:r>
            <a:r>
              <a:rPr lang="ru-RU" sz="4000" b="1" baseline="30000" dirty="0">
                <a:solidFill>
                  <a:srgbClr val="7E0000"/>
                </a:solidFill>
              </a:rPr>
              <a:t>2</a:t>
            </a:r>
            <a:endParaRPr lang="ru-RU" sz="4000" b="1" dirty="0">
              <a:solidFill>
                <a:srgbClr val="7E0000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143000" y="3200400"/>
            <a:ext cx="1143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7E0000"/>
                </a:solidFill>
              </a:rPr>
              <a:t>4 см</a:t>
            </a:r>
            <a:r>
              <a:rPr lang="ru-RU" sz="3200" b="1" baseline="30000" dirty="0">
                <a:solidFill>
                  <a:srgbClr val="7E0000"/>
                </a:solidFill>
              </a:rPr>
              <a:t>2</a:t>
            </a:r>
            <a:endParaRPr lang="ru-RU" sz="3200" b="1" dirty="0">
              <a:solidFill>
                <a:srgbClr val="7E0000"/>
              </a:solidFill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990600" y="5105400"/>
            <a:ext cx="5867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Площадь квадрата 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равна квадрату его стороны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781800" y="5334000"/>
            <a:ext cx="1447800" cy="1158657"/>
          </a:xfrm>
          <a:prstGeom prst="rect">
            <a:avLst/>
          </a:prstGeom>
          <a:noFill/>
        </p:spPr>
      </p:pic>
      <p:sp>
        <p:nvSpPr>
          <p:cNvPr id="8" name="Freeform 4"/>
          <p:cNvSpPr>
            <a:spLocks/>
          </p:cNvSpPr>
          <p:nvPr/>
        </p:nvSpPr>
        <p:spPr bwMode="auto">
          <a:xfrm>
            <a:off x="914400" y="1295400"/>
            <a:ext cx="4419600" cy="3200400"/>
          </a:xfrm>
          <a:custGeom>
            <a:avLst/>
            <a:gdLst/>
            <a:ahLst/>
            <a:cxnLst>
              <a:cxn ang="0">
                <a:pos x="0" y="1632"/>
              </a:cxn>
              <a:cxn ang="0">
                <a:pos x="1104" y="0"/>
              </a:cxn>
              <a:cxn ang="0">
                <a:pos x="3312" y="192"/>
              </a:cxn>
              <a:cxn ang="0">
                <a:pos x="3984" y="1920"/>
              </a:cxn>
              <a:cxn ang="0">
                <a:pos x="2976" y="3312"/>
              </a:cxn>
              <a:cxn ang="0">
                <a:pos x="432" y="3360"/>
              </a:cxn>
              <a:cxn ang="0">
                <a:pos x="0" y="1632"/>
              </a:cxn>
            </a:cxnLst>
            <a:rect l="0" t="0" r="r" b="b"/>
            <a:pathLst>
              <a:path w="3984" h="3360">
                <a:moveTo>
                  <a:pt x="0" y="1632"/>
                </a:moveTo>
                <a:lnTo>
                  <a:pt x="1104" y="0"/>
                </a:lnTo>
                <a:lnTo>
                  <a:pt x="3312" y="192"/>
                </a:lnTo>
                <a:lnTo>
                  <a:pt x="3984" y="1920"/>
                </a:lnTo>
                <a:lnTo>
                  <a:pt x="2976" y="3312"/>
                </a:lnTo>
                <a:lnTo>
                  <a:pt x="432" y="3360"/>
                </a:lnTo>
                <a:lnTo>
                  <a:pt x="0" y="1632"/>
                </a:lnTo>
                <a:close/>
              </a:path>
            </a:pathLst>
          </a:custGeom>
          <a:solidFill>
            <a:srgbClr val="D0F743"/>
          </a:solidFill>
          <a:ln w="76200" cmpd="sng">
            <a:solidFill>
              <a:srgbClr val="0B0BDB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914400" y="1524000"/>
            <a:ext cx="3657600" cy="1396752"/>
          </a:xfrm>
          <a:prstGeom prst="line">
            <a:avLst/>
          </a:prstGeom>
          <a:noFill/>
          <a:ln w="57150">
            <a:solidFill>
              <a:srgbClr val="0B0BDB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990600" y="2895600"/>
            <a:ext cx="4343400" cy="228600"/>
          </a:xfrm>
          <a:prstGeom prst="line">
            <a:avLst/>
          </a:prstGeom>
          <a:noFill/>
          <a:ln w="57150">
            <a:solidFill>
              <a:srgbClr val="0B0BDB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914400" y="2895600"/>
            <a:ext cx="3352800" cy="1600200"/>
          </a:xfrm>
          <a:prstGeom prst="line">
            <a:avLst/>
          </a:prstGeom>
          <a:noFill/>
          <a:ln w="57150">
            <a:solidFill>
              <a:srgbClr val="0B0BDB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62600" y="1447800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 = 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 +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472440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фигуры равна сумме площадей его частей.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152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свойства площадей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presstile.ru/wp-content/uploads/2017/04/dc852e9f38df90fdf573bd53c93ce06d.jpg"/>
          <p:cNvPicPr>
            <a:picLocks noChangeAspect="1" noChangeArrowheads="1"/>
          </p:cNvPicPr>
          <p:nvPr/>
        </p:nvPicPr>
        <p:blipFill>
          <a:blip r:embed="rId3" cstate="print"/>
          <a:srcRect l="18667" t="12444" r="14667" b="12889"/>
          <a:stretch>
            <a:fillRect/>
          </a:stretch>
        </p:blipFill>
        <p:spPr bwMode="auto">
          <a:xfrm>
            <a:off x="4572000" y="2819400"/>
            <a:ext cx="3991429" cy="3352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67600" y="3962400"/>
            <a:ext cx="1676400" cy="13416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8600"/>
            <a:ext cx="6629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309EB"/>
                </a:solidFill>
              </a:rPr>
              <a:t>Задача: </a:t>
            </a:r>
            <a:r>
              <a:rPr lang="ru-RU" sz="2400" dirty="0" smtClean="0"/>
              <a:t>Решили сын с отцом своими руками построить беседку с четырёхскатной крышей. Составили проект, рассчитали необходимое количество бруса, а вот сколько нужно черепицы для крыши, посчитать затрудняются.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?</a:t>
            </a:r>
            <a:r>
              <a:rPr lang="ru-RU" sz="2400" dirty="0" smtClean="0"/>
              <a:t> Посчитайте сколько нужно купить пачек черепицы, если в одной пачке 3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черепицы.</a:t>
            </a:r>
          </a:p>
          <a:p>
            <a:endParaRPr lang="ru-RU" dirty="0"/>
          </a:p>
        </p:txBody>
      </p:sp>
      <p:pic>
        <p:nvPicPr>
          <p:cNvPr id="7" name="Рисунок 6" descr="D:\Users\Администратор\Documents\Мои документы (школа)\8 класс\Геометрия\besrdka-svoimi-rukami-201 - копия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43434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57800" y="4724400"/>
            <a:ext cx="2018684" cy="16155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66800" y="20574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309EB"/>
                </a:solidFill>
                <a:latin typeface="Arial Black" pitchFamily="34" charset="0"/>
                <a:cs typeface="Times New Roman" pitchFamily="18" charset="0"/>
              </a:rPr>
              <a:t>Площадь треугольника</a:t>
            </a:r>
            <a:endParaRPr lang="ru-RU" sz="3600" b="1" dirty="0">
              <a:solidFill>
                <a:srgbClr val="0309EB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1219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15.12.2023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11430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Классная работа</a:t>
            </a:r>
            <a:endParaRPr lang="ru-RU" sz="3600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990600" y="2895600"/>
            <a:ext cx="4800600" cy="2743200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4114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  </a:t>
            </a:r>
            <a:r>
              <a:rPr lang="en-US" sz="6600" dirty="0" smtClean="0">
                <a:solidFill>
                  <a:srgbClr val="C00000"/>
                </a:solidFill>
              </a:rPr>
              <a:t>S-</a:t>
            </a:r>
            <a:r>
              <a:rPr lang="ru-RU" sz="6600" dirty="0" smtClean="0">
                <a:solidFill>
                  <a:srgbClr val="C00000"/>
                </a:solidFill>
              </a:rPr>
              <a:t>?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урока: 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48843" y="4953000"/>
            <a:ext cx="2095157" cy="167672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14400" y="1295400"/>
            <a:ext cx="7696200" cy="415498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37306"/>
                </a:solidFill>
              </a:rPr>
              <a:t>Открыть (вывести)</a:t>
            </a:r>
          </a:p>
          <a:p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37306"/>
                </a:solidFill>
              </a:rPr>
              <a:t>  формулу для  нахождения </a:t>
            </a:r>
          </a:p>
          <a:p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37306"/>
                </a:solidFill>
              </a:rPr>
              <a:t>  площади треугольника.</a:t>
            </a:r>
          </a:p>
          <a:p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37306"/>
                </a:solidFill>
                <a:effectLst/>
              </a:rPr>
              <a:t>Научиться решать задачи,</a:t>
            </a:r>
          </a:p>
          <a:p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37306"/>
                </a:solidFill>
                <a:effectLst/>
              </a:rPr>
              <a:t>  используя эту формулу.</a:t>
            </a:r>
            <a:endParaRPr lang="ru-RU" sz="4400" b="1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037306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4861472"/>
            <a:ext cx="2018684" cy="16155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9200" y="2133600"/>
            <a:ext cx="2971800" cy="1219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47800" y="304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152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Устная Работа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5400" y="1219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E0000"/>
                </a:solidFill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Задача 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38200" y="3276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91000" y="3276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91000" y="1752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14400" y="1752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2133600" y="3429000"/>
            <a:ext cx="91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32</a:t>
            </a:r>
            <a:r>
              <a:rPr lang="en-US" sz="2400" b="1" dirty="0" smtClean="0"/>
              <a:t> 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4267200" y="2514600"/>
            <a:ext cx="91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10</a:t>
            </a:r>
            <a:r>
              <a:rPr lang="en-US" sz="2400" b="1" dirty="0" smtClean="0"/>
              <a:t> 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181600" y="4191000"/>
            <a:ext cx="3505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ABCD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320 см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86400" y="1524000"/>
            <a:ext cx="342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ABCD</a:t>
            </a:r>
            <a:r>
              <a:rPr lang="ru-RU" sz="2000" b="1" dirty="0" smtClean="0"/>
              <a:t> </a:t>
            </a:r>
            <a:r>
              <a:rPr lang="en-US" sz="2000" b="1" dirty="0" smtClean="0"/>
              <a:t>-</a:t>
            </a:r>
            <a:r>
              <a:rPr lang="ru-RU" sz="2000" b="1" dirty="0" smtClean="0"/>
              <a:t> прямоугольник,</a:t>
            </a:r>
          </a:p>
          <a:p>
            <a:r>
              <a:rPr lang="ru-RU" sz="2000" b="1" dirty="0" smtClean="0"/>
              <a:t>Найти: </a:t>
            </a:r>
            <a:r>
              <a:rPr lang="en-US" sz="2000" b="1" dirty="0" smtClean="0"/>
              <a:t>S(ABCD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79193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9906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4" name="Picture 4" descr="http://www.playcast.ru/uploads/2015/08/19/147426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838200" cy="838200"/>
          </a:xfrm>
          <a:prstGeom prst="rect">
            <a:avLst/>
          </a:prstGeom>
          <a:noFill/>
        </p:spPr>
      </p:pic>
      <p:pic>
        <p:nvPicPr>
          <p:cNvPr id="7" name="Picture 2" descr="http://fon-png.ru/wp-content/uploads/2017/08/%D0%9A%D0%B0%D1%80%D0%B0%D0%BD%D0%B4%D0%B0%D1%88-%D1%83%D1%87%D0%B8%D1%82%D0%B5%D0%BB%D1%8C-696x5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4861472"/>
            <a:ext cx="2018684" cy="16155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47800" y="304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152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Устная Работа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5400" y="1219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Задача 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5800" y="3581400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57600" y="35814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/>
              <a:t>D</a:t>
            </a:r>
            <a:endParaRPr lang="ru-RU" sz="24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14800" y="1752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43000" y="1752600"/>
            <a:ext cx="358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1828800" y="3962400"/>
            <a:ext cx="91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10</a:t>
            </a:r>
            <a:r>
              <a:rPr lang="en-US" sz="2400" b="1" dirty="0" smtClean="0"/>
              <a:t> 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181600" y="4191000"/>
            <a:ext cx="3505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ABCD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60 см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86400" y="1524000"/>
            <a:ext cx="342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ABCD</a:t>
            </a:r>
            <a:r>
              <a:rPr lang="ru-RU" sz="2000" b="1" dirty="0" smtClean="0"/>
              <a:t> </a:t>
            </a:r>
            <a:r>
              <a:rPr lang="en-US" sz="2000" b="1" dirty="0" smtClean="0"/>
              <a:t>-</a:t>
            </a:r>
            <a:r>
              <a:rPr lang="ru-RU" sz="2000" b="1" dirty="0" smtClean="0"/>
              <a:t> параллелограмм,</a:t>
            </a:r>
          </a:p>
          <a:p>
            <a:r>
              <a:rPr lang="ru-RU" sz="2000" b="1" dirty="0" smtClean="0"/>
              <a:t>Найти: </a:t>
            </a:r>
            <a:r>
              <a:rPr lang="en-US" sz="2000" b="1" dirty="0" smtClean="0"/>
              <a:t>S(ABCD</a:t>
            </a:r>
            <a:r>
              <a:rPr lang="ru-RU" sz="2000" b="1" dirty="0" smtClean="0"/>
              <a:t>)</a:t>
            </a:r>
          </a:p>
          <a:p>
            <a:r>
              <a:rPr lang="en-US" sz="2000" b="1" dirty="0" smtClean="0"/>
              <a:t>AD = 10 </a:t>
            </a:r>
            <a:r>
              <a:rPr lang="ru-RU" sz="2000" b="1" dirty="0" smtClean="0"/>
              <a:t>см</a:t>
            </a:r>
            <a:endParaRPr lang="ru-RU" sz="2000" b="1" dirty="0"/>
          </a:p>
        </p:txBody>
      </p:sp>
      <p:sp>
        <p:nvSpPr>
          <p:cNvPr id="20" name="Параллелограмм 19"/>
          <p:cNvSpPr/>
          <p:nvPr/>
        </p:nvSpPr>
        <p:spPr>
          <a:xfrm>
            <a:off x="1066800" y="2057400"/>
            <a:ext cx="3048000" cy="1676400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524000" y="2057400"/>
            <a:ext cx="0" cy="1676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71600" y="3657600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Н</a:t>
            </a:r>
            <a:endParaRPr lang="ru-RU" sz="2400" b="1" dirty="0"/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1524000" y="2667000"/>
            <a:ext cx="91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6</a:t>
            </a:r>
            <a:r>
              <a:rPr lang="en-US" sz="2400" b="1" dirty="0" smtClean="0"/>
              <a:t> 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6019800"/>
            <a:ext cx="5181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Оцените себя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569</Words>
  <Application>Microsoft Office PowerPoint</Application>
  <PresentationFormat>Экран (4:3)</PresentationFormat>
  <Paragraphs>117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61</cp:revision>
  <dcterms:created xsi:type="dcterms:W3CDTF">2006-08-16T00:00:00Z</dcterms:created>
  <dcterms:modified xsi:type="dcterms:W3CDTF">2023-12-14T18:29:42Z</dcterms:modified>
</cp:coreProperties>
</file>