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7" r:id="rId4"/>
    <p:sldId id="260" r:id="rId5"/>
    <p:sldId id="268" r:id="rId6"/>
    <p:sldId id="273" r:id="rId7"/>
    <p:sldId id="269" r:id="rId8"/>
    <p:sldId id="257" r:id="rId9"/>
    <p:sldId id="274" r:id="rId10"/>
    <p:sldId id="272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3" autoAdjust="0"/>
    <p:restoredTop sz="94660"/>
  </p:normalViewPr>
  <p:slideViewPr>
    <p:cSldViewPr>
      <p:cViewPr>
        <p:scale>
          <a:sx n="60" d="100"/>
          <a:sy n="60" d="100"/>
        </p:scale>
        <p:origin x="-160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06084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0758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123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373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6273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823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2632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103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444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765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710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2426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975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Office_PowerPoint5.sldx"/><Relationship Id="rId3" Type="http://schemas.openxmlformats.org/officeDocument/2006/relationships/image" Target="../media/image4.jpeg"/><Relationship Id="rId7" Type="http://schemas.openxmlformats.org/officeDocument/2006/relationships/package" Target="../embeddings/______Microsoft_Office_PowerPoint4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Microsoft_Office_PowerPoint3.sldx"/><Relationship Id="rId5" Type="http://schemas.openxmlformats.org/officeDocument/2006/relationships/package" Target="../embeddings/______Microsoft_Office_PowerPoint2.sldx"/><Relationship Id="rId4" Type="http://schemas.openxmlformats.org/officeDocument/2006/relationships/package" Target="../embeddings/______Microsoft_Office_PowerPoint1.sld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Наталья Николаевна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1700808"/>
            <a:ext cx="7358082" cy="2786082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0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«</a:t>
            </a:r>
            <a:r>
              <a:rPr lang="ru-RU" sz="40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Ф</a:t>
            </a:r>
            <a:r>
              <a:rPr lang="ru-RU" sz="40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ормы </a:t>
            </a:r>
            <a:r>
              <a:rPr lang="ru-RU" sz="40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работы </a:t>
            </a:r>
          </a:p>
          <a:p>
            <a:r>
              <a:rPr lang="ru-RU" sz="4000" b="1" spc="150" dirty="0" smtClean="0">
                <a:ln w="11430"/>
                <a:solidFill>
                  <a:schemeClr val="bg1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учителя-дефектолога в рамках сопровождения родителя ребенка с ОВЗ»</a:t>
            </a:r>
            <a:endParaRPr lang="ru-RU" sz="4000" b="1" spc="150" dirty="0">
              <a:ln w="11430"/>
              <a:solidFill>
                <a:schemeClr val="bg1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6215082"/>
            <a:ext cx="20717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Лабинск 2024 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00430" y="428604"/>
            <a:ext cx="53578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Monotype Corsiva" pitchFamily="66" charset="0"/>
                <a:cs typeface="Arial" pitchFamily="34" charset="0"/>
              </a:rPr>
              <a:t>Лучше всего можно помочь детям, помогая их родителям.</a:t>
            </a:r>
            <a:endParaRPr lang="ru-RU" sz="40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Т.Харрис</a:t>
            </a:r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Monotype Corsiva" pitchFamily="66" charset="0"/>
                <a:cs typeface="Arial" pitchFamily="34" charset="0"/>
              </a:rPr>
              <a:t> </a:t>
            </a:r>
            <a:endParaRPr lang="ru-RU" sz="48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29256" y="5429264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Снегирева Наталья Николаевна</a:t>
            </a:r>
          </a:p>
          <a:p>
            <a:pPr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Учитель-дефектолог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357222" y="214290"/>
            <a:ext cx="41148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Презентации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642910" y="1571612"/>
            <a:ext cx="4614866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«Адаптационный период»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«Готовность к школе»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«Мотивационная готовность к школе»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«Ранний детский аутизм (РДА)»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«Задержка психического развития» </a:t>
            </a:r>
          </a:p>
          <a:p>
            <a:r>
              <a:rPr lang="ru-RU" sz="1600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«Кризисы дошкольного возраста»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«Одаренный ребенок»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«Презентация ДОУ»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«Презентация программы ДОУ»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3214678" y="4500570"/>
          <a:ext cx="2756514" cy="2071702"/>
        </p:xfrm>
        <a:graphic>
          <a:graphicData uri="http://schemas.openxmlformats.org/presentationml/2006/ole">
            <p:oleObj spid="_x0000_s2049" name="Слайд" r:id="rId4" imgW="4570378" imgH="3427533" progId="PowerPoint.Slide.12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285720" y="4500570"/>
          <a:ext cx="2857520" cy="2147615"/>
        </p:xfrm>
        <a:graphic>
          <a:graphicData uri="http://schemas.openxmlformats.org/presentationml/2006/ole">
            <p:oleObj spid="_x0000_s2051" name="Слайд" r:id="rId5" imgW="4570378" imgH="3427533" progId="PowerPoint.Slide.12">
              <p:embed/>
            </p:oleObj>
          </a:graphicData>
        </a:graphic>
      </p:graphicFrame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6143636" y="4429132"/>
          <a:ext cx="2714644" cy="2071702"/>
        </p:xfrm>
        <a:graphic>
          <a:graphicData uri="http://schemas.openxmlformats.org/presentationml/2006/ole">
            <p:oleObj spid="_x0000_s2055" name="Слайд" r:id="rId6" imgW="4570378" imgH="3427533" progId="PowerPoint.Slide.12">
              <p:embed/>
            </p:oleObj>
          </a:graphicData>
        </a:graphic>
      </p:graphicFrame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6143636" y="214290"/>
          <a:ext cx="2714644" cy="2040234"/>
        </p:xfrm>
        <a:graphic>
          <a:graphicData uri="http://schemas.openxmlformats.org/presentationml/2006/ole">
            <p:oleObj spid="_x0000_s2061" name="Слайд" r:id="rId7" imgW="4570378" imgH="3427533" progId="PowerPoint.Slide.12">
              <p:embed/>
            </p:oleObj>
          </a:graphicData>
        </a:graphic>
      </p:graphicFrame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63" name="Object 15"/>
          <p:cNvGraphicFramePr>
            <a:graphicFrameLocks noChangeAspect="1"/>
          </p:cNvGraphicFramePr>
          <p:nvPr/>
        </p:nvGraphicFramePr>
        <p:xfrm>
          <a:off x="6143636" y="2357430"/>
          <a:ext cx="2643206" cy="1986543"/>
        </p:xfrm>
        <a:graphic>
          <a:graphicData uri="http://schemas.openxmlformats.org/presentationml/2006/ole">
            <p:oleObj spid="_x0000_s2063" name="Слайд" r:id="rId8" imgW="4570378" imgH="342753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Процесс развития и воспитания, несомненно, будет успешным, а сотрудничество с родителями – плодотворным, если девизом  педагога станут слова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3214686"/>
            <a:ext cx="8801072" cy="2000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«Каждому ребенку – свою долю аплодисментов»</a:t>
            </a:r>
            <a:endParaRPr kumimoji="0" lang="ru-RU" sz="4000" b="1" i="0" u="none" strike="noStrike" kern="1200" cap="none" spc="0" normalizeH="0" baseline="0" noProof="0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AutoShape 13"/>
          <p:cNvSpPr>
            <a:spLocks noChangeArrowheads="1"/>
          </p:cNvSpPr>
          <p:nvPr/>
        </p:nvSpPr>
        <p:spPr bwMode="gray">
          <a:xfrm>
            <a:off x="5143504" y="3429000"/>
            <a:ext cx="3714808" cy="142876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14"/>
          <p:cNvSpPr>
            <a:spLocks noChangeArrowheads="1"/>
          </p:cNvSpPr>
          <p:nvPr/>
        </p:nvSpPr>
        <p:spPr bwMode="gray">
          <a:xfrm>
            <a:off x="5072066" y="1714488"/>
            <a:ext cx="3819524" cy="157163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20"/>
          <p:cNvSpPr>
            <a:spLocks noChangeArrowheads="1"/>
          </p:cNvSpPr>
          <p:nvPr/>
        </p:nvSpPr>
        <p:spPr bwMode="gray">
          <a:xfrm rot="5400000">
            <a:off x="4500562" y="2143116"/>
            <a:ext cx="488950" cy="488950"/>
          </a:xfrm>
          <a:prstGeom prst="diamond">
            <a:avLst/>
          </a:prstGeom>
          <a:solidFill>
            <a:schemeClr val="hlink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21"/>
          <p:cNvSpPr>
            <a:spLocks noChangeArrowheads="1"/>
          </p:cNvSpPr>
          <p:nvPr/>
        </p:nvSpPr>
        <p:spPr bwMode="gray">
          <a:xfrm rot="5400000">
            <a:off x="4572000" y="3714752"/>
            <a:ext cx="488950" cy="488950"/>
          </a:xfrm>
          <a:prstGeom prst="diamond">
            <a:avLst/>
          </a:prstGeom>
          <a:solidFill>
            <a:schemeClr val="folHlink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23"/>
          <p:cNvSpPr>
            <a:spLocks noChangeArrowheads="1"/>
          </p:cNvSpPr>
          <p:nvPr/>
        </p:nvSpPr>
        <p:spPr bwMode="gray">
          <a:xfrm>
            <a:off x="5214942" y="5072074"/>
            <a:ext cx="3643338" cy="1181102"/>
          </a:xfrm>
          <a:prstGeom prst="roundRect">
            <a:avLst>
              <a:gd name="adj" fmla="val 19049"/>
            </a:avLst>
          </a:prstGeom>
          <a:gradFill rotWithShape="1">
            <a:gsLst>
              <a:gs pos="0">
                <a:srgbClr val="DDDDDD"/>
              </a:gs>
              <a:gs pos="50000">
                <a:srgbClr val="DDDDDD">
                  <a:gamma/>
                  <a:tint val="38039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24"/>
          <p:cNvSpPr>
            <a:spLocks noChangeArrowheads="1"/>
          </p:cNvSpPr>
          <p:nvPr/>
        </p:nvSpPr>
        <p:spPr bwMode="gray">
          <a:xfrm rot="5400000">
            <a:off x="4643438" y="5429264"/>
            <a:ext cx="488950" cy="488950"/>
          </a:xfrm>
          <a:prstGeom prst="diamond">
            <a:avLst/>
          </a:prstGeom>
          <a:solidFill>
            <a:schemeClr val="accent1"/>
          </a:solidFill>
          <a:ln w="19050">
            <a:solidFill>
              <a:srgbClr val="F8F8F8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gray">
          <a:xfrm>
            <a:off x="5214942" y="1772816"/>
            <a:ext cx="3677538" cy="1449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Наиболее распространены. Они подразумевают работу со всем или большим составом родителей ДОУ (группы). Это совместные мероприятия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педагогов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некоторых из них участвуют и дети.</a:t>
            </a:r>
            <a:r>
              <a:rPr lang="en-US" b="1" i="0" dirty="0" smtClean="0">
                <a:solidFill>
                  <a:srgbClr val="08080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 smtClean="0">
              <a:solidFill>
                <a:srgbClr val="08080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gray">
          <a:xfrm>
            <a:off x="5357818" y="3571876"/>
            <a:ext cx="3643338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 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Предназначены для индивидуальной    работы с родителями (или другими         членами семьи) воспитанников.</a:t>
            </a:r>
            <a:endParaRPr lang="en-US" b="1" i="0" dirty="0">
              <a:cs typeface="Arial" charset="0"/>
            </a:endParaRPr>
          </a:p>
        </p:txBody>
      </p:sp>
      <p:sp>
        <p:nvSpPr>
          <p:cNvPr id="20" name="Oval 30"/>
          <p:cNvSpPr>
            <a:spLocks noChangeArrowheads="1"/>
          </p:cNvSpPr>
          <p:nvPr/>
        </p:nvSpPr>
        <p:spPr bwMode="ltGray">
          <a:xfrm>
            <a:off x="214282" y="2000240"/>
            <a:ext cx="4286280" cy="4156085"/>
          </a:xfrm>
          <a:prstGeom prst="ellipse">
            <a:avLst/>
          </a:prstGeom>
          <a:solidFill>
            <a:schemeClr val="hlink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31"/>
          <p:cNvSpPr>
            <a:spLocks noChangeArrowheads="1"/>
          </p:cNvSpPr>
          <p:nvPr/>
        </p:nvSpPr>
        <p:spPr bwMode="ltGray">
          <a:xfrm>
            <a:off x="785786" y="3143248"/>
            <a:ext cx="3286148" cy="3021015"/>
          </a:xfrm>
          <a:prstGeom prst="ellipse">
            <a:avLst/>
          </a:prstGeom>
          <a:solidFill>
            <a:schemeClr val="folHlink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32"/>
          <p:cNvSpPr>
            <a:spLocks noChangeArrowheads="1"/>
          </p:cNvSpPr>
          <p:nvPr/>
        </p:nvSpPr>
        <p:spPr bwMode="gray">
          <a:xfrm>
            <a:off x="1354138" y="4025900"/>
            <a:ext cx="2160587" cy="2139950"/>
          </a:xfrm>
          <a:prstGeom prst="ellipse">
            <a:avLst/>
          </a:prstGeom>
          <a:solidFill>
            <a:schemeClr val="accent1"/>
          </a:solidFill>
          <a:ln w="19050">
            <a:solidFill>
              <a:srgbClr val="F8F8F8"/>
            </a:solidFill>
            <a:round/>
            <a:headEnd/>
            <a:tailEnd/>
          </a:ln>
          <a:effectLst>
            <a:outerShdw dist="91581" dir="3378596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black">
          <a:xfrm>
            <a:off x="1285852" y="4643446"/>
            <a:ext cx="2214578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 smtClean="0">
                <a:cs typeface="Arial" charset="0"/>
              </a:rPr>
              <a:t>н</a:t>
            </a:r>
            <a:r>
              <a:rPr lang="ru-RU" sz="2400" b="1" i="0" dirty="0" smtClean="0">
                <a:cs typeface="Arial" charset="0"/>
              </a:rPr>
              <a:t>аглядно</a:t>
            </a:r>
            <a:r>
              <a:rPr lang="ru-RU" b="1" i="0" dirty="0" smtClean="0">
                <a:cs typeface="Arial" charset="0"/>
              </a:rPr>
              <a:t> - информационные</a:t>
            </a:r>
            <a:endParaRPr lang="en-US" b="1" i="0" dirty="0">
              <a:cs typeface="Arial" charset="0"/>
            </a:endParaRPr>
          </a:p>
        </p:txBody>
      </p:sp>
      <p:sp>
        <p:nvSpPr>
          <p:cNvPr id="26" name="Text Box 18"/>
          <p:cNvSpPr txBox="1">
            <a:spLocks noChangeArrowheads="1"/>
          </p:cNvSpPr>
          <p:nvPr/>
        </p:nvSpPr>
        <p:spPr bwMode="black">
          <a:xfrm>
            <a:off x="1071538" y="3500438"/>
            <a:ext cx="271464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i="0" dirty="0" smtClean="0">
                <a:cs typeface="Arial" charset="0"/>
              </a:rPr>
              <a:t>индивидуальные</a:t>
            </a:r>
            <a:endParaRPr lang="en-US" b="1" i="0" dirty="0">
              <a:cs typeface="Arial" charset="0"/>
            </a:endParaRP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black">
          <a:xfrm>
            <a:off x="1357290" y="2500306"/>
            <a:ext cx="207170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i="0" dirty="0" smtClean="0">
                <a:cs typeface="Arial" charset="0"/>
              </a:rPr>
              <a:t>групповые</a:t>
            </a:r>
            <a:endParaRPr lang="en-US" sz="2000" b="1" i="0" dirty="0">
              <a:cs typeface="Arial" charset="0"/>
            </a:endParaRPr>
          </a:p>
        </p:txBody>
      </p:sp>
      <p:sp>
        <p:nvSpPr>
          <p:cNvPr id="29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Формы работы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29256" y="5214950"/>
            <a:ext cx="35004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Играют роль опосредованного общения между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учителем-дефектологом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родителями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1562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Формы работы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 flipV="1">
            <a:off x="928662" y="4286256"/>
            <a:ext cx="2260593" cy="2214578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 flipV="1">
            <a:off x="3857620" y="3571876"/>
            <a:ext cx="2214578" cy="2938462"/>
          </a:xfrm>
          <a:prstGeom prst="can">
            <a:avLst>
              <a:gd name="adj" fmla="val 23314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 flipV="1">
            <a:off x="6500826" y="3214686"/>
            <a:ext cx="2382824" cy="3262314"/>
          </a:xfrm>
          <a:prstGeom prst="can">
            <a:avLst>
              <a:gd name="adj" fmla="val 22946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3857620" y="3429000"/>
            <a:ext cx="2214578" cy="663576"/>
            <a:chOff x="1003" y="2400"/>
            <a:chExt cx="1089" cy="336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6500826" y="3143248"/>
            <a:ext cx="2381237" cy="520700"/>
            <a:chOff x="1003" y="2400"/>
            <a:chExt cx="1089" cy="336"/>
          </a:xfrm>
        </p:grpSpPr>
        <p:sp>
          <p:nvSpPr>
            <p:cNvPr id="11" name="Oval 11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928662" y="4214818"/>
            <a:ext cx="2254243" cy="520700"/>
            <a:chOff x="1003" y="2400"/>
            <a:chExt cx="1089" cy="336"/>
          </a:xfrm>
        </p:grpSpPr>
        <p:sp>
          <p:nvSpPr>
            <p:cNvPr id="14" name="Oval 14"/>
            <p:cNvSpPr>
              <a:spLocks noChangeArrowheads="1"/>
            </p:cNvSpPr>
            <p:nvPr/>
          </p:nvSpPr>
          <p:spPr bwMode="gray">
            <a:xfrm>
              <a:off x="1006" y="24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1003" y="240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1214414" y="5000636"/>
            <a:ext cx="19288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консультации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беседы</a:t>
            </a:r>
          </a:p>
          <a:p>
            <a:endParaRPr lang="en-US" sz="1600" b="1" dirty="0">
              <a:solidFill>
                <a:srgbClr val="010000"/>
              </a:solidFill>
              <a:cs typeface="Arial" charset="0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3857620" y="4057233"/>
            <a:ext cx="2428892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информационные проспекты для родителей;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памятки, папки –передвижки;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буклеты;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10000"/>
                </a:solidFill>
                <a:latin typeface="Times New Roman" pitchFamily="18" charset="0"/>
                <a:cs typeface="Times New Roman" pitchFamily="18" charset="0"/>
              </a:rPr>
              <a:t> презентации;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10000"/>
                </a:solidFill>
                <a:latin typeface="Times New Roman" pitchFamily="18" charset="0"/>
                <a:cs typeface="Times New Roman" pitchFamily="18" charset="0"/>
              </a:rPr>
              <a:t> информационный стенд </a:t>
            </a:r>
            <a:r>
              <a:rPr lang="ru-RU" sz="1600" dirty="0" smtClean="0">
                <a:solidFill>
                  <a:srgbClr val="010000"/>
                </a:solidFill>
                <a:latin typeface="Times New Roman" pitchFamily="18" charset="0"/>
                <a:cs typeface="Times New Roman" pitchFamily="18" charset="0"/>
              </a:rPr>
              <a:t>учителя-дефектолога;</a:t>
            </a:r>
            <a:endParaRPr lang="ru-RU" sz="1600" dirty="0" smtClean="0">
              <a:solidFill>
                <a:srgbClr val="01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solidFill>
                  <a:srgbClr val="010000"/>
                </a:solidFill>
                <a:latin typeface="Times New Roman" pitchFamily="18" charset="0"/>
                <a:cs typeface="Times New Roman" pitchFamily="18" charset="0"/>
              </a:rPr>
              <a:t>страница на сайте</a:t>
            </a:r>
          </a:p>
          <a:p>
            <a:pPr lvl="0">
              <a:buFont typeface="Arial" pitchFamily="34" charset="0"/>
              <a:buChar char="•"/>
            </a:pPr>
            <a:endParaRPr lang="ru-RU" sz="1600" dirty="0" smtClean="0">
              <a:solidFill>
                <a:srgbClr val="01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endParaRPr lang="ru-RU" sz="1600" dirty="0" smtClean="0">
              <a:solidFill>
                <a:srgbClr val="01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en-US" sz="1600" dirty="0">
              <a:solidFill>
                <a:srgbClr val="01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6572232" y="3643314"/>
            <a:ext cx="257176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дни открытых дверей;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родительские собрания;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анкетирование/опрос родителей;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групповые беседы;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лекции и консультации; 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игры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занятия для родителей с элементами тренинга;</a:t>
            </a:r>
          </a:p>
          <a:p>
            <a:pPr lvl="0"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психодиагностика ребенка    в присутствии родителей</a:t>
            </a:r>
            <a:endParaRPr lang="en-US" sz="1600" b="1" dirty="0">
              <a:solidFill>
                <a:srgbClr val="01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" name="Picture 24" descr="shadow_1_m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gray">
          <a:xfrm>
            <a:off x="7000892" y="3214686"/>
            <a:ext cx="1570615" cy="295275"/>
          </a:xfrm>
          <a:prstGeom prst="rect">
            <a:avLst/>
          </a:prstGeom>
          <a:noFill/>
        </p:spPr>
      </p:pic>
      <p:grpSp>
        <p:nvGrpSpPr>
          <p:cNvPr id="25" name="Group 25"/>
          <p:cNvGrpSpPr>
            <a:grpSpLocks/>
          </p:cNvGrpSpPr>
          <p:nvPr/>
        </p:nvGrpSpPr>
        <p:grpSpPr bwMode="auto">
          <a:xfrm>
            <a:off x="6715140" y="1500174"/>
            <a:ext cx="2060561" cy="1857388"/>
            <a:chOff x="887" y="2040"/>
            <a:chExt cx="433" cy="422"/>
          </a:xfrm>
        </p:grpSpPr>
        <p:pic>
          <p:nvPicPr>
            <p:cNvPr id="26" name="Picture 26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27" name="Oval 27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5000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8" name="Picture 28" descr="Picture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29" name="Rectangle 29"/>
          <p:cNvSpPr>
            <a:spLocks noChangeArrowheads="1"/>
          </p:cNvSpPr>
          <p:nvPr/>
        </p:nvSpPr>
        <p:spPr bwMode="gray">
          <a:xfrm>
            <a:off x="6572264" y="2143116"/>
            <a:ext cx="235745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2000" b="1" dirty="0" smtClean="0">
                <a:solidFill>
                  <a:srgbClr val="FEFFFF"/>
                </a:solidFill>
                <a:cs typeface="Arial" charset="0"/>
              </a:rPr>
              <a:t>групповые</a:t>
            </a:r>
            <a:endParaRPr lang="ru-RU" b="1" dirty="0" smtClean="0">
              <a:solidFill>
                <a:srgbClr val="FEFFFF"/>
              </a:solidFill>
              <a:cs typeface="Arial" charset="0"/>
            </a:endParaRPr>
          </a:p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endParaRPr lang="en-US" b="1" dirty="0">
              <a:solidFill>
                <a:srgbClr val="FEFFFF"/>
              </a:solidFill>
              <a:cs typeface="Arial" charset="0"/>
            </a:endParaRPr>
          </a:p>
        </p:txBody>
      </p:sp>
      <p:pic>
        <p:nvPicPr>
          <p:cNvPr id="30" name="Picture 30" descr="shadow_1_m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gray">
          <a:xfrm>
            <a:off x="3857620" y="3500438"/>
            <a:ext cx="1948004" cy="366713"/>
          </a:xfrm>
          <a:prstGeom prst="rect">
            <a:avLst/>
          </a:prstGeom>
          <a:noFill/>
        </p:spPr>
      </p:pic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3857620" y="1643050"/>
            <a:ext cx="2071702" cy="2074868"/>
            <a:chOff x="887" y="2040"/>
            <a:chExt cx="433" cy="422"/>
          </a:xfrm>
        </p:grpSpPr>
        <p:pic>
          <p:nvPicPr>
            <p:cNvPr id="32" name="Picture 32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33" name="Oval 33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5000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5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4" name="Picture 34" descr="Picture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35" name="Rectangle 35"/>
          <p:cNvSpPr>
            <a:spLocks noChangeArrowheads="1"/>
          </p:cNvSpPr>
          <p:nvPr/>
        </p:nvSpPr>
        <p:spPr bwMode="gray">
          <a:xfrm>
            <a:off x="3857620" y="2285992"/>
            <a:ext cx="207170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sz="2000" b="1" dirty="0" smtClean="0">
                <a:solidFill>
                  <a:srgbClr val="FEFFFF"/>
                </a:solidFill>
                <a:cs typeface="Arial" charset="0"/>
              </a:rPr>
              <a:t>наглядно</a:t>
            </a:r>
            <a:r>
              <a:rPr lang="ru-RU" b="1" dirty="0" smtClean="0">
                <a:solidFill>
                  <a:srgbClr val="FEFFFF"/>
                </a:solidFill>
                <a:cs typeface="Arial" charset="0"/>
              </a:rPr>
              <a:t> - информационные</a:t>
            </a:r>
            <a:endParaRPr lang="en-US" sz="2400" b="1" dirty="0">
              <a:solidFill>
                <a:srgbClr val="FEFFFF"/>
              </a:solidFill>
              <a:cs typeface="Arial" charset="0"/>
            </a:endParaRPr>
          </a:p>
        </p:txBody>
      </p:sp>
      <p:pic>
        <p:nvPicPr>
          <p:cNvPr id="42" name="Picture 42" descr="shadow_1_m"/>
          <p:cNvPicPr>
            <a:picLocks noChangeAspect="1" noChangeArrowheads="1"/>
          </p:cNvPicPr>
          <p:nvPr/>
        </p:nvPicPr>
        <p:blipFill>
          <a:blip r:embed="rId4" cstate="print">
            <a:lum bright="12000"/>
          </a:blip>
          <a:srcRect/>
          <a:stretch>
            <a:fillRect/>
          </a:stretch>
        </p:blipFill>
        <p:spPr bwMode="gray">
          <a:xfrm>
            <a:off x="1500166" y="4429132"/>
            <a:ext cx="1189038" cy="223837"/>
          </a:xfrm>
          <a:prstGeom prst="rect">
            <a:avLst/>
          </a:prstGeom>
          <a:noFill/>
        </p:spPr>
      </p:pic>
      <p:grpSp>
        <p:nvGrpSpPr>
          <p:cNvPr id="43" name="Group 43"/>
          <p:cNvGrpSpPr>
            <a:grpSpLocks/>
          </p:cNvGrpSpPr>
          <p:nvPr/>
        </p:nvGrpSpPr>
        <p:grpSpPr bwMode="auto">
          <a:xfrm>
            <a:off x="1071538" y="2571744"/>
            <a:ext cx="2000264" cy="1971677"/>
            <a:chOff x="887" y="2040"/>
            <a:chExt cx="433" cy="422"/>
          </a:xfrm>
        </p:grpSpPr>
        <p:pic>
          <p:nvPicPr>
            <p:cNvPr id="44" name="Picture 44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887" y="2040"/>
              <a:ext cx="430" cy="420"/>
            </a:xfrm>
            <a:prstGeom prst="rect">
              <a:avLst/>
            </a:prstGeom>
            <a:noFill/>
          </p:spPr>
        </p:pic>
        <p:sp>
          <p:nvSpPr>
            <p:cNvPr id="45" name="Oval 45"/>
            <p:cNvSpPr>
              <a:spLocks noChangeArrowheads="1"/>
            </p:cNvSpPr>
            <p:nvPr/>
          </p:nvSpPr>
          <p:spPr bwMode="gray">
            <a:xfrm>
              <a:off x="887" y="204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5000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6" name="Picture 46" descr="Picture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930" y="2044"/>
              <a:ext cx="345" cy="149"/>
            </a:xfrm>
            <a:prstGeom prst="rect">
              <a:avLst/>
            </a:prstGeom>
            <a:noFill/>
          </p:spPr>
        </p:pic>
      </p:grpSp>
      <p:sp>
        <p:nvSpPr>
          <p:cNvPr id="47" name="Rectangle 47"/>
          <p:cNvSpPr>
            <a:spLocks noChangeArrowheads="1"/>
          </p:cNvSpPr>
          <p:nvPr/>
        </p:nvSpPr>
        <p:spPr bwMode="gray">
          <a:xfrm>
            <a:off x="1142976" y="3357562"/>
            <a:ext cx="19288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</a:pPr>
            <a:r>
              <a:rPr lang="ru-RU" b="1" dirty="0" smtClean="0">
                <a:solidFill>
                  <a:srgbClr val="FEFFFF"/>
                </a:solidFill>
                <a:cs typeface="Arial" charset="0"/>
              </a:rPr>
              <a:t>индивидуальные</a:t>
            </a:r>
            <a:endParaRPr lang="en-US" b="1" dirty="0">
              <a:solidFill>
                <a:srgbClr val="FEFF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321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Freeform 3"/>
          <p:cNvSpPr>
            <a:spLocks/>
          </p:cNvSpPr>
          <p:nvPr/>
        </p:nvSpPr>
        <p:spPr bwMode="gray">
          <a:xfrm>
            <a:off x="615950" y="2057400"/>
            <a:ext cx="3659188" cy="1879600"/>
          </a:xfrm>
          <a:custGeom>
            <a:avLst/>
            <a:gdLst/>
            <a:ahLst/>
            <a:cxnLst>
              <a:cxn ang="0">
                <a:pos x="2304" y="691"/>
              </a:cxn>
              <a:cxn ang="0">
                <a:pos x="1991" y="833"/>
              </a:cxn>
              <a:cxn ang="0">
                <a:pos x="1817" y="1184"/>
              </a:cxn>
              <a:cxn ang="0">
                <a:pos x="0" y="1184"/>
              </a:cxn>
              <a:cxn ang="0">
                <a:pos x="0" y="1"/>
              </a:cxn>
              <a:cxn ang="0">
                <a:pos x="2305" y="0"/>
              </a:cxn>
              <a:cxn ang="0">
                <a:pos x="2304" y="691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chemeClr val="accent2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gray">
          <a:xfrm>
            <a:off x="615950" y="2176463"/>
            <a:ext cx="3652838" cy="422275"/>
          </a:xfrm>
          <a:prstGeom prst="rect">
            <a:avLst/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50000">
                <a:schemeClr val="accent2">
                  <a:gamma/>
                  <a:shade val="89020"/>
                  <a:invGamma/>
                </a:schemeClr>
              </a:gs>
              <a:gs pos="100000">
                <a:schemeClr val="accent2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>
            <a:off x="4418013" y="2060575"/>
            <a:ext cx="3659187" cy="1879600"/>
          </a:xfrm>
          <a:custGeom>
            <a:avLst/>
            <a:gdLst/>
            <a:ahLst/>
            <a:cxnLst>
              <a:cxn ang="0">
                <a:pos x="1" y="691"/>
              </a:cxn>
              <a:cxn ang="0">
                <a:pos x="314" y="833"/>
              </a:cxn>
              <a:cxn ang="0">
                <a:pos x="481" y="1182"/>
              </a:cxn>
              <a:cxn ang="0">
                <a:pos x="2305" y="1184"/>
              </a:cxn>
              <a:cxn ang="0">
                <a:pos x="2305" y="1"/>
              </a:cxn>
              <a:cxn ang="0">
                <a:pos x="0" y="0"/>
              </a:cxn>
              <a:cxn ang="0">
                <a:pos x="1" y="691"/>
              </a:cxn>
            </a:cxnLst>
            <a:rect l="0" t="0" r="r" b="b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solidFill>
            <a:schemeClr val="fol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gray">
          <a:xfrm flipH="1">
            <a:off x="4410075" y="2179638"/>
            <a:ext cx="3663950" cy="422275"/>
          </a:xfrm>
          <a:prstGeom prst="rect">
            <a:avLst/>
          </a:prstGeom>
          <a:gradFill rotWithShape="1">
            <a:gsLst>
              <a:gs pos="0">
                <a:schemeClr val="folHlink">
                  <a:alpha val="80000"/>
                </a:schemeClr>
              </a:gs>
              <a:gs pos="50000">
                <a:schemeClr val="folHlink">
                  <a:gamma/>
                  <a:shade val="89020"/>
                  <a:invGamma/>
                </a:schemeClr>
              </a:gs>
              <a:gs pos="100000">
                <a:schemeClr val="folHlink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Freeform 7"/>
          <p:cNvSpPr>
            <a:spLocks/>
          </p:cNvSpPr>
          <p:nvPr/>
        </p:nvSpPr>
        <p:spPr bwMode="blackGray">
          <a:xfrm>
            <a:off x="612775" y="4067175"/>
            <a:ext cx="3659188" cy="1879600"/>
          </a:xfrm>
          <a:custGeom>
            <a:avLst/>
            <a:gdLst/>
            <a:ahLst/>
            <a:cxnLst>
              <a:cxn ang="0">
                <a:pos x="2304" y="493"/>
              </a:cxn>
              <a:cxn ang="0">
                <a:pos x="1991" y="351"/>
              </a:cxn>
              <a:cxn ang="0">
                <a:pos x="1813" y="1"/>
              </a:cxn>
              <a:cxn ang="0">
                <a:pos x="0" y="0"/>
              </a:cxn>
              <a:cxn ang="0">
                <a:pos x="0" y="1183"/>
              </a:cxn>
              <a:cxn ang="0">
                <a:pos x="2305" y="1184"/>
              </a:cxn>
              <a:cxn ang="0">
                <a:pos x="2304" y="49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accent1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Freeform 8"/>
          <p:cNvSpPr>
            <a:spLocks/>
          </p:cNvSpPr>
          <p:nvPr/>
        </p:nvSpPr>
        <p:spPr bwMode="gray">
          <a:xfrm>
            <a:off x="4414838" y="4057650"/>
            <a:ext cx="3871938" cy="1881188"/>
          </a:xfrm>
          <a:custGeom>
            <a:avLst/>
            <a:gdLst/>
            <a:ahLst/>
            <a:cxnLst>
              <a:cxn ang="0">
                <a:pos x="1" y="494"/>
              </a:cxn>
              <a:cxn ang="0">
                <a:pos x="314" y="352"/>
              </a:cxn>
              <a:cxn ang="0">
                <a:pos x="483" y="0"/>
              </a:cxn>
              <a:cxn ang="0">
                <a:pos x="2305" y="1"/>
              </a:cxn>
              <a:cxn ang="0">
                <a:pos x="2305" y="1184"/>
              </a:cxn>
              <a:cxn ang="0">
                <a:pos x="0" y="1185"/>
              </a:cxn>
              <a:cxn ang="0">
                <a:pos x="1" y="494"/>
              </a:cxn>
            </a:cxnLst>
            <a:rect l="0" t="0" r="r" b="b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solidFill>
            <a:schemeClr val="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9" name="Freeform 9"/>
          <p:cNvSpPr>
            <a:spLocks/>
          </p:cNvSpPr>
          <p:nvPr/>
        </p:nvSpPr>
        <p:spPr bwMode="gray">
          <a:xfrm>
            <a:off x="4786314" y="4071942"/>
            <a:ext cx="3500462" cy="642942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80000"/>
                </a:schemeClr>
              </a:gs>
              <a:gs pos="50000">
                <a:schemeClr val="hlink">
                  <a:gamma/>
                  <a:shade val="89020"/>
                  <a:invGamma/>
                </a:schemeClr>
              </a:gs>
              <a:gs pos="100000">
                <a:schemeClr val="hlink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 flipH="1">
            <a:off x="642910" y="4071942"/>
            <a:ext cx="3165475" cy="684222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80000"/>
                </a:schemeClr>
              </a:gs>
              <a:gs pos="50000">
                <a:schemeClr val="accent1">
                  <a:gamma/>
                  <a:shade val="89020"/>
                  <a:invGamma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762000" y="2179638"/>
            <a:ext cx="345281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dirty="0" smtClean="0"/>
              <a:t>Педагогический консилиум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gray">
          <a:xfrm>
            <a:off x="571472" y="4000504"/>
            <a:ext cx="414340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dirty="0" smtClean="0"/>
              <a:t>«День открытых дверей» родительские  собрания</a:t>
            </a:r>
            <a:endParaRPr lang="en-US" sz="2000" b="1" dirty="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gray">
          <a:xfrm>
            <a:off x="4429124" y="2143116"/>
            <a:ext cx="385765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dirty="0" smtClean="0"/>
              <a:t>Индивидуальная консультация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gray">
          <a:xfrm>
            <a:off x="5143504" y="4000504"/>
            <a:ext cx="3000396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Мастер-класс, практикум, тренинг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gray">
          <a:xfrm>
            <a:off x="571472" y="2571744"/>
            <a:ext cx="4071966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1600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помогает лучше и глубже понять состояние отношений в конкретной семье, вовремя оказать действен    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практическую помощь </a:t>
            </a:r>
            <a:endParaRPr lang="en-US" sz="1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gray">
          <a:xfrm>
            <a:off x="4786314" y="2571744"/>
            <a:ext cx="3143272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помогает выяснить важные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сведения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профессиональной работы с ребенком, семьей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gray">
          <a:xfrm>
            <a:off x="685800" y="4983162"/>
            <a:ext cx="3352800" cy="7696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lnSpc>
                <a:spcPct val="60000"/>
              </a:lnSpc>
              <a:spcBef>
                <a:spcPct val="50000"/>
              </a:spcBef>
            </a:pPr>
            <a:r>
              <a:rPr lang="en-US" sz="1600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Calibri" pitchFamily="34" charset="0"/>
              </a:rPr>
              <a:t>-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популяризация дошкольной организации, информирование родителей о взаимодействии и сотрудничестве с родителями.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gray">
          <a:xfrm>
            <a:off x="4572000" y="4714884"/>
            <a:ext cx="3643338" cy="12682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lnSpc>
                <a:spcPct val="60000"/>
              </a:lnSpc>
              <a:spcBef>
                <a:spcPct val="50000"/>
              </a:spcBef>
            </a:pPr>
            <a:r>
              <a:rPr lang="ru-RU" sz="1600" dirty="0" smtClean="0"/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форма выработки у родителей педагогических умений по воспитанию детей, эффективному расширению возникающих педагогических ситуаций, тренировка педагогического мышления у родителей</a:t>
            </a:r>
            <a:endParaRPr lang="en-US" sz="1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35"/>
          <p:cNvGrpSpPr>
            <a:grpSpLocks/>
          </p:cNvGrpSpPr>
          <p:nvPr/>
        </p:nvGrpSpPr>
        <p:grpSpPr bwMode="auto">
          <a:xfrm>
            <a:off x="3502025" y="3157538"/>
            <a:ext cx="1682750" cy="1682750"/>
            <a:chOff x="2350" y="2010"/>
            <a:chExt cx="1060" cy="1060"/>
          </a:xfrm>
        </p:grpSpPr>
        <p:sp>
          <p:nvSpPr>
            <p:cNvPr id="20" name="Oval 29"/>
            <p:cNvSpPr>
              <a:spLocks noChangeArrowheads="1"/>
            </p:cNvSpPr>
            <p:nvPr/>
          </p:nvSpPr>
          <p:spPr bwMode="gray">
            <a:xfrm>
              <a:off x="2350" y="2010"/>
              <a:ext cx="1060" cy="10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1" name="Group 30"/>
            <p:cNvGrpSpPr>
              <a:grpSpLocks/>
            </p:cNvGrpSpPr>
            <p:nvPr/>
          </p:nvGrpSpPr>
          <p:grpSpPr bwMode="auto">
            <a:xfrm rot="-2288454">
              <a:off x="2439" y="2081"/>
              <a:ext cx="887" cy="907"/>
              <a:chOff x="887" y="2040"/>
              <a:chExt cx="433" cy="422"/>
            </a:xfrm>
          </p:grpSpPr>
          <p:pic>
            <p:nvPicPr>
              <p:cNvPr id="23" name="Picture 31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4" name="Oval 32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F6600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5" name="Picture 33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2" name="Picture 34"/>
            <p:cNvPicPr>
              <a:picLocks noChangeAspect="1" noChangeArrowheads="1"/>
            </p:cNvPicPr>
            <p:nvPr/>
          </p:nvPicPr>
          <p:blipFill>
            <a:blip r:embed="rId5" cstate="print"/>
            <a:srcRect l="12015" t="9302" r="12404" b="12598"/>
            <a:stretch>
              <a:fillRect/>
            </a:stretch>
          </p:blipFill>
          <p:spPr bwMode="gray">
            <a:xfrm>
              <a:off x="2428" y="2053"/>
              <a:ext cx="915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Традиционные формы работы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23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Freeform 3"/>
          <p:cNvSpPr>
            <a:spLocks/>
          </p:cNvSpPr>
          <p:nvPr/>
        </p:nvSpPr>
        <p:spPr bwMode="gray">
          <a:xfrm>
            <a:off x="428596" y="2057400"/>
            <a:ext cx="3846542" cy="1879600"/>
          </a:xfrm>
          <a:custGeom>
            <a:avLst/>
            <a:gdLst/>
            <a:ahLst/>
            <a:cxnLst>
              <a:cxn ang="0">
                <a:pos x="2304" y="691"/>
              </a:cxn>
              <a:cxn ang="0">
                <a:pos x="1991" y="833"/>
              </a:cxn>
              <a:cxn ang="0">
                <a:pos x="1817" y="1184"/>
              </a:cxn>
              <a:cxn ang="0">
                <a:pos x="0" y="1184"/>
              </a:cxn>
              <a:cxn ang="0">
                <a:pos x="0" y="1"/>
              </a:cxn>
              <a:cxn ang="0">
                <a:pos x="2305" y="0"/>
              </a:cxn>
              <a:cxn ang="0">
                <a:pos x="2304" y="691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chemeClr val="accent2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gray">
          <a:xfrm>
            <a:off x="428596" y="2176463"/>
            <a:ext cx="3840192" cy="422275"/>
          </a:xfrm>
          <a:prstGeom prst="rect">
            <a:avLst/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50000">
                <a:schemeClr val="accent2">
                  <a:gamma/>
                  <a:shade val="89020"/>
                  <a:invGamma/>
                </a:schemeClr>
              </a:gs>
              <a:gs pos="100000">
                <a:schemeClr val="accent2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gray">
          <a:xfrm>
            <a:off x="4418013" y="2060575"/>
            <a:ext cx="3659187" cy="1879600"/>
          </a:xfrm>
          <a:custGeom>
            <a:avLst/>
            <a:gdLst/>
            <a:ahLst/>
            <a:cxnLst>
              <a:cxn ang="0">
                <a:pos x="1" y="691"/>
              </a:cxn>
              <a:cxn ang="0">
                <a:pos x="314" y="833"/>
              </a:cxn>
              <a:cxn ang="0">
                <a:pos x="481" y="1182"/>
              </a:cxn>
              <a:cxn ang="0">
                <a:pos x="2305" y="1184"/>
              </a:cxn>
              <a:cxn ang="0">
                <a:pos x="2305" y="1"/>
              </a:cxn>
              <a:cxn ang="0">
                <a:pos x="0" y="0"/>
              </a:cxn>
              <a:cxn ang="0">
                <a:pos x="1" y="691"/>
              </a:cxn>
            </a:cxnLst>
            <a:rect l="0" t="0" r="r" b="b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solidFill>
            <a:schemeClr val="fol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gray">
          <a:xfrm flipH="1">
            <a:off x="4410075" y="2179638"/>
            <a:ext cx="3663950" cy="422275"/>
          </a:xfrm>
          <a:prstGeom prst="rect">
            <a:avLst/>
          </a:prstGeom>
          <a:gradFill rotWithShape="1">
            <a:gsLst>
              <a:gs pos="0">
                <a:schemeClr val="folHlink">
                  <a:alpha val="80000"/>
                </a:schemeClr>
              </a:gs>
              <a:gs pos="50000">
                <a:schemeClr val="folHlink">
                  <a:gamma/>
                  <a:shade val="89020"/>
                  <a:invGamma/>
                </a:schemeClr>
              </a:gs>
              <a:gs pos="100000">
                <a:schemeClr val="folHlink">
                  <a:alpha val="8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Freeform 7"/>
          <p:cNvSpPr>
            <a:spLocks/>
          </p:cNvSpPr>
          <p:nvPr/>
        </p:nvSpPr>
        <p:spPr bwMode="blackGray">
          <a:xfrm>
            <a:off x="428596" y="4067175"/>
            <a:ext cx="3843367" cy="1879600"/>
          </a:xfrm>
          <a:custGeom>
            <a:avLst/>
            <a:gdLst/>
            <a:ahLst/>
            <a:cxnLst>
              <a:cxn ang="0">
                <a:pos x="2304" y="493"/>
              </a:cxn>
              <a:cxn ang="0">
                <a:pos x="1991" y="351"/>
              </a:cxn>
              <a:cxn ang="0">
                <a:pos x="1813" y="1"/>
              </a:cxn>
              <a:cxn ang="0">
                <a:pos x="0" y="0"/>
              </a:cxn>
              <a:cxn ang="0">
                <a:pos x="0" y="1183"/>
              </a:cxn>
              <a:cxn ang="0">
                <a:pos x="2305" y="1184"/>
              </a:cxn>
              <a:cxn ang="0">
                <a:pos x="2304" y="49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accent1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8" name="Freeform 8"/>
          <p:cNvSpPr>
            <a:spLocks/>
          </p:cNvSpPr>
          <p:nvPr/>
        </p:nvSpPr>
        <p:spPr bwMode="gray">
          <a:xfrm>
            <a:off x="4414838" y="4057650"/>
            <a:ext cx="3659187" cy="1881188"/>
          </a:xfrm>
          <a:custGeom>
            <a:avLst/>
            <a:gdLst/>
            <a:ahLst/>
            <a:cxnLst>
              <a:cxn ang="0">
                <a:pos x="1" y="494"/>
              </a:cxn>
              <a:cxn ang="0">
                <a:pos x="314" y="352"/>
              </a:cxn>
              <a:cxn ang="0">
                <a:pos x="483" y="0"/>
              </a:cxn>
              <a:cxn ang="0">
                <a:pos x="2305" y="1"/>
              </a:cxn>
              <a:cxn ang="0">
                <a:pos x="2305" y="1184"/>
              </a:cxn>
              <a:cxn ang="0">
                <a:pos x="0" y="1185"/>
              </a:cxn>
              <a:cxn ang="0">
                <a:pos x="1" y="494"/>
              </a:cxn>
            </a:cxnLst>
            <a:rect l="0" t="0" r="r" b="b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solidFill>
            <a:schemeClr val="hlink">
              <a:alpha val="14999"/>
            </a:schemeClr>
          </a:solidFill>
          <a:ln w="9525" cap="flat" cmpd="sng">
            <a:prstDash val="solid"/>
            <a:round/>
            <a:headEnd/>
            <a:tailEnd/>
          </a:ln>
          <a:effectLst/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ru-RU" dirty="0"/>
          </a:p>
        </p:txBody>
      </p:sp>
      <p:sp>
        <p:nvSpPr>
          <p:cNvPr id="9" name="Freeform 9"/>
          <p:cNvSpPr>
            <a:spLocks/>
          </p:cNvSpPr>
          <p:nvPr/>
        </p:nvSpPr>
        <p:spPr bwMode="gray">
          <a:xfrm>
            <a:off x="4876800" y="4197350"/>
            <a:ext cx="3186113" cy="461963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80000"/>
                </a:schemeClr>
              </a:gs>
              <a:gs pos="50000">
                <a:schemeClr val="hlink">
                  <a:gamma/>
                  <a:shade val="89020"/>
                  <a:invGamma/>
                </a:schemeClr>
              </a:gs>
              <a:gs pos="100000">
                <a:schemeClr val="hlink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" name="Freeform 10"/>
          <p:cNvSpPr>
            <a:spLocks/>
          </p:cNvSpPr>
          <p:nvPr/>
        </p:nvSpPr>
        <p:spPr bwMode="gray">
          <a:xfrm flipH="1">
            <a:off x="428596" y="4071942"/>
            <a:ext cx="3349654" cy="714380"/>
          </a:xfrm>
          <a:custGeom>
            <a:avLst/>
            <a:gdLst/>
            <a:ahLst/>
            <a:cxnLst>
              <a:cxn ang="0">
                <a:pos x="176" y="3"/>
              </a:cxn>
              <a:cxn ang="0">
                <a:pos x="0" y="291"/>
              </a:cxn>
              <a:cxn ang="0">
                <a:pos x="2007" y="291"/>
              </a:cxn>
              <a:cxn ang="0">
                <a:pos x="2007" y="0"/>
              </a:cxn>
              <a:cxn ang="0">
                <a:pos x="176" y="3"/>
              </a:cxn>
            </a:cxnLst>
            <a:rect l="0" t="0" r="r" b="b"/>
            <a:pathLst>
              <a:path w="2007" h="291">
                <a:moveTo>
                  <a:pt x="176" y="3"/>
                </a:moveTo>
                <a:cubicBezTo>
                  <a:pt x="133" y="163"/>
                  <a:pt x="72" y="214"/>
                  <a:pt x="0" y="291"/>
                </a:cubicBezTo>
                <a:lnTo>
                  <a:pt x="2007" y="291"/>
                </a:lnTo>
                <a:lnTo>
                  <a:pt x="2007" y="0"/>
                </a:lnTo>
                <a:lnTo>
                  <a:pt x="176" y="3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80000"/>
                </a:schemeClr>
              </a:gs>
              <a:gs pos="50000">
                <a:schemeClr val="accent1">
                  <a:gamma/>
                  <a:shade val="89020"/>
                  <a:invGamma/>
                </a:schemeClr>
              </a:gs>
              <a:gs pos="100000">
                <a:schemeClr val="accent1">
                  <a:alpha val="80000"/>
                </a:schemeClr>
              </a:gs>
            </a:gsLst>
            <a:lin ang="0" scaled="1"/>
          </a:gra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gray">
          <a:xfrm>
            <a:off x="428596" y="2179638"/>
            <a:ext cx="435771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</a:rPr>
              <a:t>Развивающая беседа с</a:t>
            </a:r>
            <a:r>
              <a:rPr lang="ru-RU" dirty="0" smtClean="0">
                <a:latin typeface="Calibri" pitchFamily="34" charset="0"/>
              </a:rPr>
              <a:t> </a:t>
            </a:r>
            <a:r>
              <a:rPr lang="ru-RU" b="1" dirty="0" smtClean="0">
                <a:latin typeface="Calibri" pitchFamily="34" charset="0"/>
              </a:rPr>
              <a:t>родителями  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gray">
          <a:xfrm>
            <a:off x="214282" y="4071942"/>
            <a:ext cx="357190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Симпозиум, конференции «круглый стол» 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gray">
          <a:xfrm>
            <a:off x="4572001" y="2190750"/>
            <a:ext cx="33528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Родительские ринги</a:t>
            </a:r>
            <a:r>
              <a:rPr lang="ru-RU" sz="2000" dirty="0" smtClean="0"/>
              <a:t> 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gray">
          <a:xfrm>
            <a:off x="5214943" y="4225925"/>
            <a:ext cx="270985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4D4D4D">
                <a:alpha val="50000"/>
              </a:srgb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/>
              <a:t>Родительские чтения </a:t>
            </a: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gray">
          <a:xfrm>
            <a:off x="571472" y="2500306"/>
            <a:ext cx="3714776" cy="14773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регулярная, детально продуманная, заранее запланированная встреча людей, заинтересованных в успехах ребенка</a:t>
            </a:r>
            <a:endParaRPr lang="en-US" sz="1600" b="0" dirty="0">
              <a:latin typeface="Calibri" pitchFamily="34" charset="0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gray">
          <a:xfrm>
            <a:off x="4286248" y="2571744"/>
            <a:ext cx="3714776" cy="13111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110000"/>
              </a:lnSpc>
            </a:pPr>
            <a:r>
              <a:rPr lang="ru-RU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одна из дискуссионных форм общения родителей и формирования родительского коллектива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26"/>
          <p:cNvSpPr txBox="1">
            <a:spLocks noChangeArrowheads="1"/>
          </p:cNvSpPr>
          <p:nvPr/>
        </p:nvSpPr>
        <p:spPr bwMode="gray">
          <a:xfrm>
            <a:off x="500034" y="4786322"/>
            <a:ext cx="3643338" cy="11020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одна из форм повышения педагогической культуры родителей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Ценность этого вида работы в том, что в ней участвуют не только родители, но и общественность</a:t>
            </a:r>
            <a:endParaRPr lang="en-US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gray">
          <a:xfrm>
            <a:off x="4643438" y="4786322"/>
            <a:ext cx="3352800" cy="10895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60000"/>
              </a:lnSpc>
              <a:spcBef>
                <a:spcPct val="50000"/>
              </a:spcBef>
            </a:pPr>
            <a:r>
              <a:rPr lang="ru-RU" sz="1600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дают возможность родителям не только слушать лекции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учителя-дефектолога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 и изучать литературу по проблеме, а также участвовать в ее обсуждении</a:t>
            </a:r>
            <a:endParaRPr lang="en-US" sz="1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Group 35"/>
          <p:cNvGrpSpPr>
            <a:grpSpLocks/>
          </p:cNvGrpSpPr>
          <p:nvPr/>
        </p:nvGrpSpPr>
        <p:grpSpPr bwMode="auto">
          <a:xfrm>
            <a:off x="3502025" y="3157538"/>
            <a:ext cx="1682750" cy="1682750"/>
            <a:chOff x="2350" y="2010"/>
            <a:chExt cx="1060" cy="1060"/>
          </a:xfrm>
        </p:grpSpPr>
        <p:sp>
          <p:nvSpPr>
            <p:cNvPr id="20" name="Oval 29"/>
            <p:cNvSpPr>
              <a:spLocks noChangeArrowheads="1"/>
            </p:cNvSpPr>
            <p:nvPr/>
          </p:nvSpPr>
          <p:spPr bwMode="gray">
            <a:xfrm>
              <a:off x="2350" y="2010"/>
              <a:ext cx="1060" cy="10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1" name="Group 30"/>
            <p:cNvGrpSpPr>
              <a:grpSpLocks/>
            </p:cNvGrpSpPr>
            <p:nvPr/>
          </p:nvGrpSpPr>
          <p:grpSpPr bwMode="auto">
            <a:xfrm rot="-2288454">
              <a:off x="2439" y="2081"/>
              <a:ext cx="887" cy="907"/>
              <a:chOff x="887" y="2040"/>
              <a:chExt cx="433" cy="422"/>
            </a:xfrm>
          </p:grpSpPr>
          <p:pic>
            <p:nvPicPr>
              <p:cNvPr id="23" name="Picture 31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24" name="Oval 32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F6600">
                  <a:alpha val="75000"/>
                </a:srgbClr>
              </a:soli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5" name="Picture 33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pic>
          <p:nvPicPr>
            <p:cNvPr id="22" name="Picture 34"/>
            <p:cNvPicPr>
              <a:picLocks noChangeAspect="1" noChangeArrowheads="1"/>
            </p:cNvPicPr>
            <p:nvPr/>
          </p:nvPicPr>
          <p:blipFill>
            <a:blip r:embed="rId5" cstate="print"/>
            <a:srcRect l="12015" t="9302" r="12404" b="12598"/>
            <a:stretch>
              <a:fillRect/>
            </a:stretch>
          </p:blipFill>
          <p:spPr bwMode="gray">
            <a:xfrm>
              <a:off x="2428" y="2053"/>
              <a:ext cx="915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Традиционные формы работы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23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«5 шагов к взаимопониманию»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«Агрессия в жизни человека»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«В игре готовимся к школе»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«Дальнейшие указания в области поощрения и наказания»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«Когда ребенок сводит меня с ума»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«Мир детский и мир взрослый»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«Мотивы плохого поведения детей. Причины стойкого непослушания»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«Родители и дети: противостояние или сотрудничество»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«Скоро в школу»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«Телевизор и дети: точки зрения «за» и «против»»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«Тепло семьи»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«Формирование детско-родительских отношений»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«Хороша ложка к обеду,  а игрушка к возрасту»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«Я и мой ребенок - поиски взаимопонимания»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Цикл  встреч </a:t>
            </a:r>
            <a:b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1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(мастер-класс, тренинг, практический семинар)</a:t>
            </a:r>
            <a:endParaRPr lang="ru-RU" sz="31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Примерная тематика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285720" y="2000240"/>
            <a:ext cx="4211668" cy="4357717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«Готовность ребенка к школе»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«Дисциплина без слез или позитивная переориентация поведения»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«Если малыш не отпускает маму от себя»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«Если ребенок плохо говорит ...»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«Задержка психического развития (ЗПР)»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«Игра  в жизни ребенка с нарушениями сенсорного развития»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«Каковы критерии психологической готовности ребенка к школе?»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«Помощь детям с заболеваниями нервной системы»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«Методы, которые помогут  подготовить ребенка к школе»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«Помощь детям, проявляющим агрессивность»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5025" y="2000240"/>
            <a:ext cx="4213255" cy="4500593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«Воспитание шустриков и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мямликов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(Знаете ли вы темперамент своего ребенка)»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«Детская агрессивность»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«О чем может рассказать родителям детский плач»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«Застенчивый ребенок»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«Нарушения сна у детей раннего возраста»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«Ребенка  можно считать подготовленным к жизни, если родители научат его следующим вещам»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«Синдром  дефицита  внимания  у  детей  с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гиперактивностью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«Таланты детей находятся на кончиках их пальцев»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6"/>
            <a:ext cx="2630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консультаций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57884" y="1428736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бесед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SAM_24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143380"/>
            <a:ext cx="2571760" cy="2571759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  <p:pic>
        <p:nvPicPr>
          <p:cNvPr id="5" name="Содержимое 4" descr="SAM_2460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1428736"/>
            <a:ext cx="4039985" cy="2714105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  <p:pic>
        <p:nvPicPr>
          <p:cNvPr id="6" name="Содержимое 5" descr="SAM_2462.JPG"/>
          <p:cNvPicPr>
            <a:picLocks noChangeAspect="1"/>
          </p:cNvPicPr>
          <p:nvPr/>
        </p:nvPicPr>
        <p:blipFill rotWithShape="1">
          <a:blip r:embed="rId5" cstate="print"/>
          <a:srcRect l="25456" r="35629"/>
          <a:stretch/>
        </p:blipFill>
        <p:spPr>
          <a:xfrm>
            <a:off x="2643174" y="4143356"/>
            <a:ext cx="2428892" cy="2623747"/>
          </a:xfrm>
          <a:prstGeom prst="rect">
            <a:avLst/>
          </a:prstGeom>
          <a:ln>
            <a:solidFill>
              <a:schemeClr val="accent5">
                <a:lumMod val="40000"/>
                <a:lumOff val="60000"/>
              </a:schemeClr>
            </a:solidFill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Папки – передвижки, буклеты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2066" y="1500174"/>
            <a:ext cx="3929090" cy="735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«Скоро в школу»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«Адаптация в ДОУ»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«Дети, которых не понимают взрослые»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«Дружеские отношения взрослых и детей в семье – основа характера ребенка».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«Как вести себя родителям в период кризиса»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«Кризис  семи  лет»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«Кризис  трех  лет»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«Наличие возможных навыков при поступлении в детский сад»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«Как помочь ребенку быть вежливым»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«Как научить ребенка не перебивать взрослых»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«Как отучить ребенка ругаться матом».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«Родительская любовь»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«Особенности эмоционального развития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детей 2 – 3 лет»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Наталья Николаевна\Desktop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229600" cy="4525963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«10 вопросов, которые волнуют родителей первоклассников»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«Речевая агрессия детей»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«Слышать и понимать друг друга»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«10 заповедей мамы и папы будущего первоклассника»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«Адаптация ребёнка к новым условиям жизнедеятельности»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«Школьная зрелость»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«Советы родителям - делать или не делать?»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«Жестокое обращение с детьми»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«Неконструктивные типы отношения родителей к воспитанию ребенка»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«Секреты общения с детьми»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«Стоит задуматься»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«Делать или не делать?»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Папки – передвижки, буклеты</a:t>
            </a:r>
            <a:endParaRPr lang="ru-RU" sz="4000" b="1" dirty="0">
              <a:ln w="11430"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1556792"/>
            <a:ext cx="1201815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5842" y="1556792"/>
            <a:ext cx="1212111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4293096"/>
            <a:ext cx="128721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4293096"/>
            <a:ext cx="117569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263" y="4293096"/>
            <a:ext cx="122893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3928" y="4365103"/>
            <a:ext cx="1080120" cy="217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71800" y="4437112"/>
            <a:ext cx="110409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</TotalTime>
  <Words>858</Words>
  <Application>Microsoft Office PowerPoint</Application>
  <PresentationFormat>Экран (4:3)</PresentationFormat>
  <Paragraphs>135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Тема1</vt:lpstr>
      <vt:lpstr>Слайд</vt:lpstr>
      <vt:lpstr>Слайд 1</vt:lpstr>
      <vt:lpstr>Формы работы</vt:lpstr>
      <vt:lpstr>Формы работы</vt:lpstr>
      <vt:lpstr>Традиционные формы работы</vt:lpstr>
      <vt:lpstr>Традиционные формы работы</vt:lpstr>
      <vt:lpstr>Цикл  встреч  (мастер-класс, тренинг, практический семинар)</vt:lpstr>
      <vt:lpstr>Примерная тематика</vt:lpstr>
      <vt:lpstr>Папки – передвижки, буклеты</vt:lpstr>
      <vt:lpstr>Папки – передвижки, буклеты</vt:lpstr>
      <vt:lpstr>Презентации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Николаевна</dc:creator>
  <cp:lastModifiedBy>Windows User</cp:lastModifiedBy>
  <cp:revision>53</cp:revision>
  <dcterms:created xsi:type="dcterms:W3CDTF">2022-03-06T16:19:42Z</dcterms:created>
  <dcterms:modified xsi:type="dcterms:W3CDTF">2024-03-24T05:00:14Z</dcterms:modified>
</cp:coreProperties>
</file>