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3"/>
  </p:notesMasterIdLst>
  <p:sldIdLst>
    <p:sldId id="256" r:id="rId2"/>
    <p:sldId id="281" r:id="rId3"/>
    <p:sldId id="282" r:id="rId4"/>
    <p:sldId id="283" r:id="rId5"/>
    <p:sldId id="284" r:id="rId6"/>
    <p:sldId id="257" r:id="rId7"/>
    <p:sldId id="261" r:id="rId8"/>
    <p:sldId id="285" r:id="rId9"/>
    <p:sldId id="286" r:id="rId10"/>
    <p:sldId id="287" r:id="rId11"/>
    <p:sldId id="288" r:id="rId12"/>
    <p:sldId id="290" r:id="rId13"/>
    <p:sldId id="291" r:id="rId14"/>
    <p:sldId id="292" r:id="rId15"/>
    <p:sldId id="293" r:id="rId16"/>
    <p:sldId id="289" r:id="rId17"/>
    <p:sldId id="274" r:id="rId18"/>
    <p:sldId id="280" r:id="rId19"/>
    <p:sldId id="277" r:id="rId20"/>
    <p:sldId id="279" r:id="rId21"/>
    <p:sldId id="29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65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26D17-9FF5-477F-9FAF-A0F10A4717C2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90708-55DB-49A1-B9BD-B5E1E9D01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0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90708-55DB-49A1-B9BD-B5E1E9D012E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66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27F669-8783-4D1B-B6E4-2AAD6B75C12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007E45-EB4D-42B6-994B-296B7AFF2D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09" y="260648"/>
            <a:ext cx="8837062" cy="1008112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межпредметный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ЛУЧШИЙ УРОК»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85797" y="1484783"/>
            <a:ext cx="5256584" cy="57606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географии в 7 классе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8630" y="3755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49940" y="398648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7545" y="3755648"/>
            <a:ext cx="4444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2244" y="1069285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b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9695" y="5661248"/>
            <a:ext cx="80356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 учитель географии МБОУ СОШ №</a:t>
            </a:r>
            <a:r>
              <a:rPr lang="ru-RU" sz="2200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2200" dirty="0" err="1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200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Чунский</a:t>
            </a:r>
            <a:r>
              <a:rPr lang="ru-RU" sz="2200" dirty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Шауркина</a:t>
            </a:r>
            <a:r>
              <a:rPr lang="ru-RU" sz="2200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В. </a:t>
            </a:r>
            <a:endParaRPr lang="ru-RU" sz="2200" dirty="0">
              <a:solidFill>
                <a:srgbClr val="21274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53744" y="2462984"/>
            <a:ext cx="31416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урока:</a:t>
            </a:r>
            <a:r>
              <a:rPr lang="ru-RU" sz="28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3199464"/>
            <a:ext cx="53803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Особенности природы Антарктиды»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13" name="Picture 4" descr="Спутниковая фотография Антаркти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14" y="1559375"/>
            <a:ext cx="4180161" cy="360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50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0648"/>
            <a:ext cx="5886400" cy="62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32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Лаборатория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геологов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4251" y="910737"/>
            <a:ext cx="882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Что же в Антарктиде подо льдом?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 На какой литосферной плите находится Антарктида?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 Какая древняя платформа лежит в основе большей части материка? 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  Какие формы рельефа приурочены к древним платформам?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 Почему геологическое строение Антарктиды похоже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                  на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геологическое строение других материков?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6. Самые высокие горы Антарктиды. 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7. Самая высокая точка Антарктиды.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8. Почему на самом холодном материке есть действующий вулкан – Эребус?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9. Какие полезные ископаемые обнаружены в Антарктиде?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10. Почему на материке не ведется добыча полезных ископаемых?  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953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112" y="6309320"/>
            <a:ext cx="297920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вулкан Эребус</a:t>
            </a:r>
            <a:endParaRPr lang="ru-RU" sz="20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Picture 2" descr="http://www.infoniac.ru/upload/medialibrary/9ca/9ca994c33c5da53e833a0c3dad2de1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214" y="3439198"/>
            <a:ext cx="374441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947" y="116633"/>
            <a:ext cx="3734053" cy="316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Картинки по запросу горы антарктид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43" y="581737"/>
            <a:ext cx="4536504" cy="365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275596" y="4441722"/>
            <a:ext cx="561662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Вдоль Антарктического полуострова 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 западной окраины материка 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протянулись горы, которые служат продолжением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Анд Южной Америки</a:t>
            </a:r>
            <a:endParaRPr lang="ru-RU" sz="2000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132646">
            <a:off x="662276" y="1055494"/>
            <a:ext cx="1004979" cy="267875"/>
          </a:xfrm>
          <a:prstGeom prst="rightArrow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4" descr="Картинки по запросу полезные ископаемые  об антарктид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530"/>
            <a:ext cx="75608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3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6102424" cy="62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32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Лаборатория климатологов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В каких климатических поясах расположена Антарктида?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 Назовите температуру воздуха  в Антарктиде летом и зимой.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 Почему даже летом Антарктида не прогревается? 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 Почему Антарктиду называют «холодильником»? 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 Почему в центре Антарктиды холоднее?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6. Где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Антарктиде находится полюс холода? Какая там зафиксирована температура воздуха?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7. Почему климат Антарктиды называют резко континентальным?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8. Какие ветра характерны для Антарктиды?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9. Почему в Антарктиде сильные ветра?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10. Почему  в Антарктиду  необходимо брать с собой солнцезащитные очки?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422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84584" y="2738456"/>
            <a:ext cx="6174432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alt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станции «Восток</a:t>
            </a:r>
            <a:r>
              <a:rPr lang="ru-RU" alt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 - полюс холода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fototerra.ru/image.html?id=152792&amp;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3744416" cy="254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44008" y="2794048"/>
            <a:ext cx="504056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антарктический оазис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2" descr="http://www.livestream.ru/l/news/2012/02/09/vostok/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4694663" cy="254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trvlworld.net/uploads/posts/2010-04/1271692544_coldest_place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3290014"/>
            <a:ext cx="2952329" cy="337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03848" y="435561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26843" y="3429000"/>
            <a:ext cx="228600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 летнее время Антарктида получает </a:t>
            </a:r>
            <a:b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солнечного тепла больше, </a:t>
            </a:r>
            <a:b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чем экваториальная область Земли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2267744" y="5163268"/>
            <a:ext cx="399332" cy="1440159"/>
          </a:xfrm>
          <a:prstGeom prst="upArrow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4013" y="4393827"/>
            <a:ext cx="21883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295337" y="0"/>
            <a:ext cx="1863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89,2*С</a:t>
            </a:r>
            <a:endParaRPr lang="ru-RU" alt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6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90014"/>
            <a:ext cx="3294351" cy="230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890273" y="5887333"/>
            <a:ext cx="504056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стоковые ветра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7" name="Picture 2" descr="http://www.ordenbt.org/images/wa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76864" cy="548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05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6174432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32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Лаборатория биологов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90" y="919290"/>
            <a:ext cx="86409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1.В какой природной зоне находится Антарктида? 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 indent="450215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2.В какой части Антарктиды живут ее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обитатели и почему?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 indent="450215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3.Какие животные обитают в Антарктиде?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 indent="450215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4.Как приспособились животные к жизни в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Антарктиде?</a:t>
            </a:r>
            <a:endParaRPr lang="ru-RU" sz="2000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 indent="450215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Почему пингвины не летают, а плавают, хотя это птицы?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456594" y="6307159"/>
            <a:ext cx="504056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морской котик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48120" y="6288665"/>
            <a:ext cx="504056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морской леопард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Содержимое 3" descr="тюлени ант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612" y="3346999"/>
            <a:ext cx="3812332" cy="286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морская слониха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246" y="3319947"/>
            <a:ext cx="3888308" cy="286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64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14413"/>
            <a:ext cx="367240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Арктическая пустыня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4" descr="http://900igr.net/datai/geografija/Arkticheskie-pustyni/0001-001-Arkticheskaja-pustyn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960440" cy="259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http://ecofriendly.ru/sites/default/files/img/201203/antarktida1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6632"/>
            <a:ext cx="4320480" cy="259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2708697"/>
            <a:ext cx="442869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Мхи, лишайники, микроскопические грибы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водоросли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2" descr="http://fenix-life.ru/wp-content/uploads/2013/11/ris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3137447"/>
            <a:ext cx="3923928" cy="2955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612576" y="6206501"/>
            <a:ext cx="504056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Воды Антарктики богаты планктоном</a:t>
            </a:r>
            <a:endParaRPr lang="ru-RU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6" descr="http://www.zoofirma.ru/images/knigi/0985/2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73412"/>
            <a:ext cx="4320480" cy="301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68316" y="6089905"/>
            <a:ext cx="561662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Летом на побережье </a:t>
            </a: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гнездятся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десятка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видов птиц</a:t>
            </a:r>
          </a:p>
        </p:txBody>
      </p:sp>
      <p:pic>
        <p:nvPicPr>
          <p:cNvPr id="11" name="Picture 2" descr="http://vasi.net/uploads/podbor/v4738/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988" y="116632"/>
            <a:ext cx="4842284" cy="608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24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817" y="188640"/>
            <a:ext cx="3888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Рекорды Антарктиды!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11860"/>
            <a:ext cx="53285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южный;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высокий;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холодный;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мало исследованный;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самым последним был открыт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самая низкая температура – 89,2 С;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сильные ветры;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безлюдный;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изолированный и удалённый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ледяной;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большие запасы пресной воды до 80%;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большие айсберги;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бедный органический мир;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многочисленные колонии пингвинов;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безмолвный и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пустынный;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белый;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самый загадочный. 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11860"/>
            <a:ext cx="4032448" cy="235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52839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7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165" y="260648"/>
            <a:ext cx="45443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Спрогнозируй… </a:t>
            </a:r>
            <a:endParaRPr lang="ru-RU" sz="3200" i="1" dirty="0"/>
          </a:p>
        </p:txBody>
      </p:sp>
      <p:pic>
        <p:nvPicPr>
          <p:cNvPr id="5" name="Picture 3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1112"/>
            <a:ext cx="269254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38960" y="36450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000000"/>
                </a:solidFill>
              </a:rPr>
              <a:t> </a:t>
            </a:r>
            <a:endParaRPr lang="ru-RU" altLang="ru-RU" b="1" kern="0" dirty="0">
              <a:solidFill>
                <a:srgbClr val="000000"/>
              </a:solidFill>
            </a:endParaRPr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4599870" y="3501008"/>
            <a:ext cx="4311090" cy="1295671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Проблема ждет твоего решения!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>
                <a:solidFill>
                  <a:srgbClr val="000000"/>
                </a:solidFill>
              </a:rPr>
              <a:t> </a:t>
            </a:r>
            <a:r>
              <a:rPr lang="ru-RU" altLang="ru-RU" b="1" kern="0" dirty="0" smtClean="0">
                <a:solidFill>
                  <a:srgbClr val="002060"/>
                </a:solidFill>
              </a:rPr>
              <a:t>Что произойдет с Антарктидой?  </a:t>
            </a:r>
            <a:endParaRPr lang="ru-RU" altLang="ru-RU" b="1" kern="0" dirty="0">
              <a:solidFill>
                <a:srgbClr val="00206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3203847" y="5589241"/>
            <a:ext cx="2479191" cy="8807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Поднятие уровня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 Мирового океана</a:t>
            </a:r>
            <a:endParaRPr lang="ru-RU" altLang="ru-RU" b="1" kern="0" dirty="0">
              <a:solidFill>
                <a:srgbClr val="00206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755415" y="5589240"/>
            <a:ext cx="2050704" cy="8807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Таяние ледников</a:t>
            </a:r>
            <a:endParaRPr lang="ru-RU" altLang="ru-RU" b="1" kern="0" dirty="0">
              <a:solidFill>
                <a:srgbClr val="00206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7474758" y="5052060"/>
            <a:ext cx="614217" cy="24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98" name="Picture 2" descr="C:\Users\User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1594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3"/>
          <p:cNvSpPr/>
          <p:nvPr/>
        </p:nvSpPr>
        <p:spPr>
          <a:xfrm rot="10800000">
            <a:off x="5747991" y="5907048"/>
            <a:ext cx="841038" cy="24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12796766">
            <a:off x="2210976" y="5907048"/>
            <a:ext cx="614217" cy="245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194296" y="4601010"/>
            <a:ext cx="3009552" cy="8807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Затопление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</a:rPr>
              <a:t>участков суши материков </a:t>
            </a:r>
            <a:endParaRPr lang="ru-RU" altLang="ru-RU" b="1" kern="0" dirty="0">
              <a:solidFill>
                <a:srgbClr val="00206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57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7476" y="332655"/>
            <a:ext cx="81369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800" b="1" i="1" kern="0" dirty="0">
                <a:solidFill>
                  <a:srgbClr val="C00000"/>
                </a:solidFill>
                <a:latin typeface="Arial" charset="0"/>
              </a:rPr>
              <a:t>Проблема ждет твоего решения!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kern="0" dirty="0" smtClean="0">
                <a:solidFill>
                  <a:srgbClr val="002060"/>
                </a:solidFill>
                <a:latin typeface="Arial" charset="0"/>
              </a:rPr>
              <a:t>Зачем </a:t>
            </a:r>
            <a:r>
              <a:rPr lang="ru-RU" altLang="ru-RU" sz="3600" b="1" kern="0" dirty="0">
                <a:solidFill>
                  <a:srgbClr val="002060"/>
                </a:solidFill>
                <a:latin typeface="Arial" charset="0"/>
              </a:rPr>
              <a:t>нужно изучать Антарктиду?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b="1" kern="0" dirty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5" name="Picture 3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1711776"/>
            <a:ext cx="2088232" cy="229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rot="5400000">
            <a:off x="4369258" y="4434493"/>
            <a:ext cx="767471" cy="34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1187624" y="5445224"/>
            <a:ext cx="7200800" cy="100827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нетронутые запасы полезных ископаемых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2667503" y="2861247"/>
            <a:ext cx="767471" cy="34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818336" y="2854844"/>
            <a:ext cx="767471" cy="3406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395536" y="2143704"/>
            <a:ext cx="2088232" cy="207738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климат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6758000" y="2166508"/>
            <a:ext cx="2088232" cy="207738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Огромные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запасы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пресной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19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175448" y="4562025"/>
            <a:ext cx="4968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Домашнее задание</a:t>
            </a:r>
          </a:p>
          <a:p>
            <a:pPr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1уровень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§34, тест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стр.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58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2 </a:t>
            </a:r>
            <a:r>
              <a:rPr lang="ru-RU" sz="20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уровень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- проверочная работа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ЯКласс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»;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3 </a:t>
            </a:r>
            <a:r>
              <a:rPr lang="ru-RU" sz="20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уровень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- создать презентацию - проект  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«Самое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интересное в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Антарктиде»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8019" y="188640"/>
            <a:ext cx="17704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b="1" i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3200" b="1" i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нсерт</a:t>
            </a:r>
            <a:r>
              <a:rPr lang="ru-RU" altLang="ru-RU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altLang="ru-RU" sz="32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877" y="836712"/>
            <a:ext cx="864096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«Я до сих пор не верю, что мы были на самом краю Земли!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Вокруг жестокое солнце, морозы и страшная пурга. Я был на обширной равнине, а у меня кружилась голова, шла из носа кровь, как будто я поднялся, высоко в горы. Вокруг меня был снег, а я был в солнечных очках и загорел, как 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в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тропиках. Я видел птиц, у которых яйца не в гнездах,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а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при себе. Морские животные выходят сухими из воды.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А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еще      я видел слона, льва и леопарда, живущих в воде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».</a:t>
            </a:r>
            <a:endParaRPr lang="ru-RU" sz="2000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C:\Users\User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70914"/>
            <a:ext cx="3384376" cy="21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>
                <a:solidFill>
                  <a:srgbClr val="222222"/>
                </a:solidFill>
                <a:effectLst/>
                <a:latin typeface="Times New Roman"/>
                <a:ea typeface="Times New Roman"/>
                <a:cs typeface="+mn-cs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+mn-cs"/>
              </a:rPr>
              <a:t>Найди соответствие: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5524" y="116632"/>
            <a:ext cx="9361040" cy="576064"/>
          </a:xfrm>
        </p:spPr>
        <p:txBody>
          <a:bodyPr>
            <a:normAutofit/>
          </a:bodyPr>
          <a:lstStyle/>
          <a:p>
            <a:pPr marL="45720" indent="0">
              <a:spcAft>
                <a:spcPts val="1000"/>
              </a:spcAft>
              <a:buNone/>
            </a:pPr>
            <a:r>
              <a:rPr lang="ru-RU" b="1" dirty="0">
                <a:solidFill>
                  <a:srgbClr val="222222"/>
                </a:solidFill>
                <a:latin typeface="Times New Roman"/>
                <a:ea typeface="Times New Roman"/>
              </a:rPr>
              <a:t>Девиз урока: «Знаешь – говори, не знаешь – слушай, старайся понять</a:t>
            </a:r>
            <a:r>
              <a:rPr lang="ru-RU" b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»</a:t>
            </a:r>
            <a:endParaRPr lang="ru-RU" dirty="0">
              <a:latin typeface="Times New Roman"/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93154"/>
              </p:ext>
            </p:extLst>
          </p:nvPr>
        </p:nvGraphicFramePr>
        <p:xfrm>
          <a:off x="395536" y="1052736"/>
          <a:ext cx="8352928" cy="5629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9544"/>
                <a:gridCol w="4163384"/>
              </a:tblGrid>
              <a:tr h="805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Путешественник, исследователь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Что отрыл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77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1. Джеймс Кук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А. </a:t>
                      </a:r>
                      <a:r>
                        <a:rPr lang="ru-RU" sz="2400" dirty="0">
                          <a:effectLst/>
                        </a:rPr>
                        <a:t>Впервые ступил на берег Антарктиды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77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2. Ф.Ф. Беллинсгаузен и М.П. Лазарев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Б. </a:t>
                      </a:r>
                      <a:r>
                        <a:rPr lang="ru-RU" sz="2400" dirty="0">
                          <a:effectLst/>
                        </a:rPr>
                        <a:t>Открыл вулканы: Эребус и Террор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77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3. Жюль </a:t>
                      </a:r>
                      <a:r>
                        <a:rPr lang="ru-RU" sz="2400" dirty="0" err="1">
                          <a:effectLst/>
                        </a:rPr>
                        <a:t>Дюмон-Дюрвиль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В. </a:t>
                      </a:r>
                      <a:r>
                        <a:rPr lang="ru-RU" sz="2400" dirty="0">
                          <a:effectLst/>
                        </a:rPr>
                        <a:t>Первое пересечение южного полярного круга 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77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4. Джеймс Росс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Г.</a:t>
                      </a:r>
                      <a:r>
                        <a:rPr lang="ru-RU" sz="2400" dirty="0">
                          <a:effectLst/>
                        </a:rPr>
                        <a:t> Второе достижение южного полюса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777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5. Рауль Амундсен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Д. </a:t>
                      </a:r>
                      <a:r>
                        <a:rPr lang="ru-RU" sz="2400" dirty="0">
                          <a:effectLst/>
                        </a:rPr>
                        <a:t>Первое достижение южного полюса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492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6. Роберт Скотт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Е.</a:t>
                      </a:r>
                      <a:r>
                        <a:rPr lang="ru-RU" sz="2400" dirty="0">
                          <a:effectLst/>
                        </a:rPr>
                        <a:t> Открытие материка 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6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0" y="605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842337"/>
            <a:ext cx="9865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Любите, изучайте географию</a:t>
            </a:r>
            <a:r>
              <a:rPr lang="ru-RU" alt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4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124744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 Интернет -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ресурсы: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1.Картинки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иллюстрации, фотографии поисковой системы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Google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;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2.http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://www.antarktis.ru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/;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3.http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://www.playcast.ru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/;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4.http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://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kids.wosir.ua/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ru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; 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5.http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://geo.historic.ru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/;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6.http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://www.rgo.ru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/. 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1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4458" y="3879851"/>
            <a:ext cx="3085728" cy="4894480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 </a:t>
            </a:r>
            <a:r>
              <a:rPr lang="ru-RU" sz="2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себя:</a:t>
            </a:r>
            <a:br>
              <a:rPr lang="ru-RU" sz="2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 = «5»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5 - 4 = «4»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 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= «3»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2 = «2»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78710" y="692388"/>
            <a:ext cx="2664296" cy="4857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себя:</a:t>
            </a:r>
          </a:p>
          <a:p>
            <a:pPr marL="4572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</a:t>
            </a:r>
          </a:p>
        </p:txBody>
      </p:sp>
      <p:pic>
        <p:nvPicPr>
          <p:cNvPr id="4" name="Содержимое 8" descr="585908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25" y="195412"/>
            <a:ext cx="3026939" cy="265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006" y="195412"/>
            <a:ext cx="2454200" cy="308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12596" y="3409306"/>
            <a:ext cx="3115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Ф.Ф. 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еллинсгаузен</a:t>
            </a:r>
            <a:endParaRPr lang="ru-RU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9258" y="3360463"/>
            <a:ext cx="3026939" cy="2813197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8064A2">
                <a:lumMod val="75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992482" y="6286099"/>
            <a:ext cx="2093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Скотт</a:t>
            </a:r>
            <a:endParaRPr lang="ru-RU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8023" y="2852936"/>
            <a:ext cx="2512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Руаль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Амундсен</a:t>
            </a:r>
            <a:endParaRPr lang="ru-RU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6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88640"/>
            <a:ext cx="6400800" cy="753264"/>
          </a:xfrm>
        </p:spPr>
        <p:txBody>
          <a:bodyPr>
            <a:normAutofit fontScale="85000" lnSpcReduction="10000"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Антарктида -  «холодильник» Земли?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" name="Picture 2" descr="D:\Антарктида\к.jpg"/>
          <p:cNvPicPr>
            <a:picLocks noChangeAspect="1" noChangeArrowheads="1"/>
          </p:cNvPicPr>
          <p:nvPr/>
        </p:nvPicPr>
        <p:blipFill>
          <a:blip r:embed="rId2" cstate="print"/>
          <a:srcRect l="12698"/>
          <a:stretch>
            <a:fillRect/>
          </a:stretch>
        </p:blipFill>
        <p:spPr bwMode="auto">
          <a:xfrm>
            <a:off x="199356" y="1040709"/>
            <a:ext cx="4444652" cy="3987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019833" y="836712"/>
            <a:ext cx="3590266" cy="100811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положение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kern="0" noProof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материка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19834" y="2695948"/>
            <a:ext cx="3603032" cy="753048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Южная полярная область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6592873" y="2076437"/>
            <a:ext cx="639156" cy="38559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6644876" y="3723050"/>
            <a:ext cx="639156" cy="38559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686" y="5424060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>
                <a:solidFill>
                  <a:srgbClr val="C00000"/>
                </a:solidFill>
                <a:latin typeface="Arial" charset="0"/>
              </a:rPr>
              <a:t>Проблема ждет твоего решения</a:t>
            </a:r>
            <a:r>
              <a:rPr lang="ru-RU" altLang="ru-RU" b="1" kern="0" dirty="0" smtClean="0">
                <a:solidFill>
                  <a:srgbClr val="C00000"/>
                </a:solidFill>
                <a:latin typeface="Arial" charset="0"/>
              </a:rPr>
              <a:t>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b="1" kern="0" dirty="0">
              <a:solidFill>
                <a:srgbClr val="C00000"/>
              </a:solidFill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Arial" charset="0"/>
              </a:rPr>
              <a:t>Зачем нужно изучать Антарктиду?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b="1" kern="0" dirty="0">
              <a:solidFill>
                <a:srgbClr val="C00000"/>
              </a:solidFill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>
                <a:solidFill>
                  <a:srgbClr val="000000"/>
                </a:solidFill>
              </a:rPr>
              <a:t> </a:t>
            </a:r>
            <a:r>
              <a:rPr lang="ru-RU" altLang="ru-RU" b="1" kern="0" dirty="0" smtClean="0">
                <a:solidFill>
                  <a:srgbClr val="002060"/>
                </a:solidFill>
              </a:rPr>
              <a:t>  </a:t>
            </a:r>
            <a:endParaRPr lang="ru-RU" altLang="ru-RU" b="1" kern="0" dirty="0">
              <a:solidFill>
                <a:srgbClr val="002060"/>
              </a:solidFill>
            </a:endParaRPr>
          </a:p>
        </p:txBody>
      </p:sp>
      <p:pic>
        <p:nvPicPr>
          <p:cNvPr id="14" name="Picture 3" descr="C:\Users\Us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01208"/>
            <a:ext cx="129614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5668310" y="4274668"/>
            <a:ext cx="2592288" cy="753048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190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Суровый климат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Стрелка вправо 16"/>
          <p:cNvSpPr/>
          <p:nvPr/>
        </p:nvSpPr>
        <p:spPr>
          <a:xfrm rot="7718998">
            <a:off x="6435504" y="5300045"/>
            <a:ext cx="639156" cy="38559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3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0500" y="2348880"/>
            <a:ext cx="4223987" cy="396044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kern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000" kern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88640"/>
            <a:ext cx="7920880" cy="1080120"/>
          </a:xfrm>
        </p:spPr>
        <p:txBody>
          <a:bodyPr/>
          <a:lstStyle/>
          <a:p>
            <a:pPr marL="0" lvl="0" indent="0" algn="ctr" fontAlgn="base">
              <a:lnSpc>
                <a:spcPct val="80000"/>
              </a:lnSpc>
              <a:spcAft>
                <a:spcPct val="0"/>
              </a:spcAft>
              <a:buClr>
                <a:srgbClr val="663300"/>
              </a:buClr>
              <a:buSzPct val="120000"/>
              <a:buNone/>
              <a:defRPr/>
            </a:pPr>
            <a:r>
              <a:rPr lang="ru-RU" sz="3200" b="1" i="1" kern="0" dirty="0">
                <a:solidFill>
                  <a:srgbClr val="C00000"/>
                </a:solidFill>
                <a:latin typeface="Times New Roman" pitchFamily="18" charset="0"/>
              </a:rPr>
              <a:t>Цель урока: </a:t>
            </a:r>
            <a:r>
              <a:rPr lang="ru-RU" sz="3200" b="1" i="1" kern="0" dirty="0">
                <a:solidFill>
                  <a:srgbClr val="002060"/>
                </a:solidFill>
                <a:latin typeface="Times New Roman" pitchFamily="18" charset="0"/>
              </a:rPr>
              <a:t>изучить особенности природы Антарктиды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7736414" y="628760"/>
            <a:ext cx="936104" cy="1568078"/>
          </a:xfrm>
          <a:prstGeom prst="curvedLeftArrow">
            <a:avLst>
              <a:gd name="adj1" fmla="val 34084"/>
              <a:gd name="adj2" fmla="val 68168"/>
              <a:gd name="adj3" fmla="val 33333"/>
            </a:avLst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1637176"/>
            <a:ext cx="1580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40500" y="2420888"/>
            <a:ext cx="42758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defRPr/>
            </a:pP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</a:rPr>
              <a:t>1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 Д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ать характеристику природы материка, исследовать: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подледный и ледниковый покров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рельеф и полезные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ископаемые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климат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особенности органического мира материка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defRPr/>
            </a:pP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</a:rPr>
              <a:t>2.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Продолжить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формировать представление о связи компонентов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+mj-cs"/>
              </a:rPr>
              <a:t>природы; 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defRPr/>
            </a:pP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3</a:t>
            </a: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</a:rPr>
              <a:t>. 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Показать </a:t>
            </a:r>
            <a:r>
              <a:rPr lang="ru-RU" sz="2000" b="1" kern="0" dirty="0">
                <a:solidFill>
                  <a:srgbClr val="002060"/>
                </a:solidFill>
                <a:latin typeface="Times New Roman" pitchFamily="18" charset="0"/>
              </a:rPr>
              <a:t>роль климата в формировании природных </a:t>
            </a: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зон.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3300"/>
              </a:buClr>
              <a:buSzPct val="120000"/>
              <a:defRPr/>
            </a:pPr>
            <a:r>
              <a:rPr lang="ru-RU" sz="2000" b="1" kern="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sz="2000" b="1" kern="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8" name="Picture 4" descr="http://img-fotki.yandex.ru/get/2711/n-geo.1d/0_1b46_f089f555_XL"/>
          <p:cNvPicPr>
            <a:picLocks noChangeAspect="1" noChangeArrowheads="1"/>
          </p:cNvPicPr>
          <p:nvPr/>
        </p:nvPicPr>
        <p:blipFill>
          <a:blip r:embed="rId2" cstate="print"/>
          <a:srcRect l="7692" b="9018"/>
          <a:stretch>
            <a:fillRect/>
          </a:stretch>
        </p:blipFill>
        <p:spPr bwMode="auto">
          <a:xfrm>
            <a:off x="179512" y="1143752"/>
            <a:ext cx="4560989" cy="5165568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6476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http://shkolazhizni.ru/img/content/i68/68784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92274" y="1482135"/>
            <a:ext cx="4036818" cy="33903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977" y="116632"/>
            <a:ext cx="6588224" cy="1143000"/>
          </a:xfrm>
        </p:spPr>
        <p:txBody>
          <a:bodyPr/>
          <a:lstStyle/>
          <a:p>
            <a:pPr indent="0">
              <a:spcAft>
                <a:spcPts val="0"/>
              </a:spcAft>
              <a:buNone/>
            </a:pPr>
            <a:r>
              <a:rPr lang="ru-RU" sz="200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«Глядя на мир нельзя не удивляться»</a:t>
            </a:r>
            <a:br>
              <a:rPr lang="ru-RU" sz="200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К. Прутков</a:t>
            </a:r>
            <a:r>
              <a:rPr lang="ru-RU" sz="160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kern="0" smtClean="0">
                <a:solidFill>
                  <a:srgbClr val="002060"/>
                </a:solidFill>
                <a:effectLst/>
                <a:latin typeface="Constantia" pitchFamily="18" charset="0"/>
              </a:rPr>
              <a:t>  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42290" y="5960431"/>
            <a:ext cx="3635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4"/>
          <p:cNvSpPr/>
          <p:nvPr/>
        </p:nvSpPr>
        <p:spPr>
          <a:xfrm>
            <a:off x="952630" y="774552"/>
            <a:ext cx="2342197" cy="74291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053" y="1186961"/>
            <a:ext cx="3794055" cy="5903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гляциологи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9197" y="2617604"/>
            <a:ext cx="3794055" cy="5903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климатологи 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1053" y="5554749"/>
            <a:ext cx="3794056" cy="5903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5249" y="4020471"/>
            <a:ext cx="3794056" cy="5903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геологи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Стрелка вправо 48"/>
          <p:cNvSpPr/>
          <p:nvPr/>
        </p:nvSpPr>
        <p:spPr>
          <a:xfrm>
            <a:off x="4207417" y="2708920"/>
            <a:ext cx="1444704" cy="203858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8163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экспедиция!</a:t>
            </a:r>
            <a:endParaRPr lang="ru-RU" sz="2800" dirty="0"/>
          </a:p>
        </p:txBody>
      </p:sp>
      <p:sp>
        <p:nvSpPr>
          <p:cNvPr id="18" name="Стрелка вправо 17"/>
          <p:cNvSpPr/>
          <p:nvPr/>
        </p:nvSpPr>
        <p:spPr>
          <a:xfrm rot="19594971">
            <a:off x="4121274" y="5186404"/>
            <a:ext cx="1942001" cy="16874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147985">
            <a:off x="4165881" y="3909647"/>
            <a:ext cx="1636785" cy="152037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035549">
            <a:off x="4198286" y="1520653"/>
            <a:ext cx="1573772" cy="1773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59726"/>
            <a:ext cx="5184576" cy="354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Привал </a:t>
            </a:r>
            <a:endParaRPr lang="ru-RU" sz="36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76747" y="1759725"/>
            <a:ext cx="80727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endParaRPr lang="ru-RU" sz="2400" i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 descr="C:\Users\User\Desktop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399723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29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2179" y="260647"/>
            <a:ext cx="5331588" cy="6227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215" algn="ctr">
              <a:lnSpc>
                <a:spcPct val="11500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Лаборатория гляциологов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980728"/>
            <a:ext cx="694162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1. Чем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покрыт материк? 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2. Какова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средняя и максимальная толщина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льда?</a:t>
            </a:r>
            <a:endParaRPr lang="ru-RU" sz="2000" b="1" dirty="0" smtClean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чем говорит средняя высота материка, учитывая лед? </a:t>
            </a:r>
            <a:endParaRPr lang="ru-RU" sz="2000" b="1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 Как образовался лед на материке?</a:t>
            </a:r>
            <a:b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5. Что в Антарктиде называют оазисом?    </a:t>
            </a:r>
            <a:b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6. Какое значение имеет лед Антарктиды? 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2" descr="C:\Users\SONY\Documents\фото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993" y="3703530"/>
            <a:ext cx="4230991" cy="289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434" y="3702295"/>
            <a:ext cx="4234046" cy="289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57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4544" y="3204715"/>
            <a:ext cx="4680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/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средняя толщина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ледника  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 западной  части около 2000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м.,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а в восточной  до 4500 м.</a:t>
            </a:r>
            <a:endParaRPr lang="ru-RU" sz="20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2" descr="http://pochemu-zachem-kak.ru/uploads/posts/2014-05/1400000109_1398932404_photo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36" y="164746"/>
            <a:ext cx="3649100" cy="302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://nenik.net/data/files/tiny-mce/geografik/fynfhrnblf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553" y="4084826"/>
            <a:ext cx="3916115" cy="258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37204" y="485956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8538" y="4941168"/>
            <a:ext cx="45805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/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ледяной 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покров Антарктиды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содержит около 80 % всех пресных </a:t>
            </a:r>
            <a:endParaRPr lang="ru-RU" sz="20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lvl="0" indent="450215" algn="ctr"/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вод 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Земли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069164"/>
            <a:ext cx="547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/>
            <a:r>
              <a:rPr lang="ru-RU" sz="2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средняя </a:t>
            </a: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высота материка,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учитывая ледниковый покров,</a:t>
            </a:r>
            <a:b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составляет 2040 м.</a:t>
            </a:r>
          </a:p>
        </p:txBody>
      </p:sp>
      <p:pic>
        <p:nvPicPr>
          <p:cNvPr id="10" name="Picture 2" descr="http://d3mlntcv38ck9k.cloudfront.net/content/konspekt_image/35523/a91248331b38e6dfb217e7a422a5c9f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204" y="156263"/>
            <a:ext cx="4176464" cy="290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SONY\Documents\фото 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661" y="392982"/>
            <a:ext cx="7920880" cy="56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672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1512</TotalTime>
  <Words>900</Words>
  <Application>Microsoft Office PowerPoint</Application>
  <PresentationFormat>Экран (4:3)</PresentationFormat>
  <Paragraphs>186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Урок географии в 7 классе   </vt:lpstr>
      <vt:lpstr> Найди соответствие:</vt:lpstr>
      <vt:lpstr>Оцени себя: 6 = «5» 5 - 4 = «4» 3 – 2 = «3»  2 = «2»  </vt:lpstr>
      <vt:lpstr>Презентация PowerPoint</vt:lpstr>
      <vt:lpstr> </vt:lpstr>
      <vt:lpstr>«Глядя на мир нельзя не удивляться» К. Прутков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141</cp:revision>
  <dcterms:created xsi:type="dcterms:W3CDTF">2017-03-12T05:10:04Z</dcterms:created>
  <dcterms:modified xsi:type="dcterms:W3CDTF">2024-03-24T05:19:04Z</dcterms:modified>
</cp:coreProperties>
</file>