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0" r:id="rId3"/>
    <p:sldId id="266" r:id="rId4"/>
    <p:sldId id="265" r:id="rId5"/>
    <p:sldId id="267" r:id="rId6"/>
    <p:sldId id="257" r:id="rId7"/>
    <p:sldId id="258" r:id="rId8"/>
    <p:sldId id="259" r:id="rId9"/>
    <p:sldId id="260" r:id="rId10"/>
    <p:sldId id="268" r:id="rId11"/>
    <p:sldId id="261" r:id="rId12"/>
    <p:sldId id="262" r:id="rId13"/>
    <p:sldId id="263" r:id="rId14"/>
    <p:sldId id="269" r:id="rId15"/>
    <p:sldId id="271" r:id="rId16"/>
    <p:sldId id="264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311" autoAdjust="0"/>
  </p:normalViewPr>
  <p:slideViewPr>
    <p:cSldViewPr snapToGrid="0">
      <p:cViewPr varScale="1">
        <p:scale>
          <a:sx n="80" d="100"/>
          <a:sy n="80" d="100"/>
        </p:scale>
        <p:origin x="78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F6387-EC96-4CED-83AB-7975F77F9335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42674-0FE4-4418-A1AC-51D96585E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15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Федеральная образовательная программа предусматривает приобщение детей, начиная с дошкольного возраста, к семейным ценностям. Семейные ценности –это нравственные ориентиры, передаваемые из поколения к поколению.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 занимает центральное место в воспитании ребёнка, играет основную роль в формировании мировоззрения, нравственных норм поведения, чувств, социально-нравственного облика и позиции ребенка. В семье воспитание детей должно строиться на любви, опыте, традициях, личном примере из детства родных и близких Членов семьи объединяет кровное родство, общие интересы. В статье 18 Закона РФ «Об образовании» </a:t>
            </a:r>
            <a:r>
              <a:rPr lang="ru-RU" sz="1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говорится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«Родители являются первыми педагогами. Они обязаны заложить первые основы, нравственного и интеллектуального развития личности ребенка. И какую бы сторону развития ребёнка мы не рассматривали, всегда окажется, что главную роль в становлении его личности на разных возрастных этапах играет семья.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/>
              <a:t>Сегодня в современном мире на человека постоянно влияет общественное мнение, телевизионные образы, рекламы, средства массовой информации. Но чем больше стираются грани между массой и личность, тем сильнее возникает желание обозначить свою уникальность и свой жизненный путь. Но как выразить свои цели, идеалы, достижения? Одна из возможностей  подчеркнуть индивидуальность семьи – это создание герба.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013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Выводы: достигнутые результаты позволяют сделать вывод о том, что в результате мероприятий, которые были проведены в ходе проекта: беседы, тематические занятия, совместная деятельность детей и родителей, мы получили положительный результат.</a:t>
            </a:r>
          </a:p>
          <a:p>
            <a:endParaRPr lang="ru-RU" dirty="0"/>
          </a:p>
          <a:p>
            <a:r>
              <a:rPr lang="ru-RU" dirty="0"/>
              <a:t>Дети узнали больше о своей семье: о членах семьи, о традициях, о жизни бабушек и дедушек, также ребята узнали много интересного о геральдике, закрепили представления о государственных символах своей Родины.</a:t>
            </a:r>
          </a:p>
          <a:p>
            <a:endParaRPr lang="ru-RU" dirty="0"/>
          </a:p>
          <a:p>
            <a:r>
              <a:rPr lang="ru-RU" dirty="0"/>
              <a:t>Совместная деятельность будет способствовать укреплению детско-родительских отношений.</a:t>
            </a:r>
          </a:p>
          <a:p>
            <a:endParaRPr lang="ru-RU" dirty="0"/>
          </a:p>
          <a:p>
            <a:r>
              <a:rPr lang="ru-RU" dirty="0"/>
              <a:t>Также повысился интерес родителей к совместной деятельности детей, педагогов и родителей.</a:t>
            </a:r>
          </a:p>
          <a:p>
            <a:endParaRPr lang="ru-RU" dirty="0"/>
          </a:p>
          <a:p>
            <a:r>
              <a:rPr lang="ru-RU" dirty="0"/>
              <a:t>Итоги проекта</a:t>
            </a:r>
          </a:p>
          <a:p>
            <a:endParaRPr lang="ru-RU" dirty="0"/>
          </a:p>
          <a:p>
            <a:r>
              <a:rPr lang="ru-RU" dirty="0"/>
              <a:t> Полученные результаты позволяют сделать вывод о том, что в ходе мероприятий, которые были проведены в рамках краткосрочного проекта: беседы, тематические занятия, совместная деятельность детей и родителей, мы получили положительный результат.</a:t>
            </a:r>
          </a:p>
          <a:p>
            <a:endParaRPr lang="ru-RU" dirty="0"/>
          </a:p>
          <a:p>
            <a:r>
              <a:rPr lang="ru-RU" dirty="0"/>
              <a:t>Дети узнали больше о своей семье: о членах семьи, о профессиях родителей, традициях и обычаях семьи.  На презентации своих работ дети с большим интересом рассказывали, что означает герб, его символы, использовали специальную лексику. Родители положительно отзывались о проекте, благодарили за возможность рассказать о своей семье, значении фамилии через совместную творческую деятельность с детьми. Совместная деятельность способствовала укреплению детско-родительских отношений. Повысился интерес родителей к совместной деятельности детей, педагогов и родителей.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Немного окунемся в историю, чтобы и самим понять, и детишкам объяснить, что же такое семейный герб. Первые семейные гербы появились в древности, примерно в 10 веке.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Большинство людей тогда были необразованными, в школах не учились, а, следовательно, и читать не умели. Как же им было определить, что за незнакомец перед ними? Вот по гербу они и ориентировались, а именно по тому, что на нем изображено.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Большую популярность семейные гербы получили благодаря рыцарям. Герб, который указывал на статус рыцаря и его принадлежность к определенной семье, располагался на рыцарских доспехах. Принято считать , что герб является символом единства рода, именно он показывает каким ценностям придерживается семья, какое место занимает в обществе.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каждая семья, на сегодняшний день, может похвастаться гербом. В этом я убедилась проведя анкетирование среди родителей моей группы. Вопросы на слайде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373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на слайде. </a:t>
            </a: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Были получены следующие результаты. На первый вопрос ответили верно все родители. На второй вопрос 70% родителей ответили верно. На третий вопрос я получила отрицательный ответ. Нет ни одной семьи. На четвертый вопрос, я получила положительный ответ. Каждой семье хотелось иметь герб своей семьи. Я решила действовать.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397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Определила для себя цели и задачи и поделилась с родителями, как создать семейный герб. С чем сегодня и хочу поделиться с вами.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949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/>
              <a:t>Главной частью герба является щит. Образ щита призван защищать семью или человека, как в далекие времена, так и в наше время. Для начала нужно определиться с формой геральдического щита. Он может быть : национальный (присущий гербу той или иной страны); геометрический (более универсальный).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88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большинстве случаев щит бывает разделён на несколько частей, каждая из которых называется полем. Это деление образуется раскраской щита несколькими цветами, в следствии чего образуются геральдические фигуры. Основных делений четыре: рассечение, пересечение, </a:t>
            </a:r>
            <a:r>
              <a:rPr lang="ru-RU" dirty="0" err="1"/>
              <a:t>скошение</a:t>
            </a:r>
            <a:r>
              <a:rPr lang="ru-RU" dirty="0"/>
              <a:t>  справа и </a:t>
            </a:r>
            <a:r>
              <a:rPr lang="ru-RU" dirty="0" err="1"/>
              <a:t>скошение</a:t>
            </a:r>
            <a:r>
              <a:rPr lang="ru-RU" dirty="0"/>
              <a:t> слева. Эти деления могут сочетаться разнообразными способами. Так же герб может иметь одно поле, одного цвета.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778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Bef>
                <a:spcPts val="480"/>
              </a:spcBef>
              <a:spcAft>
                <a:spcPts val="800"/>
              </a:spcAft>
              <a:buSzPts val="1600"/>
              <a:buFont typeface="Arial MT"/>
              <a:buChar char="•"/>
              <a:tabLst>
                <a:tab pos="271145" algn="l"/>
                <a:tab pos="1432560" algn="l"/>
                <a:tab pos="2281555" algn="l"/>
              </a:tabLst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 MT"/>
              </a:rPr>
              <a:t>Герб может быть</a:t>
            </a:r>
            <a:r>
              <a:rPr lang="ru-RU" sz="1200" dirty="0">
                <a:effectLst/>
                <a:latin typeface="Times New Roman" panose="02020603050405020304" pitchFamily="18" charset="0"/>
                <a:ea typeface="Arial MT"/>
                <a:cs typeface="Arial MT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 MT"/>
              </a:rPr>
              <a:t>различным по цвету, и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MT"/>
                <a:cs typeface="Arial MT"/>
              </a:rPr>
              <a:t>каждый цвет имел свое</a:t>
            </a:r>
            <a:r>
              <a:rPr lang="ru-RU" sz="1200" dirty="0">
                <a:effectLst/>
                <a:latin typeface="Times New Roman" panose="02020603050405020304" pitchFamily="18" charset="0"/>
                <a:ea typeface="Arial MT"/>
                <a:cs typeface="Arial MT"/>
              </a:rPr>
              <a:t> значение. </a:t>
            </a:r>
            <a:endParaRPr lang="ru-RU" sz="1050" dirty="0">
              <a:effectLst/>
              <a:latin typeface="Calibri" panose="020F0502020204030204" pitchFamily="34" charset="0"/>
              <a:ea typeface="Arial MT"/>
              <a:cs typeface="Arial MT"/>
            </a:endParaRPr>
          </a:p>
          <a:p>
            <a:pPr marL="342900" lvl="0" indent="-342900">
              <a:lnSpc>
                <a:spcPct val="107000"/>
              </a:lnSpc>
              <a:spcBef>
                <a:spcPts val="480"/>
              </a:spcBef>
              <a:spcAft>
                <a:spcPts val="800"/>
              </a:spcAft>
              <a:buSzPts val="1600"/>
              <a:buFont typeface="Arial MT"/>
              <a:buChar char="•"/>
              <a:tabLst>
                <a:tab pos="271145" algn="l"/>
                <a:tab pos="1432560" algn="l"/>
                <a:tab pos="2281555" algn="l"/>
              </a:tabLst>
            </a:pPr>
            <a:r>
              <a:rPr lang="ru-RU" sz="1200" dirty="0">
                <a:effectLst/>
                <a:latin typeface="Times New Roman" panose="02020603050405020304" pitchFamily="18" charset="0"/>
                <a:ea typeface="Arial MT"/>
                <a:cs typeface="Arial MT"/>
              </a:rPr>
              <a:t>В геральдике цвета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MT"/>
                <a:cs typeface="Arial MT"/>
              </a:rPr>
              <a:t>могут отражать явления природы, качества человеческой души, характера человека и даже сложные философские понятия.</a:t>
            </a:r>
            <a:endParaRPr lang="ru-RU" sz="1050" dirty="0">
              <a:effectLst/>
              <a:latin typeface="Calibri" panose="020F0502020204030204" pitchFamily="34" charset="0"/>
              <a:ea typeface="Arial MT"/>
              <a:cs typeface="Arial MT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90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480"/>
              </a:spcBef>
              <a:spcAft>
                <a:spcPts val="800"/>
              </a:spcAft>
              <a:tabLst>
                <a:tab pos="271145" algn="l"/>
                <a:tab pos="1432560" algn="l"/>
                <a:tab pos="2281555" algn="l"/>
              </a:tabLst>
            </a:pP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Изображения людей, животных, растений, явлений природы, предметов играют важную роль в символике гербов. Они относятся к негеральдическим фигурам, которые подразделяются на естественные (явления природы, небесные светила, растения, животные, человек), искусственные (оружие, орудия труда, предметы быта) и мифические (драконы, единороги, грифоны).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154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Девиз –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краткое изречение, как правило, написанное на ленте внизу щита. Девизом может быть короткое высказывание, напоминающее о каком-то важном историческом событии или выражающее кредо владельца герба. Текст девиза может быть зашифрован и понятен только посвященным или все известные пословицы, поговорки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05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050" b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</a:t>
            </a:r>
            <a:r>
              <a:rPr lang="ru-RU" sz="105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05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Совместная деятельность дошкольников, родителей и педагогов по созданию </a:t>
            </a:r>
            <a:r>
              <a:rPr lang="ru-RU" sz="105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герба своей семьи</a:t>
            </a:r>
            <a:r>
              <a:rPr lang="ru-RU" sz="105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способствует укреплению </a:t>
            </a:r>
            <a:r>
              <a:rPr lang="ru-RU" sz="1050" dirty="0" err="1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детско</a:t>
            </a:r>
            <a:r>
              <a:rPr lang="ru-RU" sz="105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– родительских отношений, формированию знаний детей о своей </a:t>
            </a:r>
            <a:r>
              <a:rPr lang="ru-RU" sz="1050" b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семье</a:t>
            </a:r>
            <a:r>
              <a:rPr lang="ru-RU" sz="105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толерантности, культурно – ценностных ориентаций, духовно – нравственному развитию.</a:t>
            </a:r>
            <a:r>
              <a:rPr lang="ru-RU" sz="105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2674-0FE4-4418-A1AC-51D96585E09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8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C3D9F4-34DC-48D6-A875-B7B682425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0087B26-D92E-4C62-AA09-239C646BF8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CC327F-FEDA-416E-80F7-987FB2A57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07EAD0-AA50-4D00-8DEB-07EB23DEE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31F725-60C9-4157-968F-B7C0DE19E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848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723B1-3BBF-4ED0-9648-005347A81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B98D27D-432C-4C9D-9632-601E77DF2C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9A3853-1864-4936-9E6B-8DB2C257A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48F7D7-A2A9-4E00-B9CD-30312394F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F03960-350C-4970-887A-7BD6B0C3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915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236F682-D503-42C3-AA1D-207FE64E4A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06B581-E737-4252-8B8B-CAF52EA6B6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5362FD-B84E-415A-8765-8A94036F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BFC993-BDB3-4816-9F56-5CF25D9F0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95843E-9F88-4D0F-8A62-54B20110C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98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D1362F-AD78-4E1B-89B9-8E52DF1C8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922DD2-A1CF-4DE9-BD5F-7892CBD7E0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7BF92D-F4CD-490A-8DFB-11530AB68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5E1E69-4566-46FD-8415-31C76FB60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0D41EC9-1D24-4AA7-9D92-4B87F8849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88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B93F5E-22C0-427E-A0E4-3051868A6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364B1C2-89C9-4FA2-9233-03C7F3353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DEC8E6-4715-4893-A6E4-E58272E2F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DCC792-6357-4126-8A42-4DEC20876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C28395-B3DB-4FC7-978F-E4358BA4C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960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0A7B0B-4576-42DF-B659-3A72AE0C4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68B1B6-3101-421D-B6F9-F8EDCFAFFD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BB3A124-9105-42B1-83ED-F8B2CA78C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9B7B4D-CAC6-4EF0-B121-AF3800619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E6380B-FF56-4DAC-A26E-62B648476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D8F299-8FC2-407E-948D-6AECC8156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650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C571D1-08FC-47DB-8F1E-4FBA656B4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16A310-E3C2-4195-97B6-0401275053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2B30AF4-D25B-4CAB-881D-74058A30D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FAFEFC8-A0ED-46BD-8894-192CDF4DE6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85FF71-8AC5-4BAB-9F39-936B278667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35984C7-9D80-4532-818F-14D0208A4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0E31DA6-D722-4DC5-AEC7-4C03FEA3F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53DDD78-F0FB-4029-92C8-CD35621E6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273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C66AD0-601E-4A60-B6DB-17942E37C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7B5F55E-0243-4F39-A74A-5D255E1A3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370ADF-B003-41CF-9F48-63F979714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DF2C49E-7AEE-490F-B113-161ADC83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186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1FC2C5-7527-4550-BCE1-2A6655434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DB710A-48E3-44E4-9BA5-489563DCD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B731C3-B546-4A3D-A801-40A6959F9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998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5E29C-4F6E-4BC2-B527-371CCFA4C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71C062-5DCE-4752-93F5-03287A3F3A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4C5F4B7-AA69-4903-A90C-A59839A6C3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C3C2B4B-B409-4024-B22B-7446488C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3F7244-0707-4C9D-BCC1-07D4EA6BE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277FD4-9EFA-4402-ABE1-0C34FD457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48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3594F-9AF8-4FD6-8B05-AC9166048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EC51031-5F24-47CE-BA27-3C7B71170E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80E3116-FA77-4A8C-86B5-0AD77099B3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5218EAD-2EB5-454C-80E6-FC5A847C8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DE046C-9EC5-4718-AAD6-C9122B70D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385746-7382-4B20-B161-28026AA00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20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3C1133-751A-4352-A1CC-AD7C219A8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66705A-CE50-4E0C-84C5-55228CA37A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207C62-D587-4B03-99D4-427B6D9306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31822-E8A2-4449-A920-5F86DA1948C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A63C23-9416-46C2-895D-C9A01309D3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C072DA-AAC8-47FA-8BD7-E3F38C54A5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DB4D-F2A4-4626-A5E5-E8C32CA377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59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10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43.jpg"/><Relationship Id="rId7" Type="http://schemas.openxmlformats.org/officeDocument/2006/relationships/image" Target="../media/image47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Relationship Id="rId9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F13B6A-BB28-4F62-9CE7-B7A623B785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360" y="320578"/>
            <a:ext cx="8976360" cy="16184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EE1FFAF-F33C-4A6E-A3CE-FF3E25EBF14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52" t="7112" r="9111" b="4675"/>
          <a:stretch/>
        </p:blipFill>
        <p:spPr>
          <a:xfrm>
            <a:off x="1819966" y="2072640"/>
            <a:ext cx="3117793" cy="43123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8003198-D30F-43C4-B047-D1340820C79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00" t="2222" r="8222" b="4675"/>
          <a:stretch/>
        </p:blipFill>
        <p:spPr>
          <a:xfrm>
            <a:off x="6722739" y="2072640"/>
            <a:ext cx="3118764" cy="4312382"/>
          </a:xfrm>
          <a:prstGeom prst="rect">
            <a:avLst/>
          </a:prstGeom>
        </p:spPr>
      </p:pic>
      <p:pic>
        <p:nvPicPr>
          <p:cNvPr id="3" name="Фоновая музыка для презентации, детских видеороликов, путешествий или кулинарных влогов, YouTube (256  kbps)">
            <a:hlinkClick r:id="" action="ppaction://media"/>
            <a:extLst>
              <a:ext uri="{FF2B5EF4-FFF2-40B4-BE49-F238E27FC236}">
                <a16:creationId xmlns:a16="http://schemas.microsoft.com/office/drawing/2014/main" id="{FCCA34E3-1825-45D3-85CB-7865ECBE6B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1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95E722-DA91-48D7-8CB6-01B04FFB1A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357"/>
          <a:stretch/>
        </p:blipFill>
        <p:spPr>
          <a:xfrm>
            <a:off x="123444" y="961053"/>
            <a:ext cx="11945112" cy="380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34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1E71B4-69A1-407E-966A-F9EEB76A1534}"/>
              </a:ext>
            </a:extLst>
          </p:cNvPr>
          <p:cNvSpPr txBox="1"/>
          <p:nvPr/>
        </p:nvSpPr>
        <p:spPr>
          <a:xfrm>
            <a:off x="4007223" y="0"/>
            <a:ext cx="31286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Символы животных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8895C64-84E6-4442-BA81-A11EA803EC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577492"/>
              </p:ext>
            </p:extLst>
          </p:nvPr>
        </p:nvGraphicFramePr>
        <p:xfrm>
          <a:off x="519952" y="564776"/>
          <a:ext cx="10515600" cy="8585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19836">
                  <a:extLst>
                    <a:ext uri="{9D8B030D-6E8A-4147-A177-3AD203B41FA5}">
                      <a16:colId xmlns:a16="http://schemas.microsoft.com/office/drawing/2014/main" val="1923008046"/>
                    </a:ext>
                  </a:extLst>
                </a:gridCol>
                <a:gridCol w="2245658">
                  <a:extLst>
                    <a:ext uri="{9D8B030D-6E8A-4147-A177-3AD203B41FA5}">
                      <a16:colId xmlns:a16="http://schemas.microsoft.com/office/drawing/2014/main" val="137962940"/>
                    </a:ext>
                  </a:extLst>
                </a:gridCol>
                <a:gridCol w="2684930">
                  <a:extLst>
                    <a:ext uri="{9D8B030D-6E8A-4147-A177-3AD203B41FA5}">
                      <a16:colId xmlns:a16="http://schemas.microsoft.com/office/drawing/2014/main" val="1192861601"/>
                    </a:ext>
                  </a:extLst>
                </a:gridCol>
                <a:gridCol w="2375648">
                  <a:extLst>
                    <a:ext uri="{9D8B030D-6E8A-4147-A177-3AD203B41FA5}">
                      <a16:colId xmlns:a16="http://schemas.microsoft.com/office/drawing/2014/main" val="801205908"/>
                    </a:ext>
                  </a:extLst>
                </a:gridCol>
                <a:gridCol w="1389528">
                  <a:extLst>
                    <a:ext uri="{9D8B030D-6E8A-4147-A177-3AD203B41FA5}">
                      <a16:colId xmlns:a16="http://schemas.microsoft.com/office/drawing/2014/main" val="3152190036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532130">
                        <a:lnSpc>
                          <a:spcPts val="1835"/>
                        </a:lnSpc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Бык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38835">
                        <a:lnSpc>
                          <a:spcPts val="1835"/>
                        </a:lnSpc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5030" marR="830580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Голубь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9770">
                        <a:lnSpc>
                          <a:spcPts val="1835"/>
                        </a:lnSpc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Грифон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93395" marR="115570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Дракон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244899"/>
                  </a:ext>
                </a:extLst>
              </a:tr>
              <a:tr h="553776">
                <a:tc>
                  <a:txBody>
                    <a:bodyPr/>
                    <a:lstStyle/>
                    <a:p>
                      <a:pPr marL="292735" marR="524510" indent="-166370" algn="l">
                        <a:lnSpc>
                          <a:spcPts val="2160"/>
                        </a:lnSpc>
                        <a:spcBef>
                          <a:spcPts val="80"/>
                        </a:spcBef>
                        <a:spcAft>
                          <a:spcPts val="0"/>
                        </a:spcAft>
                      </a:pPr>
                      <a:r>
                        <a:rPr lang="ru-RU" sz="1700" b="1" i="1" spc="-2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Трудолюбие,</a:t>
                      </a:r>
                      <a:r>
                        <a:rPr lang="ru-RU" sz="1700" b="1" i="1" spc="-39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терпение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34035" marR="413385" indent="152400" algn="l">
                        <a:lnSpc>
                          <a:spcPts val="2160"/>
                        </a:lnSpc>
                        <a:spcBef>
                          <a:spcPts val="80"/>
                        </a:spcBef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Мудрость,</a:t>
                      </a:r>
                      <a:r>
                        <a:rPr lang="ru-RU" sz="1700" b="1" i="1" spc="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i="1" spc="-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долгая</a:t>
                      </a:r>
                      <a:r>
                        <a:rPr lang="ru-RU" sz="1700" b="1" i="1" spc="-8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i="1" spc="-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жизнь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92480" marR="354965" indent="-377190" algn="l">
                        <a:lnSpc>
                          <a:spcPts val="2160"/>
                        </a:lnSpc>
                        <a:spcBef>
                          <a:spcPts val="80"/>
                        </a:spcBef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Незапятнанность,</a:t>
                      </a:r>
                      <a:r>
                        <a:rPr lang="ru-RU" sz="1700" b="1" i="1" spc="-39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смирение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4055" marR="504825" indent="-330835" algn="l">
                        <a:lnSpc>
                          <a:spcPts val="2160"/>
                        </a:lnSpc>
                        <a:spcBef>
                          <a:spcPts val="80"/>
                        </a:spcBef>
                        <a:spcAft>
                          <a:spcPts val="0"/>
                        </a:spcAft>
                      </a:pPr>
                      <a:r>
                        <a:rPr lang="ru-RU" sz="1700" b="1" i="1" spc="-1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Превосходство,</a:t>
                      </a:r>
                      <a:r>
                        <a:rPr lang="ru-RU" sz="1700" b="1" i="1" spc="-395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гордость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94665" marR="115570" algn="l">
                        <a:spcBef>
                          <a:spcPts val="175"/>
                        </a:spcBef>
                        <a:spcAft>
                          <a:spcPts val="0"/>
                        </a:spcAft>
                      </a:pPr>
                      <a:r>
                        <a:rPr lang="ru-RU" sz="17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Мощь, сила</a:t>
                      </a:r>
                      <a:endParaRPr lang="ru-RU" sz="11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270606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D98BE6-6864-43DC-B95A-CBE9E822B6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1240"/>
          <a:stretch/>
        </p:blipFill>
        <p:spPr>
          <a:xfrm>
            <a:off x="445274" y="1526463"/>
            <a:ext cx="1849692" cy="17977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926265-F899-459C-A86C-CB17D31A92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179" r="62009"/>
          <a:stretch/>
        </p:blipFill>
        <p:spPr>
          <a:xfrm>
            <a:off x="2588252" y="1423352"/>
            <a:ext cx="2022330" cy="1859359"/>
          </a:xfrm>
          <a:prstGeom prst="rect">
            <a:avLst/>
          </a:prstGeom>
        </p:spPr>
      </p:pic>
      <p:pic>
        <p:nvPicPr>
          <p:cNvPr id="7" name="image14.png">
            <a:extLst>
              <a:ext uri="{FF2B5EF4-FFF2-40B4-BE49-F238E27FC236}">
                <a16:creationId xmlns:a16="http://schemas.microsoft.com/office/drawing/2014/main" id="{38342310-E354-4092-B2EF-A5555B9FD15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51779" y="1552602"/>
            <a:ext cx="2022330" cy="1730109"/>
          </a:xfrm>
          <a:prstGeom prst="rect">
            <a:avLst/>
          </a:prstGeom>
        </p:spPr>
      </p:pic>
      <p:pic>
        <p:nvPicPr>
          <p:cNvPr id="8" name="image15.png">
            <a:extLst>
              <a:ext uri="{FF2B5EF4-FFF2-40B4-BE49-F238E27FC236}">
                <a16:creationId xmlns:a16="http://schemas.microsoft.com/office/drawing/2014/main" id="{9B214A16-6675-414B-86F5-DA55B34E684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73114" y="1628468"/>
            <a:ext cx="1203334" cy="1482303"/>
          </a:xfrm>
          <a:prstGeom prst="rect">
            <a:avLst/>
          </a:prstGeom>
        </p:spPr>
      </p:pic>
      <p:pic>
        <p:nvPicPr>
          <p:cNvPr id="9" name="image16.png">
            <a:extLst>
              <a:ext uri="{FF2B5EF4-FFF2-40B4-BE49-F238E27FC236}">
                <a16:creationId xmlns:a16="http://schemas.microsoft.com/office/drawing/2014/main" id="{4BE3FDBD-62C6-4A97-AB4D-7CE329D5B95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82613" y="1628468"/>
            <a:ext cx="1487410" cy="1482303"/>
          </a:xfrm>
          <a:prstGeom prst="rect">
            <a:avLst/>
          </a:prstGeom>
        </p:spPr>
      </p:pic>
      <p:graphicFrame>
        <p:nvGraphicFramePr>
          <p:cNvPr id="12" name="Таблица 12">
            <a:extLst>
              <a:ext uri="{FF2B5EF4-FFF2-40B4-BE49-F238E27FC236}">
                <a16:creationId xmlns:a16="http://schemas.microsoft.com/office/drawing/2014/main" id="{79F20A88-0723-4DAE-AC53-9FBCF879F3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02717"/>
              </p:ext>
            </p:extLst>
          </p:nvPr>
        </p:nvGraphicFramePr>
        <p:xfrm>
          <a:off x="398929" y="3188447"/>
          <a:ext cx="10784540" cy="1362636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156908">
                  <a:extLst>
                    <a:ext uri="{9D8B030D-6E8A-4147-A177-3AD203B41FA5}">
                      <a16:colId xmlns:a16="http://schemas.microsoft.com/office/drawing/2014/main" val="1007009576"/>
                    </a:ext>
                  </a:extLst>
                </a:gridCol>
                <a:gridCol w="2156908">
                  <a:extLst>
                    <a:ext uri="{9D8B030D-6E8A-4147-A177-3AD203B41FA5}">
                      <a16:colId xmlns:a16="http://schemas.microsoft.com/office/drawing/2014/main" val="2622567895"/>
                    </a:ext>
                  </a:extLst>
                </a:gridCol>
                <a:gridCol w="2156908">
                  <a:extLst>
                    <a:ext uri="{9D8B030D-6E8A-4147-A177-3AD203B41FA5}">
                      <a16:colId xmlns:a16="http://schemas.microsoft.com/office/drawing/2014/main" val="2943746992"/>
                    </a:ext>
                  </a:extLst>
                </a:gridCol>
                <a:gridCol w="2156908">
                  <a:extLst>
                    <a:ext uri="{9D8B030D-6E8A-4147-A177-3AD203B41FA5}">
                      <a16:colId xmlns:a16="http://schemas.microsoft.com/office/drawing/2014/main" val="99137096"/>
                    </a:ext>
                  </a:extLst>
                </a:gridCol>
                <a:gridCol w="2156908">
                  <a:extLst>
                    <a:ext uri="{9D8B030D-6E8A-4147-A177-3AD203B41FA5}">
                      <a16:colId xmlns:a16="http://schemas.microsoft.com/office/drawing/2014/main" val="1627578958"/>
                    </a:ext>
                  </a:extLst>
                </a:gridCol>
              </a:tblGrid>
              <a:tr h="44823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ЕД</a:t>
                      </a: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Единорог</a:t>
                      </a:r>
                      <a:r>
                        <a:rPr lang="ru-RU" dirty="0"/>
                        <a:t>ОГ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Журавель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Змея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Змея-кольцо	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Кабан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010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Трудолюбие, терпение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Внимательность, настойчивость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Мудрость, осторожность 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Трудолюбие, терпение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Мощь,                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решительность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2616786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84E2C56-B258-4ACE-9DC5-07B265FB0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318" y="4498292"/>
            <a:ext cx="1664648" cy="216073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1B00F4A-34F0-41F6-983A-9526C727F2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8053" y="4606262"/>
            <a:ext cx="1182727" cy="194479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616673FD-1578-4890-8AD3-DD39D911FA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01025" y="4742692"/>
            <a:ext cx="2493480" cy="138391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192373-D588-483D-8515-47B72AB01F3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7598" y="4628759"/>
            <a:ext cx="1847248" cy="201795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A5A147E-3C88-4374-B13F-06AA3B857C0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9616" y="4749370"/>
            <a:ext cx="2048434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57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F85CBF3E-C80D-44AF-BF49-EF696C5D0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320379"/>
              </p:ext>
            </p:extLst>
          </p:nvPr>
        </p:nvGraphicFramePr>
        <p:xfrm>
          <a:off x="645459" y="217643"/>
          <a:ext cx="10793505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345">
                  <a:extLst>
                    <a:ext uri="{9D8B030D-6E8A-4147-A177-3AD203B41FA5}">
                      <a16:colId xmlns:a16="http://schemas.microsoft.com/office/drawing/2014/main" val="3430152332"/>
                    </a:ext>
                  </a:extLst>
                </a:gridCol>
                <a:gridCol w="2186790">
                  <a:extLst>
                    <a:ext uri="{9D8B030D-6E8A-4147-A177-3AD203B41FA5}">
                      <a16:colId xmlns:a16="http://schemas.microsoft.com/office/drawing/2014/main" val="1441531044"/>
                    </a:ext>
                  </a:extLst>
                </a:gridCol>
                <a:gridCol w="2186790">
                  <a:extLst>
                    <a:ext uri="{9D8B030D-6E8A-4147-A177-3AD203B41FA5}">
                      <a16:colId xmlns:a16="http://schemas.microsoft.com/office/drawing/2014/main" val="1602902138"/>
                    </a:ext>
                  </a:extLst>
                </a:gridCol>
                <a:gridCol w="2186790">
                  <a:extLst>
                    <a:ext uri="{9D8B030D-6E8A-4147-A177-3AD203B41FA5}">
                      <a16:colId xmlns:a16="http://schemas.microsoft.com/office/drawing/2014/main" val="2006167479"/>
                    </a:ext>
                  </a:extLst>
                </a:gridCol>
                <a:gridCol w="2186790">
                  <a:extLst>
                    <a:ext uri="{9D8B030D-6E8A-4147-A177-3AD203B41FA5}">
                      <a16:colId xmlns:a16="http://schemas.microsoft.com/office/drawing/2014/main" val="1090061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КОШКА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ЛЕВ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ЛЕОПАРД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МЕДВЕДЬ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ОВЦА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997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Независимость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Благородство, лидерство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Смелость 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непоколебимость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Мощь, осторожность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8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Доброта, спокойствие</a:t>
                      </a: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58899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EDC6DE-DFB8-4E11-B140-0D9D02AD2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809" y="1380566"/>
            <a:ext cx="1563874" cy="197542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9C9C3CA-90CC-4AD7-B736-B2D5EABEDF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201" y="1299367"/>
            <a:ext cx="1563874" cy="209467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66BFD2-1C9A-4131-836E-D1B2C9BE3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425" y="1299367"/>
            <a:ext cx="1352657" cy="206979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2CD6D0-3181-4D66-AA12-8C5C9BEF7F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3617" y="1401976"/>
            <a:ext cx="1341236" cy="19325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792E0FF-EEB5-4B57-A6B6-2C9418B63641}"/>
              </a:ext>
            </a:extLst>
          </p:cNvPr>
          <p:cNvSpPr txBox="1"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 	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E7C3F7C-0FDF-42C4-8826-ECCE4E740D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1770" y="1331222"/>
            <a:ext cx="1777343" cy="2269792"/>
          </a:xfrm>
          <a:prstGeom prst="rect">
            <a:avLst/>
          </a:prstGeom>
        </p:spPr>
      </p:pic>
      <p:graphicFrame>
        <p:nvGraphicFramePr>
          <p:cNvPr id="19" name="Таблица 19">
            <a:extLst>
              <a:ext uri="{FF2B5EF4-FFF2-40B4-BE49-F238E27FC236}">
                <a16:creationId xmlns:a16="http://schemas.microsoft.com/office/drawing/2014/main" id="{9D66CF9F-04D9-4720-A56C-6815627D0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65397"/>
              </p:ext>
            </p:extLst>
          </p:nvPr>
        </p:nvGraphicFramePr>
        <p:xfrm>
          <a:off x="448234" y="3439969"/>
          <a:ext cx="1093038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619">
                  <a:extLst>
                    <a:ext uri="{9D8B030D-6E8A-4147-A177-3AD203B41FA5}">
                      <a16:colId xmlns:a16="http://schemas.microsoft.com/office/drawing/2014/main" val="190437703"/>
                    </a:ext>
                  </a:extLst>
                </a:gridCol>
                <a:gridCol w="2224346">
                  <a:extLst>
                    <a:ext uri="{9D8B030D-6E8A-4147-A177-3AD203B41FA5}">
                      <a16:colId xmlns:a16="http://schemas.microsoft.com/office/drawing/2014/main" val="963021537"/>
                    </a:ext>
                  </a:extLst>
                </a:gridCol>
                <a:gridCol w="2387419">
                  <a:extLst>
                    <a:ext uri="{9D8B030D-6E8A-4147-A177-3AD203B41FA5}">
                      <a16:colId xmlns:a16="http://schemas.microsoft.com/office/drawing/2014/main" val="3460682364"/>
                    </a:ext>
                  </a:extLst>
                </a:gridCol>
                <a:gridCol w="1950517">
                  <a:extLst>
                    <a:ext uri="{9D8B030D-6E8A-4147-A177-3AD203B41FA5}">
                      <a16:colId xmlns:a16="http://schemas.microsoft.com/office/drawing/2014/main" val="3301946736"/>
                    </a:ext>
                  </a:extLst>
                </a:gridCol>
                <a:gridCol w="2494483">
                  <a:extLst>
                    <a:ext uri="{9D8B030D-6E8A-4147-A177-3AD203B41FA5}">
                      <a16:colId xmlns:a16="http://schemas.microsoft.com/office/drawing/2014/main" val="3838213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114935" marR="32702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ОЛЕНЬ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ОРЁЛ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6009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ПЕЛИКАН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9212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СОВА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ПЕТУХ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0241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18110" marR="32702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Боец,</a:t>
                      </a:r>
                      <a:r>
                        <a:rPr kumimoji="0" lang="ru-RU" sz="1600" b="1" i="1" u="none" strike="noStrike" kern="1200" cap="none" spc="1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93395" marR="304800" lvl="0" indent="-1574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-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Мудрость,</a:t>
                      </a:r>
                      <a:r>
                        <a:rPr kumimoji="0" lang="ru-RU" sz="1600" b="1" i="1" u="none" strike="noStrike" kern="1200" cap="none" spc="-6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власть,</a:t>
                      </a:r>
                      <a:endParaRPr kumimoji="0" lang="ru-RU" sz="1600" b="1" i="1" u="none" strike="noStrike" kern="1200" cap="none" spc="-395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93395" marR="304800" lvl="0" indent="-15748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превосходство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64185" marR="255905" lvl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-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Поддержка,</a:t>
                      </a:r>
                      <a:r>
                        <a:rPr kumimoji="0" lang="ru-RU" sz="1600" b="1" i="1" u="none" strike="noStrike" kern="1200" cap="none" spc="-9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опека,</a:t>
                      </a:r>
                      <a:endParaRPr kumimoji="0" lang="ru-RU" sz="1600" b="1" i="1" u="none" strike="noStrike" kern="1200" cap="none" spc="-39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64185" marR="255905" lvl="0" indent="-15240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бескорыстность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32460" marR="253365" lvl="0" indent="-37528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-1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Мудрость,</a:t>
                      </a:r>
                      <a:r>
                        <a:rPr kumimoji="0" lang="ru-RU" sz="1600" b="1" i="1" u="none" strike="noStrike" kern="1200" cap="none" spc="-39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632460" marR="253365" lvl="0" indent="-37528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4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</a:t>
                      </a:r>
                      <a:endParaRPr kumimoji="0" lang="ru-RU" sz="10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Активность, внимательность целеустремленность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9497769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2F8DEB2-F3A6-4DC6-AD64-7998262B94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6385" y="4580486"/>
            <a:ext cx="1975275" cy="2292295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0A48D22-5E78-48FC-AC4E-DCDB01B101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5976" y="5003624"/>
            <a:ext cx="1705424" cy="179717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0FB6254-A424-49D7-A313-C106027EBD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49113" y="4892540"/>
            <a:ext cx="2120924" cy="190825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4BCC092-587B-4D8B-B031-B7CD11ECF3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77548" y="5101895"/>
            <a:ext cx="2154919" cy="133476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6420357-2B1A-4F1A-8EAB-A73DFA9A8A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65066" y="4883445"/>
            <a:ext cx="1150243" cy="175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13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30802FD-F05C-467C-A67F-38365777340E}"/>
              </a:ext>
            </a:extLst>
          </p:cNvPr>
          <p:cNvSpPr txBox="1"/>
          <p:nvPr/>
        </p:nvSpPr>
        <p:spPr>
          <a:xfrm>
            <a:off x="2070847" y="255059"/>
            <a:ext cx="65532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Неодушевленные предметы на семейном гербе</a:t>
            </a:r>
          </a:p>
          <a:p>
            <a:pPr algn="ctr"/>
            <a:endParaRPr lang="ru-RU" b="1" i="1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56B20F90-0679-44E5-BFC5-335954D7EE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334699"/>
              </p:ext>
            </p:extLst>
          </p:nvPr>
        </p:nvGraphicFramePr>
        <p:xfrm>
          <a:off x="313765" y="719666"/>
          <a:ext cx="1152861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>
                  <a:extLst>
                    <a:ext uri="{9D8B030D-6E8A-4147-A177-3AD203B41FA5}">
                      <a16:colId xmlns:a16="http://schemas.microsoft.com/office/drawing/2014/main" val="440422419"/>
                    </a:ext>
                  </a:extLst>
                </a:gridCol>
                <a:gridCol w="2477844">
                  <a:extLst>
                    <a:ext uri="{9D8B030D-6E8A-4147-A177-3AD203B41FA5}">
                      <a16:colId xmlns:a16="http://schemas.microsoft.com/office/drawing/2014/main" val="885566376"/>
                    </a:ext>
                  </a:extLst>
                </a:gridCol>
                <a:gridCol w="2192767">
                  <a:extLst>
                    <a:ext uri="{9D8B030D-6E8A-4147-A177-3AD203B41FA5}">
                      <a16:colId xmlns:a16="http://schemas.microsoft.com/office/drawing/2014/main" val="2346201959"/>
                    </a:ext>
                  </a:extLst>
                </a:gridCol>
                <a:gridCol w="2418677">
                  <a:extLst>
                    <a:ext uri="{9D8B030D-6E8A-4147-A177-3AD203B41FA5}">
                      <a16:colId xmlns:a16="http://schemas.microsoft.com/office/drawing/2014/main" val="1374778313"/>
                    </a:ext>
                  </a:extLst>
                </a:gridCol>
                <a:gridCol w="2305722">
                  <a:extLst>
                    <a:ext uri="{9D8B030D-6E8A-4147-A177-3AD203B41FA5}">
                      <a16:colId xmlns:a16="http://schemas.microsoft.com/office/drawing/2014/main" val="1037487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113665" marR="235585" lvl="0" indent="0" algn="ctr" defTabSz="914400" rtl="0" eaLnBrk="1" fontAlgn="auto" latinLnBrk="0" hangingPunct="1">
                        <a:lnSpc>
                          <a:spcPts val="18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МЕЧ</a:t>
                      </a:r>
                    </a:p>
                    <a:p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38760" marR="440690" lvl="0" indent="0" algn="ctr" defTabSz="914400" rtl="0" eaLnBrk="1" fontAlgn="auto" latinLnBrk="0" hangingPunct="1">
                        <a:lnSpc>
                          <a:spcPts val="18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ДУБОВЫЙ</a:t>
                      </a:r>
                      <a:r>
                        <a:rPr kumimoji="0" lang="ru-RU" sz="1600" b="1" i="1" u="none" strike="noStrike" kern="1200" cap="none" spc="-1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ЛИСТ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42620" marR="0" lvl="0" indent="0" algn="l" defTabSz="914400" rtl="0" eaLnBrk="1" fontAlgn="auto" latinLnBrk="0" hangingPunct="1">
                        <a:lnSpc>
                          <a:spcPts val="18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ЗЕРКАЛО</a:t>
                      </a:r>
                    </a:p>
                    <a:p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27380" marR="683260" lvl="0" indent="0" algn="ctr" defTabSz="914400" rtl="0" eaLnBrk="1" fontAlgn="auto" latinLnBrk="0" hangingPunct="1">
                        <a:lnSpc>
                          <a:spcPts val="18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КОРОНА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1990" marR="113665" lvl="0" indent="0" algn="ctr" defTabSz="914400" rtl="0" eaLnBrk="1" fontAlgn="auto" latinLnBrk="0" hangingPunct="1">
                        <a:lnSpc>
                          <a:spcPts val="183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ЛЕСТНИЦА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682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13665" marR="23685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</a:t>
                      </a:r>
                      <a:r>
                        <a:rPr kumimoji="0" lang="ru-RU" sz="1600" b="1" i="1" u="none" strike="noStrike" kern="1200" cap="none" spc="-4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рода,</a:t>
                      </a:r>
                      <a:r>
                        <a:rPr kumimoji="0" lang="ru-RU" sz="1600" b="1" i="1" u="none" strike="noStrike" kern="1200" cap="none" spc="-55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Родины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38760" marR="44005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Прочность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Долг, </a:t>
                      </a:r>
                    </a:p>
                    <a:p>
                      <a:pPr algn="ctr"/>
                      <a:r>
                        <a:rPr lang="ru-RU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чистота помыслов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27380" marR="681355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Власть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1990" marR="11176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7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endParaRPr kumimoji="0" lang="ru-RU" sz="900" b="1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600" b="1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605221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601F96-82CE-4F4B-80CC-03D34D018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79" y="2093785"/>
            <a:ext cx="1398021" cy="1537243"/>
          </a:xfrm>
          <a:prstGeom prst="rect">
            <a:avLst/>
          </a:prstGeom>
        </p:spPr>
      </p:pic>
      <p:pic>
        <p:nvPicPr>
          <p:cNvPr id="7" name="image32.png">
            <a:extLst>
              <a:ext uri="{FF2B5EF4-FFF2-40B4-BE49-F238E27FC236}">
                <a16:creationId xmlns:a16="http://schemas.microsoft.com/office/drawing/2014/main" id="{93B3F25B-8228-415D-968C-FDD60A70FE6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66383" y="1968329"/>
            <a:ext cx="1454150" cy="1609090"/>
          </a:xfrm>
          <a:prstGeom prst="rect">
            <a:avLst/>
          </a:prstGeom>
        </p:spPr>
      </p:pic>
      <p:pic>
        <p:nvPicPr>
          <p:cNvPr id="8" name="image33.png">
            <a:extLst>
              <a:ext uri="{FF2B5EF4-FFF2-40B4-BE49-F238E27FC236}">
                <a16:creationId xmlns:a16="http://schemas.microsoft.com/office/drawing/2014/main" id="{D63BF335-0CE1-4CF6-AFFE-45524927494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53316" y="2018334"/>
            <a:ext cx="1454150" cy="1609090"/>
          </a:xfrm>
          <a:prstGeom prst="rect">
            <a:avLst/>
          </a:prstGeom>
        </p:spPr>
      </p:pic>
      <p:pic>
        <p:nvPicPr>
          <p:cNvPr id="9" name="image34.png">
            <a:extLst>
              <a:ext uri="{FF2B5EF4-FFF2-40B4-BE49-F238E27FC236}">
                <a16:creationId xmlns:a16="http://schemas.microsoft.com/office/drawing/2014/main" id="{DEB02FF3-4E78-402C-ABA4-6AA90E4C301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51095" y="2018334"/>
            <a:ext cx="1343775" cy="16090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3DAD61-C53C-4FF5-8FBC-FB2969024D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10870" y="2098598"/>
            <a:ext cx="1343774" cy="1564828"/>
          </a:xfrm>
          <a:prstGeom prst="rect">
            <a:avLst/>
          </a:prstGeom>
        </p:spPr>
      </p:pic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24A783FA-020D-46A7-88B9-439B91C55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693896"/>
              </p:ext>
            </p:extLst>
          </p:nvPr>
        </p:nvGraphicFramePr>
        <p:xfrm>
          <a:off x="394447" y="3863599"/>
          <a:ext cx="11447928" cy="61087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962296">
                  <a:extLst>
                    <a:ext uri="{9D8B030D-6E8A-4147-A177-3AD203B41FA5}">
                      <a16:colId xmlns:a16="http://schemas.microsoft.com/office/drawing/2014/main" val="253649922"/>
                    </a:ext>
                  </a:extLst>
                </a:gridCol>
                <a:gridCol w="2572804">
                  <a:extLst>
                    <a:ext uri="{9D8B030D-6E8A-4147-A177-3AD203B41FA5}">
                      <a16:colId xmlns:a16="http://schemas.microsoft.com/office/drawing/2014/main" val="1855189473"/>
                    </a:ext>
                  </a:extLst>
                </a:gridCol>
                <a:gridCol w="3767809">
                  <a:extLst>
                    <a:ext uri="{9D8B030D-6E8A-4147-A177-3AD203B41FA5}">
                      <a16:colId xmlns:a16="http://schemas.microsoft.com/office/drawing/2014/main" val="1953594114"/>
                    </a:ext>
                  </a:extLst>
                </a:gridCol>
                <a:gridCol w="3145019">
                  <a:extLst>
                    <a:ext uri="{9D8B030D-6E8A-4147-A177-3AD203B41FA5}">
                      <a16:colId xmlns:a16="http://schemas.microsoft.com/office/drawing/2014/main" val="4110639710"/>
                    </a:ext>
                  </a:extLst>
                </a:gridCol>
              </a:tblGrid>
              <a:tr h="305435">
                <a:tc>
                  <a:txBody>
                    <a:bodyPr/>
                    <a:lstStyle/>
                    <a:p>
                      <a:pPr marL="114300" marR="68897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РУКИ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1515" marR="41084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ПОСОХ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10210" marR="855345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ФАКЕЛ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8520" marR="115570" algn="ctr">
                        <a:lnSpc>
                          <a:spcPts val="1835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СОЛНЦЕ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876010"/>
                  </a:ext>
                </a:extLst>
              </a:tr>
              <a:tr h="305435">
                <a:tc>
                  <a:txBody>
                    <a:bodyPr/>
                    <a:lstStyle/>
                    <a:p>
                      <a:pPr marL="114300" marR="690245" algn="ctr">
                        <a:lnSpc>
                          <a:spcPts val="206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Верность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1515" marR="411480" algn="ctr">
                        <a:lnSpc>
                          <a:spcPts val="206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Власть</a:t>
                      </a:r>
                      <a:r>
                        <a:rPr lang="ru-RU" sz="2000" b="1" i="1" spc="-2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духа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10210" marR="855980" algn="ctr">
                        <a:lnSpc>
                          <a:spcPts val="206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Ученость, созидание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8520" marR="115570" algn="ctr">
                        <a:lnSpc>
                          <a:spcPts val="2065"/>
                        </a:lnSpc>
                        <a:spcBef>
                          <a:spcPts val="24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Изобилие,</a:t>
                      </a:r>
                      <a:r>
                        <a:rPr lang="ru-RU" sz="2000" b="1" i="1" spc="-2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правда</a:t>
                      </a:r>
                      <a:endParaRPr lang="ru-RU" sz="12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621248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32A9842-1DC2-4C7F-824A-02714DDEB0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056" y="4849644"/>
            <a:ext cx="2393124" cy="13492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8C57D48-CDA7-472D-A0ED-7A35A709C8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0525" y="4630137"/>
            <a:ext cx="1761897" cy="1761897"/>
          </a:xfrm>
          <a:prstGeom prst="rect">
            <a:avLst/>
          </a:prstGeom>
        </p:spPr>
      </p:pic>
      <p:pic>
        <p:nvPicPr>
          <p:cNvPr id="15" name="image38.jpeg">
            <a:extLst>
              <a:ext uri="{FF2B5EF4-FFF2-40B4-BE49-F238E27FC236}">
                <a16:creationId xmlns:a16="http://schemas.microsoft.com/office/drawing/2014/main" id="{6F795A4C-A8CA-41A1-A684-E4A4CB2769DF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640380" y="4630137"/>
            <a:ext cx="1910715" cy="212598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8CF4DB2-62A4-45B9-BEC3-B3D56D2407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52853" y="4469573"/>
            <a:ext cx="1603387" cy="210939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871EF1D-66D4-4AC4-9C30-2A541BBBD9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40483" y="4432994"/>
            <a:ext cx="1457070" cy="214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39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541111A-C529-45D3-B995-B6B0D1789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3966"/>
            <a:ext cx="3176739" cy="246726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2776FF-4E11-498B-8A0F-8C2C5EF9C6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2"/>
          <a:stretch/>
        </p:blipFill>
        <p:spPr>
          <a:xfrm>
            <a:off x="2931155" y="-1"/>
            <a:ext cx="2674514" cy="30604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0DCDA4F-C0CC-451A-B8E8-693D72AE4B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6"/>
          <a:stretch/>
        </p:blipFill>
        <p:spPr>
          <a:xfrm>
            <a:off x="5801010" y="253093"/>
            <a:ext cx="2674514" cy="22673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3D08CA-95A3-4477-A0C8-222F1264F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108" y="316852"/>
            <a:ext cx="2379676" cy="24986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5C53674-E3A1-4267-A61D-00CD880A9E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20"/>
          <a:stretch/>
        </p:blipFill>
        <p:spPr>
          <a:xfrm>
            <a:off x="189325" y="3224407"/>
            <a:ext cx="2609859" cy="283453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1EA6E1F-8037-4EF3-BB35-58B8F13C80A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59"/>
          <a:stretch/>
        </p:blipFill>
        <p:spPr>
          <a:xfrm>
            <a:off x="3105100" y="2970623"/>
            <a:ext cx="2399889" cy="334209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4B5376D-D2C5-4FD7-AA27-EE442FC2652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1"/>
          <a:stretch/>
        </p:blipFill>
        <p:spPr>
          <a:xfrm>
            <a:off x="5608330" y="3021465"/>
            <a:ext cx="2674887" cy="296878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FEB3E81-CE6B-4F81-8799-8B01B2EF8D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9631" y="2697530"/>
            <a:ext cx="3656365" cy="3844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733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F09A98-C50D-476F-947D-1054C9B0D3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" t="6798" r="76082" b="63529"/>
          <a:stretch/>
        </p:blipFill>
        <p:spPr>
          <a:xfrm>
            <a:off x="1066772" y="220741"/>
            <a:ext cx="1588713" cy="2590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394597-E11A-440D-B29A-507898604E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8" t="7713" r="58715" b="63650"/>
          <a:stretch/>
        </p:blipFill>
        <p:spPr>
          <a:xfrm>
            <a:off x="2991871" y="108988"/>
            <a:ext cx="1228165" cy="26378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E4A8CA-9A48-43CA-8F87-67515AD347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0" t="63689" r="58275" b="7898"/>
          <a:stretch/>
        </p:blipFill>
        <p:spPr>
          <a:xfrm>
            <a:off x="7579938" y="167989"/>
            <a:ext cx="1228165" cy="251983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E4B794F-1DCC-4E28-8D9F-ADBBEDE436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88" t="7451" r="42682" b="63660"/>
          <a:stretch/>
        </p:blipFill>
        <p:spPr>
          <a:xfrm>
            <a:off x="3025348" y="3287936"/>
            <a:ext cx="1228165" cy="295026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6F956F9-B2F0-4CC9-9F83-7A71BA7184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924" t="7582" r="5568" b="64063"/>
          <a:stretch/>
        </p:blipFill>
        <p:spPr>
          <a:xfrm>
            <a:off x="1224634" y="3152395"/>
            <a:ext cx="1272988" cy="31026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8627028-EA98-4546-8B7F-815A98D563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53" t="36079" r="76310" b="35816"/>
          <a:stretch/>
        </p:blipFill>
        <p:spPr>
          <a:xfrm>
            <a:off x="4491488" y="256600"/>
            <a:ext cx="1233066" cy="251908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21664DE-6FCB-4956-84E6-F430800961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235" t="35947" r="22818" b="36079"/>
          <a:stretch/>
        </p:blipFill>
        <p:spPr>
          <a:xfrm>
            <a:off x="6056039" y="3341421"/>
            <a:ext cx="1391464" cy="289100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14C6F81-F6C9-4DA9-982A-37A5FBA70D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785" t="36044" r="4398" b="35329"/>
          <a:stretch/>
        </p:blipFill>
        <p:spPr>
          <a:xfrm>
            <a:off x="6056039" y="179096"/>
            <a:ext cx="1254965" cy="254478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5D3120-BF5C-4DB7-BCA8-2FF40798A4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88" t="63660" r="75962" b="7927"/>
          <a:stretch/>
        </p:blipFill>
        <p:spPr>
          <a:xfrm>
            <a:off x="9172715" y="279414"/>
            <a:ext cx="1307026" cy="244447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5925818-B812-4478-9954-9F1A4E5635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668" t="63660" r="4873" b="7927"/>
          <a:stretch/>
        </p:blipFill>
        <p:spPr>
          <a:xfrm>
            <a:off x="7597936" y="3280774"/>
            <a:ext cx="1436828" cy="294794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77E7634-9AB9-4566-B107-2790BDC5D4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469" t="64108" r="23072" b="8463"/>
          <a:stretch/>
        </p:blipFill>
        <p:spPr>
          <a:xfrm>
            <a:off x="9250028" y="3280775"/>
            <a:ext cx="1488377" cy="294794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E7269B9-A2D3-4732-B00A-ABB6EB69D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87" t="35817" r="57866" b="35555"/>
          <a:stretch/>
        </p:blipFill>
        <p:spPr>
          <a:xfrm>
            <a:off x="4569057" y="3341420"/>
            <a:ext cx="1272988" cy="28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680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BE36DB6-D79A-47AB-8FA2-EF3BD9149972}"/>
              </a:ext>
            </a:extLst>
          </p:cNvPr>
          <p:cNvSpPr txBox="1"/>
          <p:nvPr/>
        </p:nvSpPr>
        <p:spPr>
          <a:xfrm>
            <a:off x="3881718" y="375628"/>
            <a:ext cx="317350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355"/>
              </a:spcBef>
              <a:spcAft>
                <a:spcPts val="0"/>
              </a:spcAft>
              <a:tabLst>
                <a:tab pos="1129665" algn="l"/>
              </a:tabLst>
            </a:pPr>
            <a:r>
              <a:rPr lang="ru-RU" sz="24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Девиз</a:t>
            </a:r>
            <a:r>
              <a:rPr lang="ru-RU" sz="2400" b="1" i="1" spc="25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герба</a:t>
            </a:r>
            <a:r>
              <a:rPr lang="ru-RU" sz="2400" b="1" i="1" spc="3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семьи</a:t>
            </a:r>
            <a:endParaRPr lang="ru-RU" sz="14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9D7E3F-392E-4D54-B476-82A91565726D}"/>
              </a:ext>
            </a:extLst>
          </p:cNvPr>
          <p:cNvSpPr txBox="1"/>
          <p:nvPr/>
        </p:nvSpPr>
        <p:spPr>
          <a:xfrm>
            <a:off x="295835" y="837293"/>
            <a:ext cx="60960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spcBef>
                <a:spcPts val="30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«Семья</a:t>
            </a:r>
            <a:r>
              <a:rPr lang="ru-RU" sz="2000" spc="3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—</a:t>
            </a:r>
            <a:r>
              <a:rPr lang="ru-RU" sz="2000" spc="4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опора</a:t>
            </a:r>
            <a:r>
              <a:rPr lang="ru-RU" sz="2000" spc="2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счастья»;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20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«Семья</a:t>
            </a:r>
            <a:r>
              <a:rPr lang="ru-RU" sz="2000" spc="1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куче,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не</a:t>
            </a:r>
            <a:r>
              <a:rPr lang="ru-RU" sz="2000" spc="3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страшна</a:t>
            </a:r>
            <a:r>
              <a:rPr lang="ru-RU" sz="2000" spc="1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</a:t>
            </a:r>
            <a:r>
              <a:rPr lang="ru-RU" sz="2000" spc="3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туча»;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5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«Дело</a:t>
            </a:r>
            <a:r>
              <a:rPr lang="ru-RU" sz="2000" spc="3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мастера</a:t>
            </a:r>
            <a:r>
              <a:rPr lang="ru-RU" sz="2000" spc="3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боится»;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10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«Уменье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</a:t>
            </a:r>
            <a:r>
              <a:rPr lang="ru-RU" sz="2000" spc="3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труд</a:t>
            </a:r>
            <a:r>
              <a:rPr lang="ru-RU" sz="2000" spc="3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все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перетрут»;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5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«В</a:t>
            </a:r>
            <a:r>
              <a:rPr lang="ru-RU" sz="2000" spc="5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согласном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стаде</a:t>
            </a:r>
            <a:r>
              <a:rPr lang="ru-RU" sz="2000" spc="2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</a:t>
            </a:r>
            <a:r>
              <a:rPr lang="ru-RU" sz="2000" spc="4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волк</a:t>
            </a:r>
            <a:r>
              <a:rPr lang="ru-RU" sz="2000" spc="4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не</a:t>
            </a:r>
            <a:r>
              <a:rPr lang="ru-RU" sz="2000" spc="2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страшен»;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5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«Один</a:t>
            </a:r>
            <a:r>
              <a:rPr lang="ru-RU" sz="2000" spc="3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</a:t>
            </a:r>
            <a:r>
              <a:rPr lang="ru-RU" sz="2000" spc="2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поле</a:t>
            </a:r>
            <a:r>
              <a:rPr lang="ru-RU" sz="2000" spc="1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не</a:t>
            </a:r>
            <a:r>
              <a:rPr lang="ru-RU" sz="2000" spc="1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воин»;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  <a:p>
            <a:pPr marL="342900" lvl="0" indent="-342900">
              <a:spcBef>
                <a:spcPts val="5"/>
              </a:spcBef>
              <a:buSzPts val="1800"/>
              <a:buFont typeface="Symbol" panose="05050102010706020507" pitchFamily="18" charset="2"/>
              <a:buChar char=""/>
              <a:tabLst>
                <a:tab pos="1243965" algn="l"/>
                <a:tab pos="1244600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«Храбрость</a:t>
            </a:r>
            <a:r>
              <a:rPr lang="ru-RU" sz="2000" spc="6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—</a:t>
            </a:r>
            <a:r>
              <a:rPr lang="ru-RU" sz="2000" spc="3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сестра</a:t>
            </a:r>
            <a:r>
              <a:rPr lang="ru-RU" sz="2000" spc="4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победы»</a:t>
            </a:r>
            <a:r>
              <a:rPr lang="ru-RU" sz="2000" spc="-15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</a:t>
            </a:r>
            <a:r>
              <a:rPr lang="ru-RU" sz="2000" spc="5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так</a:t>
            </a:r>
            <a:r>
              <a:rPr lang="ru-RU" sz="2000" spc="4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 </a:t>
            </a:r>
            <a:r>
              <a:rPr lang="ru-RU" sz="2000" dirty="0">
                <a:effectLst/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далее.</a:t>
            </a:r>
            <a:endParaRPr lang="ru-RU" sz="1200" dirty="0">
              <a:effectLst/>
              <a:latin typeface="Times New Roman" panose="02020603050405020304" pitchFamily="18" charset="0"/>
              <a:ea typeface="Symbol" panose="05050102010706020507" pitchFamily="18" charset="2"/>
              <a:cs typeface="Symbol" panose="05050102010706020507" pitchFamily="18" charset="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9D1051-6D12-41F1-82F9-A6A86D214132}"/>
              </a:ext>
            </a:extLst>
          </p:cNvPr>
          <p:cNvSpPr txBox="1"/>
          <p:nvPr/>
        </p:nvSpPr>
        <p:spPr>
          <a:xfrm>
            <a:off x="295835" y="3149554"/>
            <a:ext cx="6096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   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Честь. Сила. Достоинство.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Война и мир.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Богатство и власть.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75E7F3-5F02-4146-9325-D5307160A4F3}"/>
              </a:ext>
            </a:extLst>
          </p:cNvPr>
          <p:cNvSpPr txBox="1"/>
          <p:nvPr/>
        </p:nvSpPr>
        <p:spPr>
          <a:xfrm>
            <a:off x="5495365" y="902785"/>
            <a:ext cx="64008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это дерево: чем крепче корни, тем богаче крона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Пока мы вместе, мы непобедимы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Моя семья – моя сила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Согласие в семье – достаток в дому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Счастье прячется в глазах детей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Мы дружные, друг другу нужные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Любовь, доверие, верность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Чем больше детей, тем больше счастья!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Быстрее, выше, сильнее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Нам нужна только победа, долетим до края света!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Один за всех и все за одного!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Мы знаем точно: неизвестное – известно!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Дорогу осилит идущий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Где честь, там и правда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Умение и труд все перетрут</a:t>
            </a:r>
          </a:p>
          <a:p>
            <a:pPr algn="l"/>
            <a:r>
              <a:rPr lang="ru-RU" sz="20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Каждый величествен в своем деле</a:t>
            </a:r>
          </a:p>
        </p:txBody>
      </p:sp>
    </p:spTree>
    <p:extLst>
      <p:ext uri="{BB962C8B-B14F-4D97-AF65-F5344CB8AC3E}">
        <p14:creationId xmlns:p14="http://schemas.microsoft.com/office/powerpoint/2010/main" val="2169746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C30415-2D49-4BA6-988B-32A1413A74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447" y="385482"/>
            <a:ext cx="9601200" cy="562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29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49C6635-8F1B-43E9-A4F5-2B29F37ED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8477" y="1330813"/>
            <a:ext cx="3353133" cy="488067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E38FCA-ED67-40AB-B97D-AC19CF3572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2" t="3388" r="4287" b="7366"/>
          <a:stretch/>
        </p:blipFill>
        <p:spPr>
          <a:xfrm>
            <a:off x="8152394" y="1330813"/>
            <a:ext cx="3787809" cy="48678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9D7567-5B7D-423A-9948-BBC0FB042FE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020" t="4667" r="7926" b="9426"/>
          <a:stretch/>
        </p:blipFill>
        <p:spPr>
          <a:xfrm>
            <a:off x="4038097" y="344885"/>
            <a:ext cx="3787809" cy="52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708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927408-8DEC-4697-8C0D-F2C5A601A6F5}"/>
              </a:ext>
            </a:extLst>
          </p:cNvPr>
          <p:cNvSpPr txBox="1"/>
          <p:nvPr/>
        </p:nvSpPr>
        <p:spPr>
          <a:xfrm>
            <a:off x="462115" y="816078"/>
            <a:ext cx="109433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гербе России?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обозначают эти символы?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ли  герб ваша семья?</a:t>
            </a:r>
          </a:p>
          <a:p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Хотелось бы вам создать герб своей семьи?</a:t>
            </a:r>
          </a:p>
        </p:txBody>
      </p:sp>
    </p:spTree>
    <p:extLst>
      <p:ext uri="{BB962C8B-B14F-4D97-AF65-F5344CB8AC3E}">
        <p14:creationId xmlns:p14="http://schemas.microsoft.com/office/powerpoint/2010/main" val="411626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D71F690-B16C-49CA-B57D-64B4FE3077C4}"/>
              </a:ext>
            </a:extLst>
          </p:cNvPr>
          <p:cNvSpPr/>
          <p:nvPr/>
        </p:nvSpPr>
        <p:spPr>
          <a:xfrm>
            <a:off x="448234" y="107576"/>
            <a:ext cx="1130449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герба семьи как одна из форм патриотического воспитания дошкольников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59A1DE-5436-4A48-9991-A2E73864784E}"/>
              </a:ext>
            </a:extLst>
          </p:cNvPr>
          <p:cNvSpPr txBox="1"/>
          <p:nvPr/>
        </p:nvSpPr>
        <p:spPr>
          <a:xfrm>
            <a:off x="367645" y="937135"/>
            <a:ext cx="11510127" cy="420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Цель. Формировать ценностного отношения к семейным традициям, воспитание чувства уважения и любви к своим родным и близким.</a:t>
            </a:r>
            <a:endParaRPr 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 проекта: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Образовательные задачи: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ознакомить с общим понятием герб и его значением;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ормировать представление  о нравственном отношении к семейным традициям,  развивать умение разбираться в родственных связях, проявлять заботу о родных людях.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Развивающие задачи: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ормировать элементарные представления о гербе, как эмблеме духовной общности семьи;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семейную, гражданскую принадлежность, патриотические чувства;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азвивать творческие способности взрослых и детей в процессе совместной деятельности</a:t>
            </a: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Воспитательные задачи: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пособствовать сплочению семьи ребенка посредством развития интереса к общему делу;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оспитывать любовь и уважение к членам семьи, показать ценность семьи для каждого человека.</a:t>
            </a:r>
            <a:endParaRPr lang="ru-RU" sz="1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138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BA39265-358E-4E2C-B049-01AC5C4C40B6}"/>
              </a:ext>
            </a:extLst>
          </p:cNvPr>
          <p:cNvSpPr txBox="1"/>
          <p:nvPr/>
        </p:nvSpPr>
        <p:spPr>
          <a:xfrm>
            <a:off x="382555" y="1026367"/>
            <a:ext cx="114300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Геральдика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гербоведение, вспомогательная историческая дисциплина, занимающаяся изучением гербов.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эмблема, отличительный знак, передаваемый по наследству от отца к сыну во имя поддержания семейных ценностей. </a:t>
            </a:r>
          </a:p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герб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композицию символов, которые указывают на происхождение рода, заслуги предков и современное положение его членов. Он должен отражать ценности, которая ваша семья считает для себя важнейшими.</a:t>
            </a:r>
          </a:p>
        </p:txBody>
      </p:sp>
    </p:spTree>
    <p:extLst>
      <p:ext uri="{BB962C8B-B14F-4D97-AF65-F5344CB8AC3E}">
        <p14:creationId xmlns:p14="http://schemas.microsoft.com/office/powerpoint/2010/main" val="4217740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988AA2-3C8B-41C3-B377-90F14EA72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6306" y="80770"/>
            <a:ext cx="5369192" cy="54236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0FBC27-7416-4A43-A28B-CF60939F2FEC}"/>
              </a:ext>
            </a:extLst>
          </p:cNvPr>
          <p:cNvSpPr txBox="1"/>
          <p:nvPr/>
        </p:nvSpPr>
        <p:spPr>
          <a:xfrm>
            <a:off x="80682" y="1712347"/>
            <a:ext cx="631115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герб состоит из нескольких частей: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нашлемник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(перья или другие украшения шлема);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шлем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(знак защиты родового герба);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намёт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(декоративные элементы, которые служат украшением щита);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(основная часть, символизирующая защиту рода от врагов);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девиз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(жизненное кредо членов семьи).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862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6FD45D-E726-44D6-8377-21825E8F70CD}"/>
              </a:ext>
            </a:extLst>
          </p:cNvPr>
          <p:cNvSpPr txBox="1"/>
          <p:nvPr/>
        </p:nvSpPr>
        <p:spPr>
          <a:xfrm>
            <a:off x="349624" y="176190"/>
            <a:ext cx="11537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герба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5BD4A6-064E-4E32-AD0F-8508D1586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28" y="933061"/>
            <a:ext cx="10587319" cy="528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54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5149319-A35D-4B0F-874E-A8F269CB5B15}"/>
              </a:ext>
            </a:extLst>
          </p:cNvPr>
          <p:cNvSpPr txBox="1"/>
          <p:nvPr/>
        </p:nvSpPr>
        <p:spPr>
          <a:xfrm>
            <a:off x="331694" y="317811"/>
            <a:ext cx="11582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Щит можно разделить на  части и каждую оформить отдельным символом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1ED3B4-C01D-4D30-AFFB-D4C5A16CE9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02" t="36320" r="5959" b="2945"/>
          <a:stretch/>
        </p:blipFill>
        <p:spPr>
          <a:xfrm>
            <a:off x="1073019" y="1217928"/>
            <a:ext cx="9339974" cy="489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93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856E834-D2F7-4663-9A08-9521E39F408B}"/>
              </a:ext>
            </a:extLst>
          </p:cNvPr>
          <p:cNvSpPr txBox="1"/>
          <p:nvPr/>
        </p:nvSpPr>
        <p:spPr>
          <a:xfrm>
            <a:off x="3818964" y="241157"/>
            <a:ext cx="2761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 герба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4E8D175-35C2-4E8F-882A-A80EB86B3B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7123"/>
          <a:stretch/>
        </p:blipFill>
        <p:spPr>
          <a:xfrm>
            <a:off x="1450221" y="702822"/>
            <a:ext cx="8653002" cy="591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65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1584</Words>
  <Application>Microsoft Office PowerPoint</Application>
  <PresentationFormat>Широкоэкранный</PresentationFormat>
  <Paragraphs>168</Paragraphs>
  <Slides>17</Slides>
  <Notes>10</Notes>
  <HiddenSlides>1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MT</vt:lpstr>
      <vt:lpstr>Calibri</vt:lpstr>
      <vt:lpstr>Calibri Light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Гальченко</dc:creator>
  <cp:lastModifiedBy>Ирина Гальченко</cp:lastModifiedBy>
  <cp:revision>7</cp:revision>
  <dcterms:created xsi:type="dcterms:W3CDTF">2024-03-03T07:39:24Z</dcterms:created>
  <dcterms:modified xsi:type="dcterms:W3CDTF">2024-03-10T09:37:26Z</dcterms:modified>
</cp:coreProperties>
</file>