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5" d="100"/>
          <a:sy n="85" d="100"/>
        </p:scale>
        <p:origin x="140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0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8DC10-1BCF-4905-91D5-72F71B2E32E3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2A75E-418D-44EE-9AF2-4098E97F8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441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653673" y="179348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вопрос</a:t>
            </a:r>
          </a:p>
        </p:txBody>
      </p:sp>
      <p:pic>
        <p:nvPicPr>
          <p:cNvPr id="5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6000" y="180000"/>
            <a:ext cx="543306" cy="383381"/>
          </a:xfrm>
          <a:prstGeom prst="rect">
            <a:avLst/>
          </a:prstGeom>
          <a:noFill/>
        </p:spPr>
      </p:pic>
      <p:pic>
        <p:nvPicPr>
          <p:cNvPr id="6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00" y="180000"/>
            <a:ext cx="543306" cy="383381"/>
          </a:xfrm>
          <a:prstGeom prst="rect">
            <a:avLst/>
          </a:prstGeom>
          <a:noFill/>
        </p:spPr>
      </p:pic>
      <p:pic>
        <p:nvPicPr>
          <p:cNvPr id="7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53600" y="180000"/>
            <a:ext cx="543306" cy="383381"/>
          </a:xfrm>
          <a:prstGeom prst="rect">
            <a:avLst/>
          </a:prstGeom>
          <a:noFill/>
        </p:spPr>
      </p:pic>
      <p:pic>
        <p:nvPicPr>
          <p:cNvPr id="8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2400" y="180000"/>
            <a:ext cx="543306" cy="383381"/>
          </a:xfrm>
          <a:prstGeom prst="rect">
            <a:avLst/>
          </a:prstGeom>
          <a:noFill/>
        </p:spPr>
      </p:pic>
      <p:pic>
        <p:nvPicPr>
          <p:cNvPr id="9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91200" y="180000"/>
            <a:ext cx="543306" cy="383381"/>
          </a:xfrm>
          <a:prstGeom prst="rect">
            <a:avLst/>
          </a:prstGeom>
          <a:noFill/>
        </p:spPr>
      </p:pic>
      <p:pic>
        <p:nvPicPr>
          <p:cNvPr id="10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60000" y="180000"/>
            <a:ext cx="543306" cy="383381"/>
          </a:xfrm>
          <a:prstGeom prst="rect">
            <a:avLst/>
          </a:prstGeom>
          <a:noFill/>
        </p:spPr>
      </p:pic>
      <p:pic>
        <p:nvPicPr>
          <p:cNvPr id="11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28800" y="180000"/>
            <a:ext cx="543306" cy="383381"/>
          </a:xfrm>
          <a:prstGeom prst="rect">
            <a:avLst/>
          </a:prstGeom>
          <a:noFill/>
        </p:spPr>
      </p:pic>
      <p:pic>
        <p:nvPicPr>
          <p:cNvPr id="12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197600" y="180000"/>
            <a:ext cx="543306" cy="383381"/>
          </a:xfrm>
          <a:prstGeom prst="rect">
            <a:avLst/>
          </a:prstGeom>
          <a:noFill/>
        </p:spPr>
      </p:pic>
      <p:pic>
        <p:nvPicPr>
          <p:cNvPr id="13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66400" y="180000"/>
            <a:ext cx="543306" cy="383381"/>
          </a:xfrm>
          <a:prstGeom prst="rect">
            <a:avLst/>
          </a:prstGeom>
          <a:noFill/>
        </p:spPr>
      </p:pic>
      <p:pic>
        <p:nvPicPr>
          <p:cNvPr id="14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5200" y="180000"/>
            <a:ext cx="543306" cy="38338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 userDrawn="1"/>
        </p:nvSpPr>
        <p:spPr>
          <a:xfrm>
            <a:off x="1678561" y="908720"/>
            <a:ext cx="584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Щелкните левой кнопкой мыши по карте, чтобы ответить</a:t>
            </a:r>
          </a:p>
        </p:txBody>
      </p:sp>
    </p:spTree>
    <p:extLst>
      <p:ext uri="{BB962C8B-B14F-4D97-AF65-F5344CB8AC3E}">
        <p14:creationId xmlns:p14="http://schemas.microsoft.com/office/powerpoint/2010/main" val="79881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24985-046F-4A46-8436-2D8AB4E73325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673091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МОРЯ, ОЗЁРА И РЕКИ РОССИИ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6B75278-21DE-4E51-9054-9E14BB975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Подготовила учитель начальных классов МБОУ </a:t>
            </a:r>
            <a:r>
              <a:rPr lang="ru-RU" sz="2400" b="1" dirty="0" err="1"/>
              <a:t>Голицынской</a:t>
            </a:r>
            <a:r>
              <a:rPr lang="ru-RU" sz="2400" b="1" dirty="0"/>
              <a:t> СОШ №1 </a:t>
            </a:r>
          </a:p>
          <a:p>
            <a:r>
              <a:rPr lang="ru-RU" sz="2400" b="1" dirty="0"/>
              <a:t>Каплун Наталья Ивановна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E1E7F495-F07F-470D-BFB2-5972C233C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3528" y="620688"/>
            <a:ext cx="3008313" cy="593752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САМОЕ ГЛУБОКОЕ ОЗЕРО В МИРЕ – ОЗЕРО БАЙКАЛ.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ВОДА В БАЙКАЛЕ ХОЛОДНАЯ. ТЕМПЕРАТУРА ДАЖЕ ЛЕТОМ НЕ ПРЕВЫШАЕТ 9 ГРАДУСОВ. ВОДА В ОЗЕРЕ ОЧЕНЬ ПРОЗРАЧНАЯ, ВИДНО КАМНИ ИЛИ ДАЖЕ ПРЕДМЕТЫ НА ГЛУБИНЕ ДО 40 М.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D47E146F-D175-49FF-B3BE-52E5EA709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9499"/>
            <a:ext cx="4754251" cy="316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E24534A7-4E49-4DBF-BE8F-39CD2E1F0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03682"/>
            <a:ext cx="4572000" cy="299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712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E1E7F495-F07F-470D-BFB2-5972C233C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188640"/>
            <a:ext cx="5184576" cy="62646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КРУПНЕЙШИЕ ОЗЁРА ЕВРОПЫ –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ЛАДОЖСКОЕ И ОНЕЖСКОЕ.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РЕКА НЕВА, НА КОТОРОЙ СТОИТ САНКТ-ПЕТЕРБУРГ БЕРЁТ СВОЁ НАЧАЛО В ЛАДОЖСКОМ ОЗЕРЕ.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ЭТИ ДВА ОЗЕРО СВЯЗАНЫ МЕЖДУ СОБОЙ: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 ОНЕЖСКОГО ОЗЕРА ВЫТЕКАЕТ РЕКА СВИРЬ, КОТОРАЯ ВПАДАЕТ В ЛАДОЖСКОЕ ОЗЕРО. ЭТО ОЗЁРА С ПРЕСНОЙ ВОДОЙ.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D774A4B-701D-406C-8D96-9E0F30B6A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707904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81838B83-A495-436C-A5D3-735EBB225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395" y="3443064"/>
            <a:ext cx="432160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070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CAE23CD2-097D-4AB8-8958-BFA006F549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15001" r="34252" b="8000"/>
          <a:stretch/>
        </p:blipFill>
        <p:spPr bwMode="auto">
          <a:xfrm>
            <a:off x="251520" y="1556792"/>
            <a:ext cx="518457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00D43CDE-DBAF-4A78-A341-06476204811C}"/>
              </a:ext>
            </a:extLst>
          </p:cNvPr>
          <p:cNvSpPr txBox="1">
            <a:spLocks/>
          </p:cNvSpPr>
          <p:nvPr/>
        </p:nvSpPr>
        <p:spPr>
          <a:xfrm>
            <a:off x="457200" y="8975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" pitchFamily="34" charset="0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РЕКИ ВОСТОЧНО – ЕВРОПЕЙСКОЙ РАВНИНЫ</a:t>
            </a:r>
          </a:p>
        </p:txBody>
      </p:sp>
      <p:sp>
        <p:nvSpPr>
          <p:cNvPr id="2" name="Блок-схема: процесс 1">
            <a:extLst>
              <a:ext uri="{FF2B5EF4-FFF2-40B4-BE49-F238E27FC236}">
                <a16:creationId xmlns:a16="http://schemas.microsoft.com/office/drawing/2014/main" id="{4A73A47C-7ED2-449E-8853-5626B6DEF867}"/>
              </a:ext>
            </a:extLst>
          </p:cNvPr>
          <p:cNvSpPr/>
          <p:nvPr/>
        </p:nvSpPr>
        <p:spPr>
          <a:xfrm>
            <a:off x="6300192" y="999744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ВОЛГА</a:t>
            </a:r>
          </a:p>
        </p:txBody>
      </p:sp>
      <p:sp>
        <p:nvSpPr>
          <p:cNvPr id="5" name="Блок-схема: процесс 4">
            <a:extLst>
              <a:ext uri="{FF2B5EF4-FFF2-40B4-BE49-F238E27FC236}">
                <a16:creationId xmlns:a16="http://schemas.microsoft.com/office/drawing/2014/main" id="{B9BC822C-BEBD-4173-AF98-5DF2C6FC3EB5}"/>
              </a:ext>
            </a:extLst>
          </p:cNvPr>
          <p:cNvSpPr/>
          <p:nvPr/>
        </p:nvSpPr>
        <p:spPr>
          <a:xfrm>
            <a:off x="6300192" y="1848363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ДОН</a:t>
            </a:r>
          </a:p>
        </p:txBody>
      </p:sp>
      <p:sp>
        <p:nvSpPr>
          <p:cNvPr id="6" name="Блок-схема: процесс 5">
            <a:extLst>
              <a:ext uri="{FF2B5EF4-FFF2-40B4-BE49-F238E27FC236}">
                <a16:creationId xmlns:a16="http://schemas.microsoft.com/office/drawing/2014/main" id="{2E82C5B3-F540-48B0-B282-E63C611462AB}"/>
              </a:ext>
            </a:extLst>
          </p:cNvPr>
          <p:cNvSpPr/>
          <p:nvPr/>
        </p:nvSpPr>
        <p:spPr>
          <a:xfrm>
            <a:off x="6300192" y="2696982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КАМА</a:t>
            </a:r>
          </a:p>
        </p:txBody>
      </p:sp>
      <p:sp>
        <p:nvSpPr>
          <p:cNvPr id="7" name="Блок-схема: процесс 6">
            <a:extLst>
              <a:ext uri="{FF2B5EF4-FFF2-40B4-BE49-F238E27FC236}">
                <a16:creationId xmlns:a16="http://schemas.microsoft.com/office/drawing/2014/main" id="{43A2D8A9-D630-4956-9CAC-3B0B68C268F5}"/>
              </a:ext>
            </a:extLst>
          </p:cNvPr>
          <p:cNvSpPr/>
          <p:nvPr/>
        </p:nvSpPr>
        <p:spPr>
          <a:xfrm>
            <a:off x="6300192" y="3545601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</a:t>
            </a:r>
          </a:p>
        </p:txBody>
      </p:sp>
      <p:sp>
        <p:nvSpPr>
          <p:cNvPr id="8" name="Блок-схема: процесс 7">
            <a:extLst>
              <a:ext uri="{FF2B5EF4-FFF2-40B4-BE49-F238E27FC236}">
                <a16:creationId xmlns:a16="http://schemas.microsoft.com/office/drawing/2014/main" id="{8D634CB0-4191-41FF-B02E-9A8FF67BD30A}"/>
              </a:ext>
            </a:extLst>
          </p:cNvPr>
          <p:cNvSpPr/>
          <p:nvPr/>
        </p:nvSpPr>
        <p:spPr>
          <a:xfrm>
            <a:off x="6047184" y="4394220"/>
            <a:ext cx="2234208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СЕВЕРНАЯ ДВИНА</a:t>
            </a:r>
          </a:p>
        </p:txBody>
      </p:sp>
      <p:sp>
        <p:nvSpPr>
          <p:cNvPr id="9" name="Блок-схема: процесс 8">
            <a:extLst>
              <a:ext uri="{FF2B5EF4-FFF2-40B4-BE49-F238E27FC236}">
                <a16:creationId xmlns:a16="http://schemas.microsoft.com/office/drawing/2014/main" id="{38C3FE0F-13C2-4EC3-8C44-8331253A78DE}"/>
              </a:ext>
            </a:extLst>
          </p:cNvPr>
          <p:cNvSpPr/>
          <p:nvPr/>
        </p:nvSpPr>
        <p:spPr>
          <a:xfrm>
            <a:off x="6319327" y="5242839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ПЕЧОРА</a:t>
            </a:r>
          </a:p>
        </p:txBody>
      </p:sp>
    </p:spTree>
    <p:extLst>
      <p:ext uri="{BB962C8B-B14F-4D97-AF65-F5344CB8AC3E}">
        <p14:creationId xmlns:p14="http://schemas.microsoft.com/office/powerpoint/2010/main" val="4073968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00D43CDE-DBAF-4A78-A341-06476204811C}"/>
              </a:ext>
            </a:extLst>
          </p:cNvPr>
          <p:cNvSpPr txBox="1">
            <a:spLocks/>
          </p:cNvSpPr>
          <p:nvPr/>
        </p:nvSpPr>
        <p:spPr>
          <a:xfrm>
            <a:off x="457200" y="8975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" pitchFamily="34" charset="0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РЕКИ ЗАПАДНО - СИБИРСКОЙ РАВНИНЫ</a:t>
            </a:r>
          </a:p>
        </p:txBody>
      </p:sp>
      <p:sp>
        <p:nvSpPr>
          <p:cNvPr id="2" name="Блок-схема: процесс 1">
            <a:extLst>
              <a:ext uri="{FF2B5EF4-FFF2-40B4-BE49-F238E27FC236}">
                <a16:creationId xmlns:a16="http://schemas.microsoft.com/office/drawing/2014/main" id="{4A73A47C-7ED2-449E-8853-5626B6DEF867}"/>
              </a:ext>
            </a:extLst>
          </p:cNvPr>
          <p:cNvSpPr/>
          <p:nvPr/>
        </p:nvSpPr>
        <p:spPr>
          <a:xfrm>
            <a:off x="4572000" y="3573016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ОБЬ</a:t>
            </a:r>
          </a:p>
        </p:txBody>
      </p:sp>
      <p:sp>
        <p:nvSpPr>
          <p:cNvPr id="5" name="Блок-схема: процесс 4">
            <a:extLst>
              <a:ext uri="{FF2B5EF4-FFF2-40B4-BE49-F238E27FC236}">
                <a16:creationId xmlns:a16="http://schemas.microsoft.com/office/drawing/2014/main" id="{B9BC822C-BEBD-4173-AF98-5DF2C6FC3EB5}"/>
              </a:ext>
            </a:extLst>
          </p:cNvPr>
          <p:cNvSpPr/>
          <p:nvPr/>
        </p:nvSpPr>
        <p:spPr>
          <a:xfrm>
            <a:off x="6308306" y="2384884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ЕНИСЕЙ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E74741E4-5404-4441-B9BB-15847C04A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95788"/>
            <a:ext cx="35814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6312481-F181-43E4-820D-02B9E0C98E78}"/>
              </a:ext>
            </a:extLst>
          </p:cNvPr>
          <p:cNvCxnSpPr/>
          <p:nvPr/>
        </p:nvCxnSpPr>
        <p:spPr>
          <a:xfrm>
            <a:off x="1835696" y="3284984"/>
            <a:ext cx="36004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3A00FA05-FB7C-471B-AB98-52EDE3E56D3B}"/>
              </a:ext>
            </a:extLst>
          </p:cNvPr>
          <p:cNvCxnSpPr/>
          <p:nvPr/>
        </p:nvCxnSpPr>
        <p:spPr>
          <a:xfrm>
            <a:off x="3491880" y="2924944"/>
            <a:ext cx="14401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599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00D43CDE-DBAF-4A78-A341-06476204811C}"/>
              </a:ext>
            </a:extLst>
          </p:cNvPr>
          <p:cNvSpPr txBox="1">
            <a:spLocks/>
          </p:cNvSpPr>
          <p:nvPr/>
        </p:nvSpPr>
        <p:spPr>
          <a:xfrm>
            <a:off x="457200" y="8975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" pitchFamily="34" charset="0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РЕКИ СРЕДНЕСИБИРСКОГО ПЛОСКОГОРЬЯ</a:t>
            </a:r>
          </a:p>
        </p:txBody>
      </p:sp>
      <p:sp>
        <p:nvSpPr>
          <p:cNvPr id="2" name="Блок-схема: процесс 1">
            <a:extLst>
              <a:ext uri="{FF2B5EF4-FFF2-40B4-BE49-F238E27FC236}">
                <a16:creationId xmlns:a16="http://schemas.microsoft.com/office/drawing/2014/main" id="{4A73A47C-7ED2-449E-8853-5626B6DEF867}"/>
              </a:ext>
            </a:extLst>
          </p:cNvPr>
          <p:cNvSpPr/>
          <p:nvPr/>
        </p:nvSpPr>
        <p:spPr>
          <a:xfrm>
            <a:off x="4932040" y="4473116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АМУР</a:t>
            </a:r>
          </a:p>
        </p:txBody>
      </p:sp>
      <p:sp>
        <p:nvSpPr>
          <p:cNvPr id="5" name="Блок-схема: процесс 4">
            <a:extLst>
              <a:ext uri="{FF2B5EF4-FFF2-40B4-BE49-F238E27FC236}">
                <a16:creationId xmlns:a16="http://schemas.microsoft.com/office/drawing/2014/main" id="{B9BC822C-BEBD-4173-AF98-5DF2C6FC3EB5}"/>
              </a:ext>
            </a:extLst>
          </p:cNvPr>
          <p:cNvSpPr/>
          <p:nvPr/>
        </p:nvSpPr>
        <p:spPr>
          <a:xfrm>
            <a:off x="4932311" y="2381098"/>
            <a:ext cx="1728192" cy="79208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ЛЕНА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959ED21F-A8E7-4553-B13A-5E8D9C0C9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90903"/>
            <a:ext cx="447675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73DD36B0-C859-400A-AB94-1AB75003F95A}"/>
              </a:ext>
            </a:extLst>
          </p:cNvPr>
          <p:cNvCxnSpPr/>
          <p:nvPr/>
        </p:nvCxnSpPr>
        <p:spPr>
          <a:xfrm>
            <a:off x="1835696" y="3284984"/>
            <a:ext cx="288032" cy="3960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953D8E33-D5B5-4837-9D86-EA5AA1613BCE}"/>
              </a:ext>
            </a:extLst>
          </p:cNvPr>
          <p:cNvCxnSpPr/>
          <p:nvPr/>
        </p:nvCxnSpPr>
        <p:spPr>
          <a:xfrm>
            <a:off x="3707904" y="4581128"/>
            <a:ext cx="0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649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7DBEF-BEED-483E-8E43-602FC28A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ИТОГИ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95F9C-FA36-4599-8963-356B39C75EA7}"/>
              </a:ext>
            </a:extLst>
          </p:cNvPr>
          <p:cNvSpPr txBox="1"/>
          <p:nvPr/>
        </p:nvSpPr>
        <p:spPr>
          <a:xfrm>
            <a:off x="467747" y="1417638"/>
            <a:ext cx="5688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КАКИЕ ТРИ ОКЕАНА ОМЫВАЮТ РОССИЮ?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 КАКИМИ МОРЯМИ, ОЗЁРАМИ И РЕКАМИ ТЫ ПОЗНАКОМИЛСЯ НА УРОКЕ?</a:t>
            </a:r>
          </a:p>
        </p:txBody>
      </p:sp>
    </p:spTree>
    <p:extLst>
      <p:ext uri="{BB962C8B-B14F-4D97-AF65-F5344CB8AC3E}">
        <p14:creationId xmlns:p14="http://schemas.microsoft.com/office/powerpoint/2010/main" val="117358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ВСПОМНИМ, КАКИЕ ОКЕАНЫ ОМЫВАЮТ МАТЕРИК ЕВРАЗИЯ?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6C11E7B-2BE1-46DB-9B7D-82208BFD2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0" b="89910" l="5801" r="96547">
                        <a14:foregroundMark x1="9669" y1="46126" x2="9669" y2="46126"/>
                        <a14:foregroundMark x1="6354" y1="44865" x2="6354" y2="44865"/>
                        <a14:foregroundMark x1="38536" y1="20000" x2="38536" y2="20000"/>
                        <a14:foregroundMark x1="91575" y1="31532" x2="91575" y2="31532"/>
                        <a14:foregroundMark x1="96547" y1="32072" x2="96547" y2="32072"/>
                        <a14:foregroundMark x1="49171" y1="81622" x2="49171" y2="81622"/>
                        <a14:foregroundMark x1="75138" y1="62342" x2="75138" y2="62342"/>
                        <a14:foregroundMark x1="73481" y1="62342" x2="73481" y2="62342"/>
                        <a14:foregroundMark x1="63122" y1="72072" x2="63122" y2="72072"/>
                        <a14:foregroundMark x1="68646" y1="69189" x2="68646" y2="69189"/>
                        <a14:foregroundMark x1="5801" y1="56396" x2="5801" y2="56396"/>
                        <a14:foregroundMark x1="59392" y1="82703" x2="59392" y2="827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94" y="846138"/>
            <a:ext cx="7644612" cy="586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08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ЕВРАЗИЮ ОМЫВАЮТ 4 ОКЕАНА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30CFAD6-1641-4417-9F48-3DCECF6C2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2562"/>
            <a:ext cx="9144000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70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177D7-B4CA-403D-869F-1C7A73C6C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РОССИЮ ОМЫВАЮТ ТОЛЬКО 3 ОКЕАНА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21AE0F5-6891-4374-9599-EDA14FA29E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b="4005"/>
          <a:stretch/>
        </p:blipFill>
        <p:spPr bwMode="auto">
          <a:xfrm>
            <a:off x="11968" y="1417638"/>
            <a:ext cx="9144000" cy="545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177D7-B4CA-403D-869F-1C7A73C6C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7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МОРЯ СЕВЕРНОГО ЛЕДОВИТОГО ОКЕАНА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20314E7-9692-4389-B485-ABD0B9A7A8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1" b="21651"/>
          <a:stretch/>
        </p:blipFill>
        <p:spPr bwMode="auto">
          <a:xfrm>
            <a:off x="0" y="1160748"/>
            <a:ext cx="9144000" cy="453650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C63A74BF-956E-47E3-B056-BA9E5363E501}"/>
              </a:ext>
            </a:extLst>
          </p:cNvPr>
          <p:cNvCxnSpPr/>
          <p:nvPr/>
        </p:nvCxnSpPr>
        <p:spPr>
          <a:xfrm flipV="1">
            <a:off x="3119128" y="3717032"/>
            <a:ext cx="1008112" cy="5040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A9B6FB16-B0CB-4223-B821-18125E8EFF56}"/>
              </a:ext>
            </a:extLst>
          </p:cNvPr>
          <p:cNvCxnSpPr/>
          <p:nvPr/>
        </p:nvCxnSpPr>
        <p:spPr>
          <a:xfrm>
            <a:off x="1115616" y="3717032"/>
            <a:ext cx="8640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3A87DAE-933C-4E89-925B-D44148393F0E}"/>
              </a:ext>
            </a:extLst>
          </p:cNvPr>
          <p:cNvCxnSpPr/>
          <p:nvPr/>
        </p:nvCxnSpPr>
        <p:spPr>
          <a:xfrm>
            <a:off x="4793231" y="3374994"/>
            <a:ext cx="1296144" cy="6840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7E75FC70-D71F-47BA-86E7-74D1E040CFDE}"/>
              </a:ext>
            </a:extLst>
          </p:cNvPr>
          <p:cNvCxnSpPr/>
          <p:nvPr/>
        </p:nvCxnSpPr>
        <p:spPr>
          <a:xfrm flipV="1">
            <a:off x="7236296" y="2438890"/>
            <a:ext cx="720080" cy="5040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E5B410EF-97DB-41BB-9760-FFCEA3BB5621}"/>
              </a:ext>
            </a:extLst>
          </p:cNvPr>
          <p:cNvCxnSpPr/>
          <p:nvPr/>
        </p:nvCxnSpPr>
        <p:spPr>
          <a:xfrm flipV="1">
            <a:off x="8078282" y="1288798"/>
            <a:ext cx="576064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4E3B8CC0-C40D-446B-B196-59064C58AC85}"/>
              </a:ext>
            </a:extLst>
          </p:cNvPr>
          <p:cNvCxnSpPr/>
          <p:nvPr/>
        </p:nvCxnSpPr>
        <p:spPr>
          <a:xfrm>
            <a:off x="323528" y="4545124"/>
            <a:ext cx="7304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>
            <a:extLst>
              <a:ext uri="{FF2B5EF4-FFF2-40B4-BE49-F238E27FC236}">
                <a16:creationId xmlns:a16="http://schemas.microsoft.com/office/drawing/2014/main" id="{16D6BB86-39D9-407F-BADC-2424B1411915}"/>
              </a:ext>
            </a:extLst>
          </p:cNvPr>
          <p:cNvSpPr/>
          <p:nvPr/>
        </p:nvSpPr>
        <p:spPr>
          <a:xfrm>
            <a:off x="69101" y="5878980"/>
            <a:ext cx="2376264" cy="81896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КРАСНОЕ МОРЕ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3752D9D-F82D-40A7-B990-42AC3E59C50E}"/>
              </a:ext>
            </a:extLst>
          </p:cNvPr>
          <p:cNvSpPr/>
          <p:nvPr/>
        </p:nvSpPr>
        <p:spPr>
          <a:xfrm>
            <a:off x="1774609" y="6066293"/>
            <a:ext cx="2376264" cy="7380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БАРЕНЦЕВО МОРЕ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0456799A-0AA1-49BC-9EAD-C1D82D5F6811}"/>
              </a:ext>
            </a:extLst>
          </p:cNvPr>
          <p:cNvSpPr/>
          <p:nvPr/>
        </p:nvSpPr>
        <p:spPr>
          <a:xfrm>
            <a:off x="5408107" y="6088767"/>
            <a:ext cx="2376262" cy="73808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КАРСКОЕ МОРЕ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00B780F5-6E1C-4ADE-8DDA-A3BC1E491841}"/>
              </a:ext>
            </a:extLst>
          </p:cNvPr>
          <p:cNvSpPr/>
          <p:nvPr/>
        </p:nvSpPr>
        <p:spPr>
          <a:xfrm>
            <a:off x="3633496" y="5697252"/>
            <a:ext cx="2376263" cy="73808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МОРЕ ЛАПТЕВЫХ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3D4B78D4-F5F5-49A7-9410-CEA6630829A5}"/>
              </a:ext>
            </a:extLst>
          </p:cNvPr>
          <p:cNvSpPr/>
          <p:nvPr/>
        </p:nvSpPr>
        <p:spPr>
          <a:xfrm>
            <a:off x="6474905" y="4962635"/>
            <a:ext cx="2578223" cy="8606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ВОСТОЧНО-СИБИРСКОЕ  МОРЕ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18491EC7-0C35-43D9-A45F-636B21064A42}"/>
              </a:ext>
            </a:extLst>
          </p:cNvPr>
          <p:cNvSpPr/>
          <p:nvPr/>
        </p:nvSpPr>
        <p:spPr>
          <a:xfrm>
            <a:off x="7061383" y="5815694"/>
            <a:ext cx="2376263" cy="73808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ЧУКОТСКОЕ МОРЕ</a:t>
            </a:r>
          </a:p>
        </p:txBody>
      </p:sp>
    </p:spTree>
    <p:extLst>
      <p:ext uri="{BB962C8B-B14F-4D97-AF65-F5344CB8AC3E}">
        <p14:creationId xmlns:p14="http://schemas.microsoft.com/office/powerpoint/2010/main" val="395732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177D7-B4CA-403D-869F-1C7A73C6C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7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МОРЯ АТЛАНТИЧЕСКОГО ОКЕАНА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3752D9D-F82D-40A7-B990-42AC3E59C50E}"/>
              </a:ext>
            </a:extLst>
          </p:cNvPr>
          <p:cNvSpPr/>
          <p:nvPr/>
        </p:nvSpPr>
        <p:spPr>
          <a:xfrm>
            <a:off x="5634511" y="1219177"/>
            <a:ext cx="2952328" cy="12385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БАЛТИЙСКОЕ МОРЕ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965176E-405E-4F85-A6F5-1DD6519236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5" t="14848" r="3695" b="8993"/>
          <a:stretch/>
        </p:blipFill>
        <p:spPr bwMode="auto">
          <a:xfrm>
            <a:off x="406456" y="975460"/>
            <a:ext cx="4836485" cy="562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9DECEF28-E208-49C2-9105-36A601910B36}"/>
              </a:ext>
            </a:extLst>
          </p:cNvPr>
          <p:cNvSpPr/>
          <p:nvPr/>
        </p:nvSpPr>
        <p:spPr>
          <a:xfrm>
            <a:off x="1331640" y="23488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9BAF2033-AD91-453A-975F-E0802838B80C}"/>
              </a:ext>
            </a:extLst>
          </p:cNvPr>
          <p:cNvSpPr/>
          <p:nvPr/>
        </p:nvSpPr>
        <p:spPr>
          <a:xfrm>
            <a:off x="1187624" y="561197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7E6DF9A0-5AC8-496C-B2F4-08BFE73C1009}"/>
              </a:ext>
            </a:extLst>
          </p:cNvPr>
          <p:cNvSpPr/>
          <p:nvPr/>
        </p:nvSpPr>
        <p:spPr>
          <a:xfrm>
            <a:off x="2829025" y="5285022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4C2FE39E-3D18-4875-8D49-619FE0637AD4}"/>
              </a:ext>
            </a:extLst>
          </p:cNvPr>
          <p:cNvSpPr/>
          <p:nvPr/>
        </p:nvSpPr>
        <p:spPr>
          <a:xfrm>
            <a:off x="5634511" y="2967864"/>
            <a:ext cx="2952328" cy="12385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ЧЕРНОЕ МОРЕ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8C6F984E-DF63-4BAB-8509-0A255791694E}"/>
              </a:ext>
            </a:extLst>
          </p:cNvPr>
          <p:cNvSpPr/>
          <p:nvPr/>
        </p:nvSpPr>
        <p:spPr>
          <a:xfrm>
            <a:off x="5634511" y="4665756"/>
            <a:ext cx="2952328" cy="12385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АЗОВСКОЕ МОРЕ</a:t>
            </a:r>
          </a:p>
        </p:txBody>
      </p:sp>
    </p:spTree>
    <p:extLst>
      <p:ext uri="{BB962C8B-B14F-4D97-AF65-F5344CB8AC3E}">
        <p14:creationId xmlns:p14="http://schemas.microsoft.com/office/powerpoint/2010/main" val="3014272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177D7-B4CA-403D-869F-1C7A73C6C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7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МОРЯ ТИХОГО ОКЕАНА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3752D9D-F82D-40A7-B990-42AC3E59C50E}"/>
              </a:ext>
            </a:extLst>
          </p:cNvPr>
          <p:cNvSpPr/>
          <p:nvPr/>
        </p:nvSpPr>
        <p:spPr>
          <a:xfrm>
            <a:off x="5634511" y="1219177"/>
            <a:ext cx="2952328" cy="12385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БЕРИНГОВО МОРЕ</a:t>
            </a: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4C2FE39E-3D18-4875-8D49-619FE0637AD4}"/>
              </a:ext>
            </a:extLst>
          </p:cNvPr>
          <p:cNvSpPr/>
          <p:nvPr/>
        </p:nvSpPr>
        <p:spPr>
          <a:xfrm>
            <a:off x="5634511" y="2967864"/>
            <a:ext cx="2952328" cy="12385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ОХОТСКОЕ МОРЕ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8C6F984E-DF63-4BAB-8509-0A255791694E}"/>
              </a:ext>
            </a:extLst>
          </p:cNvPr>
          <p:cNvSpPr/>
          <p:nvPr/>
        </p:nvSpPr>
        <p:spPr>
          <a:xfrm>
            <a:off x="5634511" y="4665756"/>
            <a:ext cx="2952328" cy="12385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ЯПОНСКОЕ МОРЕ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68BA289-157C-4D72-9EA4-51E9E8F788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9" t="13315" r="4837" b="2833"/>
          <a:stretch/>
        </p:blipFill>
        <p:spPr bwMode="auto">
          <a:xfrm>
            <a:off x="432656" y="1016437"/>
            <a:ext cx="3672408" cy="573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A6BC6F37-4808-4894-A7BC-3E22CF81A68A}"/>
              </a:ext>
            </a:extLst>
          </p:cNvPr>
          <p:cNvSpPr/>
          <p:nvPr/>
        </p:nvSpPr>
        <p:spPr>
          <a:xfrm>
            <a:off x="3347864" y="3882705"/>
            <a:ext cx="144016" cy="12235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721418B-FF4E-41B2-A040-5B4679A63AE7}"/>
              </a:ext>
            </a:extLst>
          </p:cNvPr>
          <p:cNvSpPr/>
          <p:nvPr/>
        </p:nvSpPr>
        <p:spPr>
          <a:xfrm>
            <a:off x="1547664" y="4665756"/>
            <a:ext cx="144016" cy="12235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235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177D7-B4CA-403D-869F-1C7A73C6C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7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ОЗЁРА РОССИИ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D9C885A-1174-4316-8296-A23A4F98A4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17801" r="6951" b="5201"/>
          <a:stretch/>
        </p:blipFill>
        <p:spPr bwMode="auto">
          <a:xfrm>
            <a:off x="755577" y="1301336"/>
            <a:ext cx="7648558" cy="500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810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E1E7F495-F07F-470D-BFB2-5972C233C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764704"/>
            <a:ext cx="3008313" cy="53614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САМОЕ БОЛЬШОЕ ОЗЕРО В МИРЕ – 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КАСПИЙСКОЕ МОРЕ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ИЗ-ЗА ОГРОМНЫХ РАЗМЕРОВ ЕГО НАЗЫВАЮТ ОЗЕРОМ-МОРЕМ ИЛИ ПРОСТО МОРЕМ. ВОДА В НЁМ СОЛЁНАЯ. В ЭТО ОЗЕРО ВПАДАЕТ БОЛЕЕ 130 РЕК.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C1B07CA6-9431-4AAB-926F-8827EBAF7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1544960"/>
            <a:ext cx="5652120" cy="376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005640"/>
      </p:ext>
    </p:extLst>
  </p:cSld>
  <p:clrMapOvr>
    <a:masterClrMapping/>
  </p:clrMapOvr>
</p:sld>
</file>

<file path=ppt/theme/theme1.xml><?xml version="1.0" encoding="utf-8"?>
<a:theme xmlns:a="http://schemas.openxmlformats.org/drawingml/2006/main" name="MS_RU_RU_Ed_13_GeographyTraining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BlockPublish xmlns="9d035d7d-02e5-4a00-8b62-9a556aabc7b5">false</BlockPublish>
    <EditorialTags xmlns="9d035d7d-02e5-4a00-8b62-9a556aabc7b5" xsi:nil="true"/>
    <InternalTagsTaxHTField0 xmlns="9d035d7d-02e5-4a00-8b62-9a556aabc7b5">
      <Terms xmlns="http://schemas.microsoft.com/office/infopath/2007/PartnerControls"/>
    </InternalTagsTaxHTField0>
    <MarketSpecific xmlns="9d035d7d-02e5-4a00-8b62-9a556aabc7b5">false</MarketSpecific>
    <TPLaunchHelpLinkType xmlns="9d035d7d-02e5-4a00-8b62-9a556aabc7b5">Template</TPLaunchHelpLinkType>
    <LocComments xmlns="9d035d7d-02e5-4a00-8b62-9a556aabc7b5" xsi:nil="true"/>
    <LocProcessedForMarketsLookup xmlns="9d035d7d-02e5-4a00-8b62-9a556aabc7b5" xsi:nil="true"/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LocOverallHandbackStatusLookup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LocLastLocAttemptVersionLookup xmlns="9d035d7d-02e5-4a00-8b62-9a556aabc7b5">13109</LocLastLocAttemptVersionLookup>
    <LocNewPublishedVersionLookup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LocProcessedForHandoffsLookup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ampaignTagsTaxHTField0 xmlns="9d035d7d-02e5-4a00-8b62-9a556aabc7b5">
      <Terms xmlns="http://schemas.microsoft.com/office/infopath/2007/PartnerControls"/>
    </CampaignTagsTaxHTField0>
    <CSXHash xmlns="9d035d7d-02e5-4a00-8b62-9a556aabc7b5" xsi:nil="true"/>
    <DirectSourceMarket xmlns="9d035d7d-02e5-4a00-8b62-9a556aabc7b5" xsi:nil="true"/>
    <DSATActionTaken xmlns="9d035d7d-02e5-4a00-8b62-9a556aabc7b5" xsi:nil="true"/>
    <LocLastLocAttemptVersionTypeLookup xmlns="9d035d7d-02e5-4a00-8b62-9a556aabc7b5" xsi:nil="true"/>
    <PolicheckWords xmlns="9d035d7d-02e5-4a00-8b62-9a556aabc7b5" xsi:nil="true"/>
    <LocOverallLocStatusLookup xmlns="9d035d7d-02e5-4a00-8b62-9a556aabc7b5" xsi:nil="true"/>
    <TaxCatchAll xmlns="9d035d7d-02e5-4a00-8b62-9a556aabc7b5"/>
    <BugNumber xmlns="9d035d7d-02e5-4a00-8b62-9a556aabc7b5" xsi:nil="true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TP102702276</AssetId>
    <APEditor xmlns="9d035d7d-02e5-4a00-8b62-9a556aabc7b5">
      <UserInfo>
        <DisplayName>FAREAST\v-suvant</DisplayName>
        <AccountId>121</AccountId>
        <AccountType/>
      </UserInfo>
    </APEditor>
    <PrimaryImageGen xmlns="9d035d7d-02e5-4a00-8b62-9a556aabc7b5">false</PrimaryImageGen>
    <TPInstallLocation xmlns="9d035d7d-02e5-4a00-8b62-9a556aabc7b5" xsi:nil="true"/>
    <LocPublishedDependentAssetsLookup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REDMOND\v-susham</DisplayName>
        <AccountId>735</AccountId>
        <AccountType/>
      </UserInfo>
    </APAuthor>
    <TPCommandLine xmlns="9d035d7d-02e5-4a00-8b62-9a556aabc7b5" xsi:nil="true"/>
    <APDescription xmlns="9d035d7d-02e5-4a00-8b62-9a556aabc7b5" xsi:nil="true"/>
    <LocPublishedLinkedAssetsLookup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295550</Value>
      <Value>407611</Value>
    </PublishStatusLookup>
    <RecommendationsModifier xmlns="9d035d7d-02e5-4a00-8b62-9a556aabc7b5" xsi:nil="true"/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2011-06-29T07:30:00+00:00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LocManualTestRequired xmlns="9d035d7d-02e5-4a00-8b62-9a556aabc7b5">false</LocManualTestRequired>
    <Milestone xmlns="9d035d7d-02e5-4a00-8b62-9a556aabc7b5" xsi:nil="true"/>
    <ScenarioTagsTaxHTField0 xmlns="9d035d7d-02e5-4a00-8b62-9a556aabc7b5">
      <Terms xmlns="http://schemas.microsoft.com/office/infopath/2007/PartnerControls"/>
    </ScenarioTagsTaxHTField0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FeatureTagsTaxHTField0 xmlns="9d035d7d-02e5-4a00-8b62-9a556aabc7b5">
      <Terms xmlns="http://schemas.microsoft.com/office/infopath/2007/PartnerControls"/>
    </FeatureTagsTaxHTField0>
    <IntlLangReviewer xmlns="9d035d7d-02e5-4a00-8b62-9a556aabc7b5" xsi:nil="true"/>
    <LocOverallPreviewStatusLookup xmlns="9d035d7d-02e5-4a00-8b62-9a556aabc7b5" xsi:nil="true"/>
    <LocOverallPublishStatusLookup xmlns="9d035d7d-02e5-4a00-8b62-9a556aabc7b5" xsi:nil="true"/>
    <IntlLocPriority xmlns="9d035d7d-02e5-4a00-8b62-9a556aabc7b5" xsi:nil="true"/>
    <CSXSubmissionDate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F05603C-6BFC-4553-9952-C06F861C2F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BC7DB2-D27B-44AE-8032-769DB160B724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C057D6D0-1E69-4089-B438-91A647D1CD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Викторина по географии</Template>
  <TotalTime>97</TotalTime>
  <Words>234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Segoe</vt:lpstr>
      <vt:lpstr>MS_RU_RU_Ed_13_GeographyTraining_2007v_Russia</vt:lpstr>
      <vt:lpstr>МОРЯ, ОЗЁРА И РЕКИ РОССИИ</vt:lpstr>
      <vt:lpstr>ВСПОМНИМ, КАКИЕ ОКЕАНЫ ОМЫВАЮТ МАТЕРИК ЕВРАЗИЯ?</vt:lpstr>
      <vt:lpstr> ЕВРАЗИЮ ОМЫВАЮТ 4 ОКЕАНА</vt:lpstr>
      <vt:lpstr>РОССИЮ ОМЫВАЮТ ТОЛЬКО 3 ОКЕАНА</vt:lpstr>
      <vt:lpstr>МОРЯ СЕВЕРНОГО ЛЕДОВИТОГО ОКЕАНА</vt:lpstr>
      <vt:lpstr>МОРЯ АТЛАНТИЧЕСКОГО ОКЕАНА</vt:lpstr>
      <vt:lpstr>МОРЯ ТИХОГО ОКЕАНА</vt:lpstr>
      <vt:lpstr>ОЗЁРА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МОРЯ, ОЗЁРА И РЕКИ РОССИИ</dc:title>
  <dc:subject>Викторина по географии</dc:subject>
  <dc:creator>Zver</dc:creator>
  <cp:keywords>Викторина по географии</cp:keywords>
  <dc:description>Корпорация Майкрософт
Викторина по географии</dc:description>
  <cp:lastModifiedBy>Наталья</cp:lastModifiedBy>
  <cp:revision>11</cp:revision>
  <dcterms:created xsi:type="dcterms:W3CDTF">2024-03-17T15:57:10Z</dcterms:created>
  <dcterms:modified xsi:type="dcterms:W3CDTF">2024-03-24T06:08:36Z</dcterms:modified>
  <cp:category>Викторина по географии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